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68" r:id="rId5"/>
    <p:sldId id="267" r:id="rId6"/>
    <p:sldId id="287" r:id="rId7"/>
    <p:sldId id="285" r:id="rId8"/>
    <p:sldId id="286" r:id="rId9"/>
    <p:sldId id="288" r:id="rId10"/>
    <p:sldId id="289" r:id="rId11"/>
    <p:sldId id="290" r:id="rId12"/>
    <p:sldId id="269" r:id="rId13"/>
    <p:sldId id="270" r:id="rId14"/>
    <p:sldId id="262" r:id="rId15"/>
    <p:sldId id="264" r:id="rId16"/>
    <p:sldId id="309" r:id="rId17"/>
    <p:sldId id="306" r:id="rId18"/>
    <p:sldId id="307" r:id="rId19"/>
    <p:sldId id="308" r:id="rId20"/>
    <p:sldId id="292" r:id="rId21"/>
    <p:sldId id="293" r:id="rId22"/>
    <p:sldId id="294" r:id="rId23"/>
    <p:sldId id="295" r:id="rId24"/>
    <p:sldId id="313" r:id="rId25"/>
    <p:sldId id="312"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 id="311" r:id="rId39"/>
    <p:sldId id="283" r:id="rId40"/>
    <p:sldId id="284" r:id="rId41"/>
    <p:sldId id="291" r:id="rId42"/>
    <p:sldId id="299" r:id="rId43"/>
    <p:sldId id="298" r:id="rId44"/>
    <p:sldId id="300" r:id="rId45"/>
    <p:sldId id="301" r:id="rId46"/>
    <p:sldId id="302" r:id="rId47"/>
    <p:sldId id="303" r:id="rId48"/>
    <p:sldId id="304" r:id="rId49"/>
    <p:sldId id="265" r:id="rId50"/>
    <p:sldId id="261" r:id="rId51"/>
  </p:sldIdLst>
  <p:sldSz cx="12192000" cy="6858000"/>
  <p:notesSz cx="6797675" cy="9926638"/>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7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19"/>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u-H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hu-HU"/>
              <a:t>DE</a:t>
            </a:r>
            <a:r>
              <a:rPr lang="hu-HU" baseline="0"/>
              <a:t> KC MMSZK Facebook oldal álláshírdetései (759)</a:t>
            </a:r>
            <a:endParaRPr lang="hu-HU"/>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hu-HU"/>
        </a:p>
      </c:txPr>
    </c:title>
    <c:autoTitleDeleted val="0"/>
    <c:plotArea>
      <c:layout>
        <c:manualLayout>
          <c:layoutTarget val="inner"/>
          <c:xMode val="edge"/>
          <c:yMode val="edge"/>
          <c:x val="0.36488874028185753"/>
          <c:y val="8.4624092237948409E-2"/>
          <c:w val="0.57731480508100397"/>
          <c:h val="0.8624470226985651"/>
        </c:manualLayout>
      </c:layout>
      <c:barChart>
        <c:barDir val="bar"/>
        <c:grouping val="clustered"/>
        <c:varyColors val="0"/>
        <c:ser>
          <c:idx val="0"/>
          <c:order val="0"/>
          <c:spPr>
            <a:solidFill>
              <a:schemeClr val="accent1"/>
            </a:solidFill>
            <a:ln>
              <a:noFill/>
            </a:ln>
            <a:effectLst/>
          </c:spPr>
          <c:invertIfNegative val="0"/>
          <c:cat>
            <c:strRef>
              <c:f>Munka1!$A$1:$A$24</c:f>
              <c:strCache>
                <c:ptCount val="24"/>
                <c:pt idx="0">
                  <c:v>Álltalános irodai adminisztrátor, ügyintéző</c:v>
                </c:pt>
                <c:pt idx="1">
                  <c:v>Ápolási asszisztens</c:v>
                </c:pt>
                <c:pt idx="2">
                  <c:v>Ápoló</c:v>
                </c:pt>
                <c:pt idx="3">
                  <c:v>Ápoló,szakápoló</c:v>
                </c:pt>
                <c:pt idx="4">
                  <c:v>Betegirányító orvosírnok</c:v>
                </c:pt>
                <c:pt idx="5">
                  <c:v>eljáró-kisegítő</c:v>
                </c:pt>
                <c:pt idx="6">
                  <c:v>Informatikus</c:v>
                </c:pt>
                <c:pt idx="7">
                  <c:v>intézményi takarító</c:v>
                </c:pt>
                <c:pt idx="8">
                  <c:v>jogász</c:v>
                </c:pt>
                <c:pt idx="9">
                  <c:v>kertész</c:v>
                </c:pt>
                <c:pt idx="10">
                  <c:v>konyhai takarító</c:v>
                </c:pt>
                <c:pt idx="11">
                  <c:v>Mazőgazdasági gépkezelő</c:v>
                </c:pt>
                <c:pt idx="12">
                  <c:v>orvosirnok</c:v>
                </c:pt>
                <c:pt idx="13">
                  <c:v>Pályázati ügyintéző</c:v>
                </c:pt>
                <c:pt idx="14">
                  <c:v>Portás</c:v>
                </c:pt>
                <c:pt idx="15">
                  <c:v>Programszervező, animátor</c:v>
                </c:pt>
                <c:pt idx="16">
                  <c:v>Raktári kisegítő</c:v>
                </c:pt>
                <c:pt idx="17">
                  <c:v>Raktáros</c:v>
                </c:pt>
                <c:pt idx="18">
                  <c:v>ruhakezelő-szállítómunkás</c:v>
                </c:pt>
                <c:pt idx="19">
                  <c:v>segédápoló</c:v>
                </c:pt>
                <c:pt idx="20">
                  <c:v>tanulmányi ügyintéző</c:v>
                </c:pt>
                <c:pt idx="21">
                  <c:v>Udvaros </c:v>
                </c:pt>
                <c:pt idx="22">
                  <c:v>Udvaros Állatgondozó</c:v>
                </c:pt>
                <c:pt idx="23">
                  <c:v>ügyintéző</c:v>
                </c:pt>
              </c:strCache>
            </c:strRef>
          </c:cat>
          <c:val>
            <c:numRef>
              <c:f>Munka1!$B$1:$B$24</c:f>
              <c:numCache>
                <c:formatCode>General</c:formatCode>
                <c:ptCount val="24"/>
                <c:pt idx="0">
                  <c:v>106</c:v>
                </c:pt>
                <c:pt idx="1">
                  <c:v>15</c:v>
                </c:pt>
                <c:pt idx="2">
                  <c:v>21</c:v>
                </c:pt>
                <c:pt idx="3">
                  <c:v>7</c:v>
                </c:pt>
                <c:pt idx="4">
                  <c:v>55</c:v>
                </c:pt>
                <c:pt idx="5">
                  <c:v>19</c:v>
                </c:pt>
                <c:pt idx="6">
                  <c:v>1</c:v>
                </c:pt>
                <c:pt idx="7">
                  <c:v>67</c:v>
                </c:pt>
                <c:pt idx="8">
                  <c:v>2</c:v>
                </c:pt>
                <c:pt idx="9">
                  <c:v>86</c:v>
                </c:pt>
                <c:pt idx="10">
                  <c:v>1</c:v>
                </c:pt>
                <c:pt idx="11">
                  <c:v>5</c:v>
                </c:pt>
                <c:pt idx="12">
                  <c:v>29</c:v>
                </c:pt>
                <c:pt idx="13">
                  <c:v>12</c:v>
                </c:pt>
                <c:pt idx="14">
                  <c:v>55</c:v>
                </c:pt>
                <c:pt idx="15">
                  <c:v>27</c:v>
                </c:pt>
                <c:pt idx="16">
                  <c:v>28</c:v>
                </c:pt>
                <c:pt idx="17">
                  <c:v>9</c:v>
                </c:pt>
                <c:pt idx="18">
                  <c:v>5</c:v>
                </c:pt>
                <c:pt idx="19">
                  <c:v>122</c:v>
                </c:pt>
                <c:pt idx="20">
                  <c:v>1</c:v>
                </c:pt>
                <c:pt idx="21">
                  <c:v>58</c:v>
                </c:pt>
                <c:pt idx="22">
                  <c:v>27</c:v>
                </c:pt>
                <c:pt idx="23">
                  <c:v>1</c:v>
                </c:pt>
              </c:numCache>
            </c:numRef>
          </c:val>
          <c:extLst>
            <c:ext xmlns:c16="http://schemas.microsoft.com/office/drawing/2014/chart" uri="{C3380CC4-5D6E-409C-BE32-E72D297353CC}">
              <c16:uniqueId val="{00000000-C3B2-49B4-A374-34EC1B301818}"/>
            </c:ext>
          </c:extLst>
        </c:ser>
        <c:dLbls>
          <c:showLegendKey val="0"/>
          <c:showVal val="0"/>
          <c:showCatName val="0"/>
          <c:showSerName val="0"/>
          <c:showPercent val="0"/>
          <c:showBubbleSize val="0"/>
        </c:dLbls>
        <c:gapWidth val="182"/>
        <c:axId val="1951350191"/>
        <c:axId val="1951350607"/>
      </c:barChart>
      <c:catAx>
        <c:axId val="195135019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1951350607"/>
        <c:crosses val="autoZero"/>
        <c:auto val="1"/>
        <c:lblAlgn val="ctr"/>
        <c:lblOffset val="100"/>
        <c:noMultiLvlLbl val="0"/>
      </c:catAx>
      <c:valAx>
        <c:axId val="195135060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hu-HU"/>
          </a:p>
        </c:txPr>
        <c:crossAx val="195135019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hu-HU"/>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09D1E9-2876-4664-BBD0-10E3FBE712E2}"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hu-HU"/>
        </a:p>
      </dgm:t>
    </dgm:pt>
    <dgm:pt modelId="{79866FC3-5FA1-46B5-B65D-96CCB2320F2B}">
      <dgm:prSet phldrT="[Szöveg]" custT="1"/>
      <dgm:spPr>
        <a:solidFill>
          <a:schemeClr val="accent6">
            <a:lumMod val="60000"/>
            <a:lumOff val="40000"/>
          </a:schemeClr>
        </a:solidFill>
      </dgm:spPr>
      <dgm:t>
        <a:bodyPr/>
        <a:lstStyle/>
        <a:p>
          <a:endParaRPr lang="hu-HU" sz="1400" dirty="0">
            <a:solidFill>
              <a:schemeClr val="tx1"/>
            </a:solidFill>
          </a:endParaRPr>
        </a:p>
        <a:p>
          <a:r>
            <a:rPr lang="hu-HU" sz="1400" dirty="0">
              <a:solidFill>
                <a:schemeClr val="tx1"/>
              </a:solidFill>
            </a:rPr>
            <a:t>Orvosszakértői vizsgálat  - minden beérkező kérelem iktatást követően az orvosszakértőhöz kerül 40 - 70 % között egészségkárosodás mértéke esetén komplex vizsgálatra kerül sor további szakértők bevonásával. </a:t>
          </a:r>
        </a:p>
      </dgm:t>
    </dgm:pt>
    <dgm:pt modelId="{F6907812-65EC-4758-BFD0-5D1E6C589052}" type="parTrans" cxnId="{ADF90A00-C84F-4817-A999-D9593005F6D5}">
      <dgm:prSet/>
      <dgm:spPr/>
      <dgm:t>
        <a:bodyPr/>
        <a:lstStyle/>
        <a:p>
          <a:endParaRPr lang="hu-HU" sz="1400"/>
        </a:p>
      </dgm:t>
    </dgm:pt>
    <dgm:pt modelId="{3F94B0AA-0858-4D4C-8502-5320C9AB3B10}" type="sibTrans" cxnId="{ADF90A00-C84F-4817-A999-D9593005F6D5}">
      <dgm:prSet/>
      <dgm:spPr/>
      <dgm:t>
        <a:bodyPr/>
        <a:lstStyle/>
        <a:p>
          <a:endParaRPr lang="hu-HU" sz="1400"/>
        </a:p>
      </dgm:t>
    </dgm:pt>
    <dgm:pt modelId="{8735A674-C4D7-4097-9E2F-C5CE27522683}">
      <dgm:prSet phldrT="[Szöveg]" custT="1">
        <dgm:style>
          <a:lnRef idx="2">
            <a:schemeClr val="accent5"/>
          </a:lnRef>
          <a:fillRef idx="1">
            <a:schemeClr val="lt1"/>
          </a:fillRef>
          <a:effectRef idx="0">
            <a:schemeClr val="accent5"/>
          </a:effectRef>
          <a:fontRef idx="minor">
            <a:schemeClr val="dk1"/>
          </a:fontRef>
        </dgm:style>
      </dgm:prSet>
      <dgm:spPr/>
      <dgm:t>
        <a:bodyPr/>
        <a:lstStyle/>
        <a:p>
          <a:r>
            <a:rPr lang="hu-HU" sz="1400" dirty="0"/>
            <a:t>(ÖEK) mértékének megállapítása </a:t>
          </a:r>
          <a:r>
            <a:rPr lang="hu-HU" sz="1400" dirty="0" err="1"/>
            <a:t>reciproka</a:t>
          </a:r>
          <a:r>
            <a:rPr lang="hu-HU" sz="1400" dirty="0"/>
            <a:t> = </a:t>
          </a:r>
          <a:r>
            <a:rPr lang="hu-HU" sz="1400" dirty="0" err="1"/>
            <a:t>eg</a:t>
          </a:r>
          <a:r>
            <a:rPr lang="hu-HU" sz="1400" dirty="0"/>
            <a:t>. állapottal</a:t>
          </a:r>
        </a:p>
      </dgm:t>
    </dgm:pt>
    <dgm:pt modelId="{ACE00079-1012-4C2E-ADE1-0DAB333F3AC9}" type="parTrans" cxnId="{59C2B46F-C788-450A-9FD0-5933AA0F3ABD}">
      <dgm:prSet/>
      <dgm:spPr/>
      <dgm:t>
        <a:bodyPr/>
        <a:lstStyle/>
        <a:p>
          <a:endParaRPr lang="hu-HU" sz="1400"/>
        </a:p>
      </dgm:t>
    </dgm:pt>
    <dgm:pt modelId="{4F35D40B-1790-4D9F-BD06-F7881C12356C}" type="sibTrans" cxnId="{59C2B46F-C788-450A-9FD0-5933AA0F3ABD}">
      <dgm:prSet/>
      <dgm:spPr/>
      <dgm:t>
        <a:bodyPr/>
        <a:lstStyle/>
        <a:p>
          <a:endParaRPr lang="hu-HU" sz="1400"/>
        </a:p>
      </dgm:t>
    </dgm:pt>
    <dgm:pt modelId="{2839ED12-0A11-45A6-87CB-E16D9D077A33}">
      <dgm:prSet phldrT="[Szöveg]" custT="1">
        <dgm:style>
          <a:lnRef idx="2">
            <a:schemeClr val="accent5"/>
          </a:lnRef>
          <a:fillRef idx="1">
            <a:schemeClr val="lt1"/>
          </a:fillRef>
          <a:effectRef idx="0">
            <a:schemeClr val="accent5"/>
          </a:effectRef>
          <a:fontRef idx="minor">
            <a:schemeClr val="dk1"/>
          </a:fontRef>
        </dgm:style>
      </dgm:prSet>
      <dgm:spPr/>
      <dgm:t>
        <a:bodyPr/>
        <a:lstStyle/>
        <a:p>
          <a:r>
            <a:rPr lang="hu-HU" sz="1400" dirty="0"/>
            <a:t>15 – szervrendszer, 105 betegségcsoport</a:t>
          </a:r>
        </a:p>
      </dgm:t>
    </dgm:pt>
    <dgm:pt modelId="{075536A4-C432-4D09-AC34-DF3DFACDF9CA}" type="parTrans" cxnId="{1459D0E7-1C98-4DA3-A311-400E34B692AA}">
      <dgm:prSet/>
      <dgm:spPr/>
      <dgm:t>
        <a:bodyPr/>
        <a:lstStyle/>
        <a:p>
          <a:endParaRPr lang="hu-HU" sz="1400"/>
        </a:p>
      </dgm:t>
    </dgm:pt>
    <dgm:pt modelId="{DCB83B9B-2497-49BB-B2DA-DAC9F1C16A5E}" type="sibTrans" cxnId="{1459D0E7-1C98-4DA3-A311-400E34B692AA}">
      <dgm:prSet/>
      <dgm:spPr/>
      <dgm:t>
        <a:bodyPr/>
        <a:lstStyle/>
        <a:p>
          <a:endParaRPr lang="hu-HU" sz="1400"/>
        </a:p>
      </dgm:t>
    </dgm:pt>
    <dgm:pt modelId="{1FADE047-37F2-49D2-AB5C-1888E2A3F1FB}">
      <dgm:prSet phldrT="[Szöveg]" custT="1"/>
      <dgm:spPr>
        <a:solidFill>
          <a:schemeClr val="accent6">
            <a:lumMod val="60000"/>
            <a:lumOff val="40000"/>
          </a:schemeClr>
        </a:solidFill>
      </dgm:spPr>
      <dgm:t>
        <a:bodyPr/>
        <a:lstStyle/>
        <a:p>
          <a:r>
            <a:rPr lang="hu-HU" sz="1400" dirty="0">
              <a:solidFill>
                <a:schemeClr val="tx1"/>
              </a:solidFill>
            </a:rPr>
            <a:t>Foglalkozási szakértői interjú </a:t>
          </a:r>
        </a:p>
      </dgm:t>
    </dgm:pt>
    <dgm:pt modelId="{BA74AEFB-527A-4E17-B9A6-E40ADA835902}" type="parTrans" cxnId="{EABFCBC0-D838-46A7-A75B-12339408F56F}">
      <dgm:prSet/>
      <dgm:spPr/>
      <dgm:t>
        <a:bodyPr/>
        <a:lstStyle/>
        <a:p>
          <a:endParaRPr lang="hu-HU" sz="1400"/>
        </a:p>
      </dgm:t>
    </dgm:pt>
    <dgm:pt modelId="{22E7E150-A3F7-4610-A798-5A4A6C920350}" type="sibTrans" cxnId="{EABFCBC0-D838-46A7-A75B-12339408F56F}">
      <dgm:prSet/>
      <dgm:spPr/>
      <dgm:t>
        <a:bodyPr/>
        <a:lstStyle/>
        <a:p>
          <a:endParaRPr lang="hu-HU" sz="1400"/>
        </a:p>
      </dgm:t>
    </dgm:pt>
    <dgm:pt modelId="{5C21B227-CC4B-46EA-9D73-20A12288ABF6}">
      <dgm:prSet phldrT="[Szöveg]" custT="1"/>
      <dgm:spPr>
        <a:solidFill>
          <a:schemeClr val="accent6">
            <a:lumMod val="60000"/>
            <a:lumOff val="40000"/>
          </a:schemeClr>
        </a:solidFill>
      </dgm:spPr>
      <dgm:t>
        <a:bodyPr/>
        <a:lstStyle/>
        <a:p>
          <a:r>
            <a:rPr lang="hu-HU" sz="1400" dirty="0">
              <a:solidFill>
                <a:schemeClr val="tx1"/>
              </a:solidFill>
            </a:rPr>
            <a:t>Szociális szakértői interjú </a:t>
          </a:r>
        </a:p>
      </dgm:t>
    </dgm:pt>
    <dgm:pt modelId="{B6143BF7-4140-43C3-A54A-46806D616E19}" type="parTrans" cxnId="{E01A4A75-DCEC-441B-981C-8B604ACC54A7}">
      <dgm:prSet/>
      <dgm:spPr/>
      <dgm:t>
        <a:bodyPr/>
        <a:lstStyle/>
        <a:p>
          <a:endParaRPr lang="hu-HU" sz="1400"/>
        </a:p>
      </dgm:t>
    </dgm:pt>
    <dgm:pt modelId="{C2E122E2-2ADC-40C9-98C9-FE79DABC3200}" type="sibTrans" cxnId="{E01A4A75-DCEC-441B-981C-8B604ACC54A7}">
      <dgm:prSet/>
      <dgm:spPr/>
      <dgm:t>
        <a:bodyPr/>
        <a:lstStyle/>
        <a:p>
          <a:endParaRPr lang="hu-HU" sz="1400"/>
        </a:p>
      </dgm:t>
    </dgm:pt>
    <dgm:pt modelId="{3C6BEB2D-0905-428C-A122-DC441EDF2837}">
      <dgm:prSet phldrT="[Szöveg]" custT="1">
        <dgm:style>
          <a:lnRef idx="2">
            <a:schemeClr val="accent5"/>
          </a:lnRef>
          <a:fillRef idx="1">
            <a:schemeClr val="lt1"/>
          </a:fillRef>
          <a:effectRef idx="0">
            <a:schemeClr val="accent5"/>
          </a:effectRef>
          <a:fontRef idx="minor">
            <a:schemeClr val="dk1"/>
          </a:fontRef>
        </dgm:style>
      </dgm:prSet>
      <dgm:spPr/>
      <dgm:t>
        <a:bodyPr/>
        <a:lstStyle/>
        <a:p>
          <a:pPr algn="l"/>
          <a:r>
            <a:rPr lang="hu-HU" altLang="hu-HU" sz="1400" dirty="0"/>
            <a:t>10 szempont – pontozás</a:t>
          </a:r>
          <a:endParaRPr lang="hu-HU" sz="1400" dirty="0"/>
        </a:p>
      </dgm:t>
    </dgm:pt>
    <dgm:pt modelId="{6697B9F6-F1C4-4494-8685-B80E33DCDAB6}" type="parTrans" cxnId="{E0FA5DF5-B900-4B81-A775-784A9E6A554C}">
      <dgm:prSet/>
      <dgm:spPr/>
      <dgm:t>
        <a:bodyPr/>
        <a:lstStyle/>
        <a:p>
          <a:endParaRPr lang="hu-HU" sz="1400"/>
        </a:p>
      </dgm:t>
    </dgm:pt>
    <dgm:pt modelId="{6B92F339-9B7C-414F-AF76-5892D225BB00}" type="sibTrans" cxnId="{E0FA5DF5-B900-4B81-A775-784A9E6A554C}">
      <dgm:prSet/>
      <dgm:spPr/>
      <dgm:t>
        <a:bodyPr/>
        <a:lstStyle/>
        <a:p>
          <a:endParaRPr lang="hu-HU" sz="1400"/>
        </a:p>
      </dgm:t>
    </dgm:pt>
    <dgm:pt modelId="{C4FE423F-D3CB-49F5-9930-36B130FD03D7}">
      <dgm:prSet phldrT="[Szöveg]" custT="1">
        <dgm:style>
          <a:lnRef idx="2">
            <a:schemeClr val="accent5"/>
          </a:lnRef>
          <a:fillRef idx="1">
            <a:schemeClr val="lt1"/>
          </a:fillRef>
          <a:effectRef idx="0">
            <a:schemeClr val="accent5"/>
          </a:effectRef>
          <a:fontRef idx="minor">
            <a:schemeClr val="dk1"/>
          </a:fontRef>
        </dgm:style>
      </dgm:prSet>
      <dgm:spPr/>
      <dgm:t>
        <a:bodyPr/>
        <a:lstStyle/>
        <a:p>
          <a:pPr algn="l"/>
          <a:r>
            <a:rPr lang="hu-HU" altLang="hu-HU" sz="1400" dirty="0"/>
            <a:t>Nem rehabilitálható (családtagja ápolásra szorul,  önellátásában akadályozott, vagy 12 pont alatt)</a:t>
          </a:r>
          <a:endParaRPr lang="hu-HU" sz="1400" dirty="0"/>
        </a:p>
      </dgm:t>
    </dgm:pt>
    <dgm:pt modelId="{6AB01A13-B02F-42D0-A3B0-B6EC97A50B89}" type="parTrans" cxnId="{59581B91-7053-4473-A6EA-336F28ECB6B2}">
      <dgm:prSet/>
      <dgm:spPr/>
      <dgm:t>
        <a:bodyPr/>
        <a:lstStyle/>
        <a:p>
          <a:endParaRPr lang="hu-HU" sz="1400"/>
        </a:p>
      </dgm:t>
    </dgm:pt>
    <dgm:pt modelId="{C1230C35-8D8D-4F54-ACAF-CD518D411EA4}" type="sibTrans" cxnId="{59581B91-7053-4473-A6EA-336F28ECB6B2}">
      <dgm:prSet/>
      <dgm:spPr/>
      <dgm:t>
        <a:bodyPr/>
        <a:lstStyle/>
        <a:p>
          <a:endParaRPr lang="hu-HU" sz="1400"/>
        </a:p>
      </dgm:t>
    </dgm:pt>
    <dgm:pt modelId="{E4B7B1E0-617F-448B-BD1D-6B01A2798FAD}">
      <dgm:prSet phldrT="[Szöveg]" custT="1">
        <dgm:style>
          <a:lnRef idx="2">
            <a:schemeClr val="accent5"/>
          </a:lnRef>
          <a:fillRef idx="1">
            <a:schemeClr val="lt1"/>
          </a:fillRef>
          <a:effectRef idx="0">
            <a:schemeClr val="accent5"/>
          </a:effectRef>
          <a:fontRef idx="minor">
            <a:schemeClr val="dk1"/>
          </a:fontRef>
        </dgm:style>
      </dgm:prSet>
      <dgm:spPr/>
      <dgm:t>
        <a:bodyPr/>
        <a:lstStyle/>
        <a:p>
          <a:r>
            <a:rPr lang="hu-HU" altLang="hu-HU" sz="1400" dirty="0"/>
            <a:t>FNO elvei figyelembe vételével </a:t>
          </a:r>
          <a:endParaRPr lang="hu-HU" sz="1400" dirty="0"/>
        </a:p>
      </dgm:t>
    </dgm:pt>
    <dgm:pt modelId="{D98A4215-0E87-4745-B1C6-6CF43114D0FE}" type="parTrans" cxnId="{1EB820F6-B14A-45FF-9EC8-CFDAB4AC6034}">
      <dgm:prSet/>
      <dgm:spPr/>
      <dgm:t>
        <a:bodyPr/>
        <a:lstStyle/>
        <a:p>
          <a:endParaRPr lang="hu-HU" sz="1400"/>
        </a:p>
      </dgm:t>
    </dgm:pt>
    <dgm:pt modelId="{BDD63162-7DFD-4377-8EB8-1FBF8E911C31}" type="sibTrans" cxnId="{1EB820F6-B14A-45FF-9EC8-CFDAB4AC6034}">
      <dgm:prSet/>
      <dgm:spPr/>
      <dgm:t>
        <a:bodyPr/>
        <a:lstStyle/>
        <a:p>
          <a:endParaRPr lang="hu-HU" sz="1400"/>
        </a:p>
      </dgm:t>
    </dgm:pt>
    <dgm:pt modelId="{9A1020BD-F27A-45A0-A185-C61B4CEB93AA}">
      <dgm:prSet phldrT="[Szöveg]" custT="1">
        <dgm:style>
          <a:lnRef idx="2">
            <a:schemeClr val="accent5"/>
          </a:lnRef>
          <a:fillRef idx="1">
            <a:schemeClr val="lt1"/>
          </a:fillRef>
          <a:effectRef idx="0">
            <a:schemeClr val="accent5"/>
          </a:effectRef>
          <a:fontRef idx="minor">
            <a:schemeClr val="dk1"/>
          </a:fontRef>
        </dgm:style>
      </dgm:prSet>
      <dgm:spPr/>
      <dgm:t>
        <a:bodyPr/>
        <a:lstStyle/>
        <a:p>
          <a:r>
            <a:rPr lang="hu-HU" sz="1400" dirty="0"/>
            <a:t>ÖREK(n)=ÖREK(n-1)+(1-ÖREK(n-1))×REK(n)  </a:t>
          </a:r>
        </a:p>
      </dgm:t>
    </dgm:pt>
    <dgm:pt modelId="{01C8A90B-FF97-485D-ABA8-06CE88DA40D6}" type="parTrans" cxnId="{22658450-B2F5-478C-B32A-D726B78289AC}">
      <dgm:prSet/>
      <dgm:spPr/>
      <dgm:t>
        <a:bodyPr/>
        <a:lstStyle/>
        <a:p>
          <a:endParaRPr lang="hu-HU" sz="1400"/>
        </a:p>
      </dgm:t>
    </dgm:pt>
    <dgm:pt modelId="{922EE18D-9198-4B48-BD2C-7CCF989C1932}" type="sibTrans" cxnId="{22658450-B2F5-478C-B32A-D726B78289AC}">
      <dgm:prSet/>
      <dgm:spPr/>
      <dgm:t>
        <a:bodyPr/>
        <a:lstStyle/>
        <a:p>
          <a:endParaRPr lang="hu-HU" sz="1400"/>
        </a:p>
      </dgm:t>
    </dgm:pt>
    <dgm:pt modelId="{C8E04BE9-B579-4E5F-B9A6-710EB1F648E9}">
      <dgm:prSet phldrT="[Szöveg]" custT="1">
        <dgm:style>
          <a:lnRef idx="2">
            <a:schemeClr val="accent5"/>
          </a:lnRef>
          <a:fillRef idx="1">
            <a:schemeClr val="lt1"/>
          </a:fillRef>
          <a:effectRef idx="0">
            <a:schemeClr val="accent5"/>
          </a:effectRef>
          <a:fontRef idx="minor">
            <a:schemeClr val="dk1"/>
          </a:fontRef>
        </dgm:style>
      </dgm:prSet>
      <dgm:spPr>
        <a:ln/>
      </dgm:spPr>
      <dgm:t>
        <a:bodyPr/>
        <a:lstStyle/>
        <a:p>
          <a:r>
            <a:rPr lang="hu-HU" altLang="hu-HU" sz="1400" dirty="0">
              <a:solidFill>
                <a:schemeClr val="tx1"/>
              </a:solidFill>
            </a:rPr>
            <a:t>15 szempont – pontozás</a:t>
          </a:r>
        </a:p>
        <a:p>
          <a:r>
            <a:rPr lang="hu-HU" altLang="hu-HU" sz="1400" dirty="0"/>
            <a:t>személyi adottságokra, képzettségre, szakmai gyakorlatra, tanulási képességre, munkaerő-piaci lehetőségekre</a:t>
          </a:r>
          <a:endParaRPr lang="hu-HU" sz="1400" dirty="0"/>
        </a:p>
      </dgm:t>
    </dgm:pt>
    <dgm:pt modelId="{98A1B572-73DA-4A12-8E30-1093FEBD8AA4}" type="parTrans" cxnId="{0FBB1005-3C9D-460B-906B-31A906759086}">
      <dgm:prSet/>
      <dgm:spPr/>
      <dgm:t>
        <a:bodyPr/>
        <a:lstStyle/>
        <a:p>
          <a:endParaRPr lang="hu-HU" sz="1400"/>
        </a:p>
      </dgm:t>
    </dgm:pt>
    <dgm:pt modelId="{BF27D8C0-F32E-4C78-9B74-61C2D505C92E}" type="sibTrans" cxnId="{0FBB1005-3C9D-460B-906B-31A906759086}">
      <dgm:prSet/>
      <dgm:spPr/>
      <dgm:t>
        <a:bodyPr/>
        <a:lstStyle/>
        <a:p>
          <a:endParaRPr lang="hu-HU" sz="1400"/>
        </a:p>
      </dgm:t>
    </dgm:pt>
    <dgm:pt modelId="{BC544CC7-0F12-455D-A5A6-D474838A1EB4}">
      <dgm:prSet phldrT="[Szöveg]" custT="1">
        <dgm:style>
          <a:lnRef idx="2">
            <a:schemeClr val="accent5"/>
          </a:lnRef>
          <a:fillRef idx="1">
            <a:schemeClr val="lt1"/>
          </a:fillRef>
          <a:effectRef idx="0">
            <a:schemeClr val="accent5"/>
          </a:effectRef>
          <a:fontRef idx="minor">
            <a:schemeClr val="dk1"/>
          </a:fontRef>
        </dgm:style>
      </dgm:prSet>
      <dgm:spPr>
        <a:ln/>
      </dgm:spPr>
      <dgm:t>
        <a:bodyPr/>
        <a:lstStyle/>
        <a:p>
          <a:r>
            <a:rPr lang="hu-HU" altLang="hu-HU" sz="1400" dirty="0"/>
            <a:t>(1-3 pont, nem rehabilitálható 17 pont alatt)</a:t>
          </a:r>
          <a:endParaRPr lang="hu-HU" sz="1400" dirty="0"/>
        </a:p>
      </dgm:t>
    </dgm:pt>
    <dgm:pt modelId="{38268A49-F8EC-42F7-89C2-04118CE09A5D}" type="parTrans" cxnId="{B6B0BA88-B617-4378-AEB8-FF7FE913E663}">
      <dgm:prSet/>
      <dgm:spPr/>
      <dgm:t>
        <a:bodyPr/>
        <a:lstStyle/>
        <a:p>
          <a:endParaRPr lang="hu-HU" sz="1400"/>
        </a:p>
      </dgm:t>
    </dgm:pt>
    <dgm:pt modelId="{3CCF361E-D1D3-4C9E-B716-2BAE68990BAE}" type="sibTrans" cxnId="{B6B0BA88-B617-4378-AEB8-FF7FE913E663}">
      <dgm:prSet/>
      <dgm:spPr/>
      <dgm:t>
        <a:bodyPr/>
        <a:lstStyle/>
        <a:p>
          <a:endParaRPr lang="hu-HU" sz="1400"/>
        </a:p>
      </dgm:t>
    </dgm:pt>
    <dgm:pt modelId="{434EAE4E-C425-4CC2-8ECC-5D40BF65ECCD}">
      <dgm:prSet phldrT="[Szöveg]" custT="1">
        <dgm:style>
          <a:lnRef idx="2">
            <a:schemeClr val="accent5"/>
          </a:lnRef>
          <a:fillRef idx="1">
            <a:schemeClr val="lt1"/>
          </a:fillRef>
          <a:effectRef idx="0">
            <a:schemeClr val="accent5"/>
          </a:effectRef>
          <a:fontRef idx="minor">
            <a:schemeClr val="dk1"/>
          </a:fontRef>
        </dgm:style>
      </dgm:prSet>
      <dgm:spPr/>
      <dgm:t>
        <a:bodyPr/>
        <a:lstStyle/>
        <a:p>
          <a:pPr algn="l"/>
          <a:r>
            <a:rPr lang="hu-HU" altLang="hu-HU" sz="1400" dirty="0"/>
            <a:t>szociális körülményekre, az elérhető szolgáltatások igénybevételére</a:t>
          </a:r>
          <a:endParaRPr lang="hu-HU" sz="1400" dirty="0"/>
        </a:p>
      </dgm:t>
    </dgm:pt>
    <dgm:pt modelId="{935BC9D8-986B-43A9-88BE-4C586B7733A8}" type="parTrans" cxnId="{3070EBAD-A484-4B2B-A6E0-556ECD06C895}">
      <dgm:prSet/>
      <dgm:spPr/>
      <dgm:t>
        <a:bodyPr/>
        <a:lstStyle/>
        <a:p>
          <a:endParaRPr lang="hu-HU" sz="1400"/>
        </a:p>
      </dgm:t>
    </dgm:pt>
    <dgm:pt modelId="{60077F50-17FF-4D02-BBD8-EB2C6E5808B9}" type="sibTrans" cxnId="{3070EBAD-A484-4B2B-A6E0-556ECD06C895}">
      <dgm:prSet/>
      <dgm:spPr/>
      <dgm:t>
        <a:bodyPr/>
        <a:lstStyle/>
        <a:p>
          <a:endParaRPr lang="hu-HU" sz="1400"/>
        </a:p>
      </dgm:t>
    </dgm:pt>
    <dgm:pt modelId="{3B70EA9F-4733-4D8A-A007-D0A46C3EFDDB}" type="pres">
      <dgm:prSet presAssocID="{0B09D1E9-2876-4664-BBD0-10E3FBE712E2}" presName="Name0" presStyleCnt="0">
        <dgm:presLayoutVars>
          <dgm:chMax val="5"/>
          <dgm:chPref val="5"/>
          <dgm:dir/>
          <dgm:animLvl val="lvl"/>
        </dgm:presLayoutVars>
      </dgm:prSet>
      <dgm:spPr/>
      <dgm:t>
        <a:bodyPr/>
        <a:lstStyle/>
        <a:p>
          <a:endParaRPr lang="hu-HU"/>
        </a:p>
      </dgm:t>
    </dgm:pt>
    <dgm:pt modelId="{F60D9031-F29E-4FBB-978E-59F51FC4C1BF}" type="pres">
      <dgm:prSet presAssocID="{79866FC3-5FA1-46B5-B65D-96CCB2320F2B}" presName="parentText1" presStyleLbl="node1" presStyleIdx="0" presStyleCnt="3" custLinFactNeighborX="-653" custLinFactNeighborY="-23445">
        <dgm:presLayoutVars>
          <dgm:chMax/>
          <dgm:chPref val="3"/>
          <dgm:bulletEnabled val="1"/>
        </dgm:presLayoutVars>
      </dgm:prSet>
      <dgm:spPr/>
      <dgm:t>
        <a:bodyPr/>
        <a:lstStyle/>
        <a:p>
          <a:endParaRPr lang="hu-HU"/>
        </a:p>
      </dgm:t>
    </dgm:pt>
    <dgm:pt modelId="{A03D8A22-9A4B-45A0-BA48-4D62B12BE067}" type="pres">
      <dgm:prSet presAssocID="{79866FC3-5FA1-46B5-B65D-96CCB2320F2B}" presName="childText1" presStyleLbl="solidAlignAcc1" presStyleIdx="0" presStyleCnt="3" custScaleX="103778" custScaleY="68022" custLinFactNeighborX="2250" custLinFactNeighborY="-28762">
        <dgm:presLayoutVars>
          <dgm:chMax val="0"/>
          <dgm:chPref val="0"/>
          <dgm:bulletEnabled val="1"/>
        </dgm:presLayoutVars>
      </dgm:prSet>
      <dgm:spPr/>
      <dgm:t>
        <a:bodyPr/>
        <a:lstStyle/>
        <a:p>
          <a:endParaRPr lang="hu-HU"/>
        </a:p>
      </dgm:t>
    </dgm:pt>
    <dgm:pt modelId="{D6781BD7-B580-4A61-B453-86D0682552C5}" type="pres">
      <dgm:prSet presAssocID="{1FADE047-37F2-49D2-AB5C-1888E2A3F1FB}" presName="parentText2" presStyleLbl="node1" presStyleIdx="1" presStyleCnt="3" custLinFactNeighborX="419" custLinFactNeighborY="-8363">
        <dgm:presLayoutVars>
          <dgm:chMax/>
          <dgm:chPref val="3"/>
          <dgm:bulletEnabled val="1"/>
        </dgm:presLayoutVars>
      </dgm:prSet>
      <dgm:spPr/>
      <dgm:t>
        <a:bodyPr/>
        <a:lstStyle/>
        <a:p>
          <a:endParaRPr lang="hu-HU"/>
        </a:p>
      </dgm:t>
    </dgm:pt>
    <dgm:pt modelId="{9E5143B7-C254-455D-B32A-6F11F8EAD38E}" type="pres">
      <dgm:prSet presAssocID="{1FADE047-37F2-49D2-AB5C-1888E2A3F1FB}" presName="childText2" presStyleLbl="solidAlignAcc1" presStyleIdx="1" presStyleCnt="3" custScaleX="102223" custScaleY="66851" custLinFactNeighborX="2905" custLinFactNeighborY="-22688">
        <dgm:presLayoutVars>
          <dgm:chMax val="0"/>
          <dgm:chPref val="0"/>
          <dgm:bulletEnabled val="1"/>
        </dgm:presLayoutVars>
      </dgm:prSet>
      <dgm:spPr/>
      <dgm:t>
        <a:bodyPr/>
        <a:lstStyle/>
        <a:p>
          <a:endParaRPr lang="hu-HU"/>
        </a:p>
      </dgm:t>
    </dgm:pt>
    <dgm:pt modelId="{EFCBFD8C-DBD4-46E0-A7E5-259C98D2C039}" type="pres">
      <dgm:prSet presAssocID="{5C21B227-CC4B-46EA-9D73-20A12288ABF6}" presName="parentText3" presStyleLbl="node1" presStyleIdx="2" presStyleCnt="3" custScaleX="93556" custScaleY="67847" custLinFactNeighborX="409" custLinFactNeighborY="-1589">
        <dgm:presLayoutVars>
          <dgm:chMax/>
          <dgm:chPref val="3"/>
          <dgm:bulletEnabled val="1"/>
        </dgm:presLayoutVars>
      </dgm:prSet>
      <dgm:spPr/>
      <dgm:t>
        <a:bodyPr/>
        <a:lstStyle/>
        <a:p>
          <a:endParaRPr lang="hu-HU"/>
        </a:p>
      </dgm:t>
    </dgm:pt>
    <dgm:pt modelId="{87EEFB99-67B2-474E-823E-6D9CDCBEEBE4}" type="pres">
      <dgm:prSet presAssocID="{5C21B227-CC4B-46EA-9D73-20A12288ABF6}" presName="childText3" presStyleLbl="solidAlignAcc1" presStyleIdx="2" presStyleCnt="3" custScaleX="97465" custScaleY="68567" custLinFactNeighborX="2866" custLinFactNeighborY="-21519">
        <dgm:presLayoutVars>
          <dgm:chMax val="0"/>
          <dgm:chPref val="0"/>
          <dgm:bulletEnabled val="1"/>
        </dgm:presLayoutVars>
      </dgm:prSet>
      <dgm:spPr/>
      <dgm:t>
        <a:bodyPr/>
        <a:lstStyle/>
        <a:p>
          <a:endParaRPr lang="hu-HU"/>
        </a:p>
      </dgm:t>
    </dgm:pt>
  </dgm:ptLst>
  <dgm:cxnLst>
    <dgm:cxn modelId="{E01A4A75-DCEC-441B-981C-8B604ACC54A7}" srcId="{0B09D1E9-2876-4664-BBD0-10E3FBE712E2}" destId="{5C21B227-CC4B-46EA-9D73-20A12288ABF6}" srcOrd="2" destOrd="0" parTransId="{B6143BF7-4140-43C3-A54A-46806D616E19}" sibTransId="{C2E122E2-2ADC-40C9-98C9-FE79DABC3200}"/>
    <dgm:cxn modelId="{B6B0BA88-B617-4378-AEB8-FF7FE913E663}" srcId="{1FADE047-37F2-49D2-AB5C-1888E2A3F1FB}" destId="{BC544CC7-0F12-455D-A5A6-D474838A1EB4}" srcOrd="1" destOrd="0" parTransId="{38268A49-F8EC-42F7-89C2-04118CE09A5D}" sibTransId="{3CCF361E-D1D3-4C9E-B716-2BAE68990BAE}"/>
    <dgm:cxn modelId="{ACEEC04F-0A7F-4397-B23B-9FE5CB5EDCC9}" type="presOf" srcId="{C8E04BE9-B579-4E5F-B9A6-710EB1F648E9}" destId="{9E5143B7-C254-455D-B32A-6F11F8EAD38E}" srcOrd="0" destOrd="0" presId="urn:microsoft.com/office/officeart/2009/3/layout/IncreasingArrowsProcess"/>
    <dgm:cxn modelId="{19915D6F-A860-4521-8C8B-1DEB92F3B008}" type="presOf" srcId="{BC544CC7-0F12-455D-A5A6-D474838A1EB4}" destId="{9E5143B7-C254-455D-B32A-6F11F8EAD38E}" srcOrd="0" destOrd="1" presId="urn:microsoft.com/office/officeart/2009/3/layout/IncreasingArrowsProcess"/>
    <dgm:cxn modelId="{F348844C-F9D4-4B56-A2D2-433371D770F7}" type="presOf" srcId="{E4B7B1E0-617F-448B-BD1D-6B01A2798FAD}" destId="{A03D8A22-9A4B-45A0-BA48-4D62B12BE067}" srcOrd="0" destOrd="3" presId="urn:microsoft.com/office/officeart/2009/3/layout/IncreasingArrowsProcess"/>
    <dgm:cxn modelId="{F6940465-DFA2-4E4A-BA77-19E5AAF6AB54}" type="presOf" srcId="{79866FC3-5FA1-46B5-B65D-96CCB2320F2B}" destId="{F60D9031-F29E-4FBB-978E-59F51FC4C1BF}" srcOrd="0" destOrd="0" presId="urn:microsoft.com/office/officeart/2009/3/layout/IncreasingArrowsProcess"/>
    <dgm:cxn modelId="{1459D0E7-1C98-4DA3-A311-400E34B692AA}" srcId="{79866FC3-5FA1-46B5-B65D-96CCB2320F2B}" destId="{2839ED12-0A11-45A6-87CB-E16D9D077A33}" srcOrd="1" destOrd="0" parTransId="{075536A4-C432-4D09-AC34-DF3DFACDF9CA}" sibTransId="{DCB83B9B-2497-49BB-B2DA-DAC9F1C16A5E}"/>
    <dgm:cxn modelId="{EABFCBC0-D838-46A7-A75B-12339408F56F}" srcId="{0B09D1E9-2876-4664-BBD0-10E3FBE712E2}" destId="{1FADE047-37F2-49D2-AB5C-1888E2A3F1FB}" srcOrd="1" destOrd="0" parTransId="{BA74AEFB-527A-4E17-B9A6-E40ADA835902}" sibTransId="{22E7E150-A3F7-4610-A798-5A4A6C920350}"/>
    <dgm:cxn modelId="{15275AA3-3DC3-48C3-B3BE-F005036A60E0}" type="presOf" srcId="{0B09D1E9-2876-4664-BBD0-10E3FBE712E2}" destId="{3B70EA9F-4733-4D8A-A007-D0A46C3EFDDB}" srcOrd="0" destOrd="0" presId="urn:microsoft.com/office/officeart/2009/3/layout/IncreasingArrowsProcess"/>
    <dgm:cxn modelId="{3D888912-4869-403F-B765-DBD9530B65F6}" type="presOf" srcId="{2839ED12-0A11-45A6-87CB-E16D9D077A33}" destId="{A03D8A22-9A4B-45A0-BA48-4D62B12BE067}" srcOrd="0" destOrd="1" presId="urn:microsoft.com/office/officeart/2009/3/layout/IncreasingArrowsProcess"/>
    <dgm:cxn modelId="{CB05FB65-D74F-469B-AAE0-49439B3FB1DF}" type="presOf" srcId="{5C21B227-CC4B-46EA-9D73-20A12288ABF6}" destId="{EFCBFD8C-DBD4-46E0-A7E5-259C98D2C039}" srcOrd="0" destOrd="0" presId="urn:microsoft.com/office/officeart/2009/3/layout/IncreasingArrowsProcess"/>
    <dgm:cxn modelId="{ADF90A00-C84F-4817-A999-D9593005F6D5}" srcId="{0B09D1E9-2876-4664-BBD0-10E3FBE712E2}" destId="{79866FC3-5FA1-46B5-B65D-96CCB2320F2B}" srcOrd="0" destOrd="0" parTransId="{F6907812-65EC-4758-BFD0-5D1E6C589052}" sibTransId="{3F94B0AA-0858-4D4C-8502-5320C9AB3B10}"/>
    <dgm:cxn modelId="{13681463-8E49-4CE0-BD05-661EC5E14FD9}" type="presOf" srcId="{C4FE423F-D3CB-49F5-9930-36B130FD03D7}" destId="{87EEFB99-67B2-474E-823E-6D9CDCBEEBE4}" srcOrd="0" destOrd="2" presId="urn:microsoft.com/office/officeart/2009/3/layout/IncreasingArrowsProcess"/>
    <dgm:cxn modelId="{D33EE59E-9313-4E4B-8645-0AD9A3249F72}" type="presOf" srcId="{8735A674-C4D7-4097-9E2F-C5CE27522683}" destId="{A03D8A22-9A4B-45A0-BA48-4D62B12BE067}" srcOrd="0" destOrd="0" presId="urn:microsoft.com/office/officeart/2009/3/layout/IncreasingArrowsProcess"/>
    <dgm:cxn modelId="{3070EBAD-A484-4B2B-A6E0-556ECD06C895}" srcId="{5C21B227-CC4B-46EA-9D73-20A12288ABF6}" destId="{434EAE4E-C425-4CC2-8ECC-5D40BF65ECCD}" srcOrd="1" destOrd="0" parTransId="{935BC9D8-986B-43A9-88BE-4C586B7733A8}" sibTransId="{60077F50-17FF-4D02-BBD8-EB2C6E5808B9}"/>
    <dgm:cxn modelId="{AFFC07B0-9A58-4C1A-8238-85D95D14557D}" type="presOf" srcId="{3C6BEB2D-0905-428C-A122-DC441EDF2837}" destId="{87EEFB99-67B2-474E-823E-6D9CDCBEEBE4}" srcOrd="0" destOrd="0" presId="urn:microsoft.com/office/officeart/2009/3/layout/IncreasingArrowsProcess"/>
    <dgm:cxn modelId="{59C2B46F-C788-450A-9FD0-5933AA0F3ABD}" srcId="{79866FC3-5FA1-46B5-B65D-96CCB2320F2B}" destId="{8735A674-C4D7-4097-9E2F-C5CE27522683}" srcOrd="0" destOrd="0" parTransId="{ACE00079-1012-4C2E-ADE1-0DAB333F3AC9}" sibTransId="{4F35D40B-1790-4D9F-BD06-F7881C12356C}"/>
    <dgm:cxn modelId="{D6D00DCE-1E28-4540-90FF-84F130EF7E10}" type="presOf" srcId="{434EAE4E-C425-4CC2-8ECC-5D40BF65ECCD}" destId="{87EEFB99-67B2-474E-823E-6D9CDCBEEBE4}" srcOrd="0" destOrd="1" presId="urn:microsoft.com/office/officeart/2009/3/layout/IncreasingArrowsProcess"/>
    <dgm:cxn modelId="{59581B91-7053-4473-A6EA-336F28ECB6B2}" srcId="{5C21B227-CC4B-46EA-9D73-20A12288ABF6}" destId="{C4FE423F-D3CB-49F5-9930-36B130FD03D7}" srcOrd="2" destOrd="0" parTransId="{6AB01A13-B02F-42D0-A3B0-B6EC97A50B89}" sibTransId="{C1230C35-8D8D-4F54-ACAF-CD518D411EA4}"/>
    <dgm:cxn modelId="{1EB820F6-B14A-45FF-9EC8-CFDAB4AC6034}" srcId="{79866FC3-5FA1-46B5-B65D-96CCB2320F2B}" destId="{E4B7B1E0-617F-448B-BD1D-6B01A2798FAD}" srcOrd="3" destOrd="0" parTransId="{D98A4215-0E87-4745-B1C6-6CF43114D0FE}" sibTransId="{BDD63162-7DFD-4377-8EB8-1FBF8E911C31}"/>
    <dgm:cxn modelId="{A7432106-2B57-4164-AA31-852E27296950}" type="presOf" srcId="{9A1020BD-F27A-45A0-A185-C61B4CEB93AA}" destId="{A03D8A22-9A4B-45A0-BA48-4D62B12BE067}" srcOrd="0" destOrd="2" presId="urn:microsoft.com/office/officeart/2009/3/layout/IncreasingArrowsProcess"/>
    <dgm:cxn modelId="{22658450-B2F5-478C-B32A-D726B78289AC}" srcId="{79866FC3-5FA1-46B5-B65D-96CCB2320F2B}" destId="{9A1020BD-F27A-45A0-A185-C61B4CEB93AA}" srcOrd="2" destOrd="0" parTransId="{01C8A90B-FF97-485D-ABA8-06CE88DA40D6}" sibTransId="{922EE18D-9198-4B48-BD2C-7CCF989C1932}"/>
    <dgm:cxn modelId="{CE9B1D59-9328-4D81-88EA-1131FD66F2BD}" type="presOf" srcId="{1FADE047-37F2-49D2-AB5C-1888E2A3F1FB}" destId="{D6781BD7-B580-4A61-B453-86D0682552C5}" srcOrd="0" destOrd="0" presId="urn:microsoft.com/office/officeart/2009/3/layout/IncreasingArrowsProcess"/>
    <dgm:cxn modelId="{E0FA5DF5-B900-4B81-A775-784A9E6A554C}" srcId="{5C21B227-CC4B-46EA-9D73-20A12288ABF6}" destId="{3C6BEB2D-0905-428C-A122-DC441EDF2837}" srcOrd="0" destOrd="0" parTransId="{6697B9F6-F1C4-4494-8685-B80E33DCDAB6}" sibTransId="{6B92F339-9B7C-414F-AF76-5892D225BB00}"/>
    <dgm:cxn modelId="{0FBB1005-3C9D-460B-906B-31A906759086}" srcId="{1FADE047-37F2-49D2-AB5C-1888E2A3F1FB}" destId="{C8E04BE9-B579-4E5F-B9A6-710EB1F648E9}" srcOrd="0" destOrd="0" parTransId="{98A1B572-73DA-4A12-8E30-1093FEBD8AA4}" sibTransId="{BF27D8C0-F32E-4C78-9B74-61C2D505C92E}"/>
    <dgm:cxn modelId="{0DD3A1A9-D86A-4FFC-8BAF-50496FD78090}" type="presParOf" srcId="{3B70EA9F-4733-4D8A-A007-D0A46C3EFDDB}" destId="{F60D9031-F29E-4FBB-978E-59F51FC4C1BF}" srcOrd="0" destOrd="0" presId="urn:microsoft.com/office/officeart/2009/3/layout/IncreasingArrowsProcess"/>
    <dgm:cxn modelId="{5E5DF400-671F-47B6-A5CF-F1AA1A43E68D}" type="presParOf" srcId="{3B70EA9F-4733-4D8A-A007-D0A46C3EFDDB}" destId="{A03D8A22-9A4B-45A0-BA48-4D62B12BE067}" srcOrd="1" destOrd="0" presId="urn:microsoft.com/office/officeart/2009/3/layout/IncreasingArrowsProcess"/>
    <dgm:cxn modelId="{7E6B370C-F304-43B2-B43F-4F1CBF648E82}" type="presParOf" srcId="{3B70EA9F-4733-4D8A-A007-D0A46C3EFDDB}" destId="{D6781BD7-B580-4A61-B453-86D0682552C5}" srcOrd="2" destOrd="0" presId="urn:microsoft.com/office/officeart/2009/3/layout/IncreasingArrowsProcess"/>
    <dgm:cxn modelId="{91685C3E-7940-490E-B863-163AB6EFF93F}" type="presParOf" srcId="{3B70EA9F-4733-4D8A-A007-D0A46C3EFDDB}" destId="{9E5143B7-C254-455D-B32A-6F11F8EAD38E}" srcOrd="3" destOrd="0" presId="urn:microsoft.com/office/officeart/2009/3/layout/IncreasingArrowsProcess"/>
    <dgm:cxn modelId="{C0AFE9D3-43AE-4B98-8BCD-DE67ECDB1C38}" type="presParOf" srcId="{3B70EA9F-4733-4D8A-A007-D0A46C3EFDDB}" destId="{EFCBFD8C-DBD4-46E0-A7E5-259C98D2C039}" srcOrd="4" destOrd="0" presId="urn:microsoft.com/office/officeart/2009/3/layout/IncreasingArrowsProcess"/>
    <dgm:cxn modelId="{A2665DA3-4418-425E-83E1-E2BD7DF84D00}" type="presParOf" srcId="{3B70EA9F-4733-4D8A-A007-D0A46C3EFDDB}" destId="{87EEFB99-67B2-474E-823E-6D9CDCBEEBE4}"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9E974A-E037-4DB5-BA17-02061CE34C7E}" type="doc">
      <dgm:prSet loTypeId="urn:diagrams.loki3.com/BracketList+Icon" loCatId="officeonline" qsTypeId="urn:microsoft.com/office/officeart/2005/8/quickstyle/simple1" qsCatId="simple" csTypeId="urn:microsoft.com/office/officeart/2005/8/colors/accent1_2" csCatId="accent1" phldr="1"/>
      <dgm:spPr/>
      <dgm:t>
        <a:bodyPr/>
        <a:lstStyle/>
        <a:p>
          <a:endParaRPr lang="hu-HU"/>
        </a:p>
      </dgm:t>
    </dgm:pt>
    <dgm:pt modelId="{12DBE291-50B8-45FF-B334-BBD33677FB88}">
      <dgm:prSet phldrT="[Szöveg]" custT="1"/>
      <dgm:spPr>
        <a:xfrm>
          <a:off x="523" y="670944"/>
          <a:ext cx="2668815" cy="1265962"/>
        </a:xfrm>
        <a:prstGeom prst="rect">
          <a:avLst/>
        </a:prstGeom>
        <a:noFill/>
        <a:ln>
          <a:noFill/>
        </a:ln>
        <a:effectLst/>
      </dgm:spPr>
      <dgm:t>
        <a:bodyPr/>
        <a:lstStyle/>
        <a:p>
          <a:r>
            <a:rPr lang="hu-HU" sz="1600" b="1" dirty="0">
              <a:solidFill>
                <a:sysClr val="windowText" lastClr="000000">
                  <a:hueOff val="0"/>
                  <a:satOff val="0"/>
                  <a:lumOff val="0"/>
                  <a:alphaOff val="0"/>
                </a:sysClr>
              </a:solidFill>
              <a:effectLst>
                <a:outerShdw blurRad="38100" dist="38100" dir="2700000" algn="tl">
                  <a:srgbClr val="000000">
                    <a:alpha val="43137"/>
                  </a:srgbClr>
                </a:outerShdw>
              </a:effectLst>
              <a:latin typeface="Garamond" panose="02020404030301010803"/>
              <a:ea typeface="+mn-ea"/>
              <a:cs typeface="+mn-cs"/>
            </a:rPr>
            <a:t>Miért jó ez a munkavállalónak?</a:t>
          </a:r>
        </a:p>
      </dgm:t>
    </dgm:pt>
    <dgm:pt modelId="{A5C62CDA-EE55-4188-B11A-0C6249CDE864}" type="parTrans" cxnId="{AF0D0B8E-D299-4B1C-B487-350456373740}">
      <dgm:prSet/>
      <dgm:spPr/>
      <dgm:t>
        <a:bodyPr/>
        <a:lstStyle/>
        <a:p>
          <a:endParaRPr lang="hu-HU"/>
        </a:p>
      </dgm:t>
    </dgm:pt>
    <dgm:pt modelId="{E240309E-8EFD-42C2-8495-847B33423D18}" type="sibTrans" cxnId="{AF0D0B8E-D299-4B1C-B487-350456373740}">
      <dgm:prSet/>
      <dgm:spPr/>
      <dgm:t>
        <a:bodyPr/>
        <a:lstStyle/>
        <a:p>
          <a:endParaRPr lang="hu-HU"/>
        </a:p>
      </dgm:t>
    </dgm:pt>
    <dgm:pt modelId="{92BE3B6A-DECC-437E-8557-985809775B60}">
      <dgm:prSet phldrT="[Szöveg]" custT="1"/>
      <dgm:spPr>
        <a:xfrm>
          <a:off x="3376669" y="360776"/>
          <a:ext cx="7647109" cy="1864242"/>
        </a:xfrm>
        <a:prstGeom prst="rect">
          <a:avLst/>
        </a:prstGeom>
        <a:solidFill>
          <a:srgbClr val="83992A">
            <a:lumMod val="20000"/>
            <a:lumOff val="80000"/>
          </a:srgbClr>
        </a:solidFill>
        <a:ln w="15875" cap="flat" cmpd="sng" algn="ctr">
          <a:solidFill>
            <a:sysClr val="window" lastClr="FFFFFF">
              <a:hueOff val="0"/>
              <a:satOff val="0"/>
              <a:lumOff val="0"/>
              <a:alphaOff val="0"/>
            </a:sysClr>
          </a:solidFill>
          <a:prstDash val="solid"/>
        </a:ln>
        <a:effectLst/>
      </dgm:spPr>
      <dgm:t>
        <a:bodyPr/>
        <a:lstStyle/>
        <a:p>
          <a:pPr marL="114300" lvl="1" indent="0" algn="just" defTabSz="622300">
            <a:lnSpc>
              <a:spcPct val="90000"/>
            </a:lnSpc>
            <a:spcBef>
              <a:spcPct val="0"/>
            </a:spcBef>
            <a:spcAft>
              <a:spcPct val="15000"/>
            </a:spcAft>
            <a:buFont typeface="Arial" panose="020B0604020202020204" pitchFamily="34" charset="0"/>
            <a:buChar char="•"/>
          </a:pPr>
          <a:r>
            <a:rPr lang="hu-HU" sz="1400" dirty="0">
              <a:solidFill>
                <a:sysClr val="windowText" lastClr="000000"/>
              </a:solidFill>
              <a:latin typeface="Times New Roman" panose="02020603050405020304" pitchFamily="18" charset="0"/>
              <a:ea typeface="+mn-ea"/>
              <a:cs typeface="Times New Roman" panose="02020603050405020304" pitchFamily="18" charset="0"/>
            </a:rPr>
            <a:t>Évi öt munkanap pótszabadság jár annak,  aki  fogyatékossági támogatásra, a vakok személyi járadékára jogosult, továbbá akinek a rehabilitációs szakértői szerv legalább negyven százalékos mértékű egészségkárosodását (ÖEK) megállapította.</a:t>
          </a:r>
        </a:p>
      </dgm:t>
    </dgm:pt>
    <dgm:pt modelId="{5070A250-2941-4303-9B3A-44B455B5501C}" type="parTrans" cxnId="{A18B847D-4A9D-4B18-93E7-5CB28C4AAFEB}">
      <dgm:prSet/>
      <dgm:spPr/>
      <dgm:t>
        <a:bodyPr/>
        <a:lstStyle/>
        <a:p>
          <a:endParaRPr lang="hu-HU"/>
        </a:p>
      </dgm:t>
    </dgm:pt>
    <dgm:pt modelId="{0D7FD71D-D964-4733-8E29-55B03517215B}" type="sibTrans" cxnId="{A18B847D-4A9D-4B18-93E7-5CB28C4AAFEB}">
      <dgm:prSet/>
      <dgm:spPr/>
      <dgm:t>
        <a:bodyPr/>
        <a:lstStyle/>
        <a:p>
          <a:endParaRPr lang="hu-HU"/>
        </a:p>
      </dgm:t>
    </dgm:pt>
    <dgm:pt modelId="{CC8D4F0B-C032-498A-8D80-3FAEF8B33C4C}">
      <dgm:prSet phldrT="[Szöveg]" custT="1"/>
      <dgm:spPr>
        <a:xfrm>
          <a:off x="523" y="3039861"/>
          <a:ext cx="2666114" cy="1265962"/>
        </a:xfrm>
        <a:prstGeom prst="rect">
          <a:avLst/>
        </a:prstGeom>
        <a:noFill/>
        <a:ln>
          <a:noFill/>
        </a:ln>
        <a:effectLst/>
      </dgm:spPr>
      <dgm:t>
        <a:bodyPr/>
        <a:lstStyle/>
        <a:p>
          <a:r>
            <a:rPr lang="hu-HU" sz="1600" b="1" dirty="0">
              <a:solidFill>
                <a:sysClr val="windowText" lastClr="000000">
                  <a:hueOff val="0"/>
                  <a:satOff val="0"/>
                  <a:lumOff val="0"/>
                  <a:alphaOff val="0"/>
                </a:sysClr>
              </a:solidFill>
              <a:effectLst>
                <a:outerShdw blurRad="38100" dist="38100" dir="2700000" algn="tl">
                  <a:srgbClr val="000000">
                    <a:alpha val="43137"/>
                  </a:srgbClr>
                </a:outerShdw>
              </a:effectLst>
              <a:latin typeface="Garamond" panose="02020404030301010803"/>
              <a:ea typeface="+mn-ea"/>
              <a:cs typeface="+mn-cs"/>
            </a:rPr>
            <a:t>Miért jó ez a munkáltatónak?</a:t>
          </a:r>
        </a:p>
      </dgm:t>
    </dgm:pt>
    <dgm:pt modelId="{44269180-FB4C-4AD3-BBD7-D51A94E0C104}" type="parTrans" cxnId="{D98B10AE-8523-47AC-9C7A-AA20FE15257A}">
      <dgm:prSet/>
      <dgm:spPr/>
      <dgm:t>
        <a:bodyPr/>
        <a:lstStyle/>
        <a:p>
          <a:endParaRPr lang="hu-HU"/>
        </a:p>
      </dgm:t>
    </dgm:pt>
    <dgm:pt modelId="{CF8A72EF-50FE-4CD0-B26C-2BD796A21A92}" type="sibTrans" cxnId="{D98B10AE-8523-47AC-9C7A-AA20FE15257A}">
      <dgm:prSet/>
      <dgm:spPr/>
      <dgm:t>
        <a:bodyPr/>
        <a:lstStyle/>
        <a:p>
          <a:endParaRPr lang="hu-HU"/>
        </a:p>
      </dgm:t>
    </dgm:pt>
    <dgm:pt modelId="{56E439F2-B2F4-4577-99DC-B36C5AC4AC32}">
      <dgm:prSet phldrT="[Szöveg]" custT="1"/>
      <dgm:spPr>
        <a:xfrm>
          <a:off x="3413149" y="2598974"/>
          <a:ext cx="7642197" cy="2193587"/>
        </a:xfrm>
        <a:prstGeom prst="rect">
          <a:avLst/>
        </a:prstGeom>
        <a:solidFill>
          <a:srgbClr val="83992A">
            <a:lumMod val="20000"/>
            <a:lumOff val="80000"/>
          </a:srgbClr>
        </a:solidFill>
        <a:ln w="15875" cap="flat" cmpd="sng" algn="ctr">
          <a:solidFill>
            <a:sysClr val="window" lastClr="FFFFFF">
              <a:hueOff val="0"/>
              <a:satOff val="0"/>
              <a:lumOff val="0"/>
              <a:alphaOff val="0"/>
            </a:sysClr>
          </a:solidFill>
          <a:prstDash val="solid"/>
        </a:ln>
        <a:effectLst/>
      </dgm:spPr>
      <dgm:t>
        <a:bodyPr/>
        <a:lstStyle/>
        <a:p>
          <a:pPr marL="171450" marR="0" lvl="0" indent="0" algn="l" defTabSz="844550" eaLnBrk="1" fontAlgn="auto" latinLnBrk="0" hangingPunct="1">
            <a:lnSpc>
              <a:spcPct val="90000"/>
            </a:lnSpc>
            <a:spcBef>
              <a:spcPct val="0"/>
            </a:spcBef>
            <a:spcAft>
              <a:spcPct val="15000"/>
            </a:spcAft>
            <a:buClrTx/>
            <a:buSzTx/>
            <a:buFontTx/>
            <a:buNone/>
            <a:tabLst/>
            <a:defRPr/>
          </a:pPr>
          <a:endParaRPr lang="hu-HU" sz="1400" dirty="0">
            <a:solidFill>
              <a:sysClr val="windowText" lastClr="000000"/>
            </a:solidFill>
            <a:latin typeface="Garamond" panose="02020404030301010803"/>
            <a:ea typeface="+mn-ea"/>
            <a:cs typeface="+mn-cs"/>
          </a:endParaRPr>
        </a:p>
      </dgm:t>
    </dgm:pt>
    <dgm:pt modelId="{91EDCB62-FB70-4F37-9B91-688BC9E11DAA}" type="parTrans" cxnId="{3479DA09-FA24-4D85-B19E-7B95637B4AAE}">
      <dgm:prSet/>
      <dgm:spPr/>
      <dgm:t>
        <a:bodyPr/>
        <a:lstStyle/>
        <a:p>
          <a:endParaRPr lang="hu-HU"/>
        </a:p>
      </dgm:t>
    </dgm:pt>
    <dgm:pt modelId="{834E21F9-20BA-4EE6-83E8-CB34050588E2}" type="sibTrans" cxnId="{3479DA09-FA24-4D85-B19E-7B95637B4AAE}">
      <dgm:prSet/>
      <dgm:spPr/>
      <dgm:t>
        <a:bodyPr/>
        <a:lstStyle/>
        <a:p>
          <a:endParaRPr lang="hu-HU"/>
        </a:p>
      </dgm:t>
    </dgm:pt>
    <dgm:pt modelId="{97D36DF2-C39A-4589-B4B4-76E45070B587}">
      <dgm:prSet phldrT="[Szöveg]" custT="1"/>
      <dgm:spPr>
        <a:xfrm>
          <a:off x="3413149" y="2598974"/>
          <a:ext cx="7642197" cy="2193587"/>
        </a:xfrm>
        <a:prstGeom prst="rect">
          <a:avLst/>
        </a:prstGeom>
        <a:solidFill>
          <a:srgbClr val="83992A">
            <a:lumMod val="20000"/>
            <a:lumOff val="80000"/>
          </a:srgbClr>
        </a:solidFill>
        <a:ln w="15875" cap="flat" cmpd="sng" algn="ctr">
          <a:solidFill>
            <a:sysClr val="window" lastClr="FFFFFF">
              <a:hueOff val="0"/>
              <a:satOff val="0"/>
              <a:lumOff val="0"/>
              <a:alphaOff val="0"/>
            </a:sysClr>
          </a:solidFill>
          <a:prstDash val="solid"/>
        </a:ln>
        <a:effectLst/>
      </dgm:spPr>
      <dgm:t>
        <a:bodyPr/>
        <a:lstStyle/>
        <a:p>
          <a:pPr marL="171450" marR="0" lvl="0" indent="0" algn="just" defTabSz="844550" eaLnBrk="1" fontAlgn="auto" latinLnBrk="0" hangingPunct="1">
            <a:lnSpc>
              <a:spcPct val="90000"/>
            </a:lnSpc>
            <a:spcBef>
              <a:spcPct val="0"/>
            </a:spcBef>
            <a:spcAft>
              <a:spcPct val="15000"/>
            </a:spcAft>
            <a:buClrTx/>
            <a:buSzTx/>
            <a:buFont typeface="Arial" panose="020B0604020202020204" pitchFamily="34" charset="0"/>
            <a:buChar char="•"/>
            <a:tabLst/>
            <a:defRPr/>
          </a:pPr>
          <a:r>
            <a:rPr lang="hu-HU" sz="1400" dirty="0">
              <a:solidFill>
                <a:sysClr val="windowText" lastClr="000000"/>
              </a:solidFill>
              <a:latin typeface="Times New Roman" panose="02020603050405020304" pitchFamily="18" charset="0"/>
              <a:ea typeface="+mn-ea"/>
              <a:cs typeface="Times New Roman" panose="02020603050405020304" pitchFamily="18" charset="0"/>
            </a:rPr>
            <a:t>A munkáltató a rehabilitációs hozzájárulás fizetésére köteles, ha az általa foglalkoztatottak létszáma a 25 főt meghaladja, és az általa foglalkoztatott megváltozott munkaképességű személyek száma nem éri el a létszám 5 százalékát</a:t>
          </a:r>
        </a:p>
      </dgm:t>
    </dgm:pt>
    <dgm:pt modelId="{E6296453-5C13-4C90-8CA5-16F3FCF5B49D}" type="parTrans" cxnId="{BEF02CCF-1E59-4A12-9B25-8AFF745A59F2}">
      <dgm:prSet/>
      <dgm:spPr/>
      <dgm:t>
        <a:bodyPr/>
        <a:lstStyle/>
        <a:p>
          <a:endParaRPr lang="hu-HU"/>
        </a:p>
      </dgm:t>
    </dgm:pt>
    <dgm:pt modelId="{900426EA-0AFA-47A8-B63D-39809A7560AC}" type="sibTrans" cxnId="{BEF02CCF-1E59-4A12-9B25-8AFF745A59F2}">
      <dgm:prSet/>
      <dgm:spPr/>
      <dgm:t>
        <a:bodyPr/>
        <a:lstStyle/>
        <a:p>
          <a:endParaRPr lang="hu-HU"/>
        </a:p>
      </dgm:t>
    </dgm:pt>
    <dgm:pt modelId="{7F661CCC-F499-4148-A51E-58C72543F68F}">
      <dgm:prSet phldrT="[Szöveg]" custT="1"/>
      <dgm:spPr>
        <a:xfrm>
          <a:off x="3413149" y="2598974"/>
          <a:ext cx="7642197" cy="2193587"/>
        </a:xfrm>
        <a:prstGeom prst="rect">
          <a:avLst/>
        </a:prstGeom>
        <a:solidFill>
          <a:srgbClr val="83992A">
            <a:lumMod val="20000"/>
            <a:lumOff val="80000"/>
          </a:srgbClr>
        </a:solidFill>
        <a:ln w="15875" cap="flat" cmpd="sng" algn="ctr">
          <a:solidFill>
            <a:sysClr val="window" lastClr="FFFFFF">
              <a:hueOff val="0"/>
              <a:satOff val="0"/>
              <a:lumOff val="0"/>
              <a:alphaOff val="0"/>
            </a:sysClr>
          </a:solidFill>
          <a:prstDash val="solid"/>
        </a:ln>
        <a:effectLst/>
      </dgm:spPr>
      <dgm:t>
        <a:bodyPr/>
        <a:lstStyle/>
        <a:p>
          <a:pPr marL="171450" marR="0" lvl="1" indent="0" algn="just" defTabSz="844550" eaLnBrk="1" fontAlgn="auto" latinLnBrk="0" hangingPunct="1">
            <a:lnSpc>
              <a:spcPct val="90000"/>
            </a:lnSpc>
            <a:spcBef>
              <a:spcPct val="0"/>
            </a:spcBef>
            <a:spcAft>
              <a:spcPct val="15000"/>
            </a:spcAft>
            <a:buClrTx/>
            <a:buSzTx/>
            <a:buFont typeface="Arial" panose="020B0604020202020204" pitchFamily="34" charset="0"/>
            <a:buChar char="•"/>
            <a:tabLst/>
            <a:defRPr/>
          </a:pPr>
          <a:r>
            <a:rPr lang="hu-HU" sz="1400" dirty="0">
              <a:solidFill>
                <a:sysClr val="windowText" lastClr="000000"/>
              </a:solidFill>
              <a:latin typeface="Times New Roman" panose="02020603050405020304" pitchFamily="18" charset="0"/>
              <a:ea typeface="+mn-ea"/>
              <a:cs typeface="Times New Roman" panose="02020603050405020304" pitchFamily="18" charset="0"/>
            </a:rPr>
            <a:t>Az érvényes komplex minősítéssel rendelkező megváltozott munkaképességű személy foglalkoztatása esetén nem fizet szociális hozzájárulási adót, (kivétel a közalkalmazotti törvény hatálya alá tartozó munkáltatót.)</a:t>
          </a:r>
        </a:p>
      </dgm:t>
    </dgm:pt>
    <dgm:pt modelId="{0C7A63DA-32B1-42FB-BFD9-1929AF5853F2}" type="parTrans" cxnId="{9A6FB3F4-5075-45E1-B2A3-F520BB1111E6}">
      <dgm:prSet/>
      <dgm:spPr/>
      <dgm:t>
        <a:bodyPr/>
        <a:lstStyle/>
        <a:p>
          <a:endParaRPr lang="hu-HU"/>
        </a:p>
      </dgm:t>
    </dgm:pt>
    <dgm:pt modelId="{E027F0E7-F9F3-47F8-9CAC-7228A6641434}" type="sibTrans" cxnId="{9A6FB3F4-5075-45E1-B2A3-F520BB1111E6}">
      <dgm:prSet/>
      <dgm:spPr/>
      <dgm:t>
        <a:bodyPr/>
        <a:lstStyle/>
        <a:p>
          <a:endParaRPr lang="hu-HU"/>
        </a:p>
      </dgm:t>
    </dgm:pt>
    <dgm:pt modelId="{AC44E034-3DE8-42C6-B0AE-829F264FE29F}">
      <dgm:prSet phldrT="[Szöveg]" custT="1"/>
      <dgm:spPr>
        <a:xfrm>
          <a:off x="3376669" y="360776"/>
          <a:ext cx="7647109" cy="1864242"/>
        </a:xfrm>
        <a:prstGeom prst="rect">
          <a:avLst/>
        </a:prstGeom>
        <a:solidFill>
          <a:srgbClr val="83992A">
            <a:lumMod val="20000"/>
            <a:lumOff val="80000"/>
          </a:srgbClr>
        </a:solidFill>
        <a:ln w="15875" cap="flat" cmpd="sng" algn="ctr">
          <a:solidFill>
            <a:sysClr val="window" lastClr="FFFFFF">
              <a:hueOff val="0"/>
              <a:satOff val="0"/>
              <a:lumOff val="0"/>
              <a:alphaOff val="0"/>
            </a:sysClr>
          </a:solidFill>
          <a:prstDash val="solid"/>
        </a:ln>
        <a:effectLst/>
      </dgm:spPr>
      <dgm:t>
        <a:bodyPr/>
        <a:lstStyle/>
        <a:p>
          <a:pPr marL="114300" lvl="1" indent="0" algn="just" defTabSz="622300">
            <a:lnSpc>
              <a:spcPct val="90000"/>
            </a:lnSpc>
            <a:spcBef>
              <a:spcPct val="0"/>
            </a:spcBef>
            <a:spcAft>
              <a:spcPct val="15000"/>
            </a:spcAft>
            <a:buFont typeface="Arial" panose="020B0604020202020204" pitchFamily="34" charset="0"/>
            <a:buChar char="•"/>
          </a:pPr>
          <a:r>
            <a:rPr lang="hu-HU" sz="1400" dirty="0">
              <a:solidFill>
                <a:sysClr val="windowText" lastClr="000000"/>
              </a:solidFill>
              <a:latin typeface="Times New Roman" panose="02020603050405020304" pitchFamily="18" charset="0"/>
              <a:ea typeface="+mn-ea"/>
              <a:cs typeface="Times New Roman" panose="02020603050405020304" pitchFamily="18" charset="0"/>
            </a:rPr>
            <a:t>Személyi adókedvezmény – tartós betegség  eseten 335/2009. (XII. 29.) Korm. rendelet</a:t>
          </a:r>
        </a:p>
      </dgm:t>
    </dgm:pt>
    <dgm:pt modelId="{AE107C34-BB8B-44AD-9BF1-3B2000F638C7}" type="parTrans" cxnId="{31C7C813-79FD-4A7F-BC9E-3195449844DF}">
      <dgm:prSet/>
      <dgm:spPr/>
      <dgm:t>
        <a:bodyPr/>
        <a:lstStyle/>
        <a:p>
          <a:endParaRPr lang="hu-HU"/>
        </a:p>
      </dgm:t>
    </dgm:pt>
    <dgm:pt modelId="{5EC96287-5A7B-41F2-B34B-3EF2D7902E7D}" type="sibTrans" cxnId="{31C7C813-79FD-4A7F-BC9E-3195449844DF}">
      <dgm:prSet/>
      <dgm:spPr/>
      <dgm:t>
        <a:bodyPr/>
        <a:lstStyle/>
        <a:p>
          <a:endParaRPr lang="hu-HU"/>
        </a:p>
      </dgm:t>
    </dgm:pt>
    <dgm:pt modelId="{DF7A8B58-D8B6-4194-9292-686D7EF28540}">
      <dgm:prSet phldrT="[Szöveg]" custT="1"/>
      <dgm:spPr>
        <a:xfrm>
          <a:off x="3376669" y="360776"/>
          <a:ext cx="7647109" cy="1864242"/>
        </a:xfrm>
        <a:prstGeom prst="rect">
          <a:avLst/>
        </a:prstGeom>
        <a:solidFill>
          <a:srgbClr val="83992A">
            <a:lumMod val="20000"/>
            <a:lumOff val="80000"/>
          </a:srgbClr>
        </a:solidFill>
        <a:ln w="15875" cap="flat" cmpd="sng" algn="ctr">
          <a:solidFill>
            <a:sysClr val="window" lastClr="FFFFFF">
              <a:hueOff val="0"/>
              <a:satOff val="0"/>
              <a:lumOff val="0"/>
              <a:alphaOff val="0"/>
            </a:sysClr>
          </a:solidFill>
          <a:prstDash val="solid"/>
        </a:ln>
        <a:effectLst/>
      </dgm:spPr>
      <dgm:t>
        <a:bodyPr/>
        <a:lstStyle/>
        <a:p>
          <a:pPr marL="114300" lvl="1" indent="0" algn="just" defTabSz="622300">
            <a:lnSpc>
              <a:spcPct val="90000"/>
            </a:lnSpc>
            <a:spcBef>
              <a:spcPct val="0"/>
            </a:spcBef>
            <a:spcAft>
              <a:spcPct val="15000"/>
            </a:spcAft>
            <a:buFont typeface="Arial" panose="020B0604020202020204" pitchFamily="34" charset="0"/>
            <a:buChar char="•"/>
          </a:pPr>
          <a:endParaRPr lang="hu-HU" sz="1400" dirty="0">
            <a:solidFill>
              <a:sysClr val="windowText" lastClr="000000"/>
            </a:solidFill>
            <a:latin typeface="Times New Roman" panose="02020603050405020304" pitchFamily="18" charset="0"/>
            <a:ea typeface="+mn-ea"/>
            <a:cs typeface="Times New Roman" panose="02020603050405020304" pitchFamily="18" charset="0"/>
          </a:endParaRPr>
        </a:p>
      </dgm:t>
    </dgm:pt>
    <dgm:pt modelId="{B1D9BC19-C001-4D17-9942-1FA12EE1F354}" type="parTrans" cxnId="{C79D51D4-A74B-4478-8FED-4067B1D0B9B9}">
      <dgm:prSet/>
      <dgm:spPr/>
      <dgm:t>
        <a:bodyPr/>
        <a:lstStyle/>
        <a:p>
          <a:endParaRPr lang="hu-HU"/>
        </a:p>
      </dgm:t>
    </dgm:pt>
    <dgm:pt modelId="{7E25C74A-3629-4A33-A10E-A2855468D1AB}" type="sibTrans" cxnId="{C79D51D4-A74B-4478-8FED-4067B1D0B9B9}">
      <dgm:prSet/>
      <dgm:spPr/>
      <dgm:t>
        <a:bodyPr/>
        <a:lstStyle/>
        <a:p>
          <a:endParaRPr lang="hu-HU"/>
        </a:p>
      </dgm:t>
    </dgm:pt>
    <dgm:pt modelId="{A79F1869-F7CE-4437-B71A-2EA8AE17FBDF}">
      <dgm:prSet phldrT="[Szöveg]" custT="1"/>
      <dgm:spPr>
        <a:xfrm>
          <a:off x="3376669" y="360776"/>
          <a:ext cx="7647109" cy="1864242"/>
        </a:xfrm>
        <a:prstGeom prst="rect">
          <a:avLst/>
        </a:prstGeom>
        <a:solidFill>
          <a:srgbClr val="83992A">
            <a:lumMod val="20000"/>
            <a:lumOff val="80000"/>
          </a:srgbClr>
        </a:solidFill>
        <a:ln w="15875" cap="flat" cmpd="sng" algn="ctr">
          <a:solidFill>
            <a:sysClr val="window" lastClr="FFFFFF">
              <a:hueOff val="0"/>
              <a:satOff val="0"/>
              <a:lumOff val="0"/>
              <a:alphaOff val="0"/>
            </a:sysClr>
          </a:solidFill>
          <a:prstDash val="solid"/>
        </a:ln>
        <a:effectLst/>
      </dgm:spPr>
      <dgm:t>
        <a:bodyPr/>
        <a:lstStyle/>
        <a:p>
          <a:pPr marL="114300" lvl="1" indent="0" algn="just" defTabSz="622300">
            <a:lnSpc>
              <a:spcPct val="90000"/>
            </a:lnSpc>
            <a:spcBef>
              <a:spcPct val="0"/>
            </a:spcBef>
            <a:spcAft>
              <a:spcPct val="15000"/>
            </a:spcAft>
            <a:buFont typeface="Arial" panose="020B0604020202020204" pitchFamily="34" charset="0"/>
            <a:buChar char="•"/>
          </a:pPr>
          <a:r>
            <a:rPr lang="hu-HU" sz="1400" dirty="0">
              <a:solidFill>
                <a:sysClr val="windowText" lastClr="000000"/>
              </a:solidFill>
              <a:latin typeface="Times New Roman" panose="02020603050405020304" pitchFamily="18" charset="0"/>
              <a:ea typeface="+mn-ea"/>
              <a:cs typeface="Times New Roman" panose="02020603050405020304" pitchFamily="18" charset="0"/>
            </a:rPr>
            <a:t>Egészségkárosodás mértékétől függő ellátások – B1, C1 – rehabilitációs ellátás, B2, C2, D, E kategóriákban rokkantási ellátás - &gt; keresetkorlát figyelembe vételével </a:t>
          </a:r>
        </a:p>
      </dgm:t>
    </dgm:pt>
    <dgm:pt modelId="{BCE8B293-1441-4234-B08F-C19A67BAD5F1}" type="parTrans" cxnId="{EA879854-FA5E-4A1A-B45E-307C29F45D98}">
      <dgm:prSet/>
      <dgm:spPr/>
      <dgm:t>
        <a:bodyPr/>
        <a:lstStyle/>
        <a:p>
          <a:endParaRPr lang="hu-HU"/>
        </a:p>
      </dgm:t>
    </dgm:pt>
    <dgm:pt modelId="{59109641-D8F5-47E1-A300-8B3955C63631}" type="sibTrans" cxnId="{EA879854-FA5E-4A1A-B45E-307C29F45D98}">
      <dgm:prSet/>
      <dgm:spPr/>
      <dgm:t>
        <a:bodyPr/>
        <a:lstStyle/>
        <a:p>
          <a:endParaRPr lang="hu-HU"/>
        </a:p>
      </dgm:t>
    </dgm:pt>
    <dgm:pt modelId="{E989FEB1-B264-49E0-9503-E2BF4DB1E389}">
      <dgm:prSet phldrT="[Szöveg]" custT="1"/>
      <dgm:spPr>
        <a:xfrm>
          <a:off x="3376669" y="360776"/>
          <a:ext cx="7647109" cy="1864242"/>
        </a:xfrm>
        <a:prstGeom prst="rect">
          <a:avLst/>
        </a:prstGeom>
        <a:solidFill>
          <a:srgbClr val="83992A">
            <a:lumMod val="20000"/>
            <a:lumOff val="80000"/>
          </a:srgbClr>
        </a:solidFill>
        <a:ln w="15875" cap="flat" cmpd="sng" algn="ctr">
          <a:solidFill>
            <a:sysClr val="window" lastClr="FFFFFF">
              <a:hueOff val="0"/>
              <a:satOff val="0"/>
              <a:lumOff val="0"/>
              <a:alphaOff val="0"/>
            </a:sysClr>
          </a:solidFill>
          <a:prstDash val="solid"/>
        </a:ln>
        <a:effectLst/>
      </dgm:spPr>
      <dgm:t>
        <a:bodyPr/>
        <a:lstStyle/>
        <a:p>
          <a:pPr marL="114300" lvl="1" indent="0" algn="just" defTabSz="622300">
            <a:lnSpc>
              <a:spcPct val="90000"/>
            </a:lnSpc>
            <a:spcBef>
              <a:spcPct val="0"/>
            </a:spcBef>
            <a:spcAft>
              <a:spcPct val="15000"/>
            </a:spcAft>
            <a:buFont typeface="Arial" panose="020B0604020202020204" pitchFamily="34" charset="0"/>
            <a:buChar char="•"/>
          </a:pPr>
          <a:endParaRPr lang="hu-HU" sz="1400" dirty="0">
            <a:solidFill>
              <a:sysClr val="windowText" lastClr="000000"/>
            </a:solidFill>
            <a:latin typeface="Times New Roman" panose="02020603050405020304" pitchFamily="18" charset="0"/>
            <a:ea typeface="+mn-ea"/>
            <a:cs typeface="Times New Roman" panose="02020603050405020304" pitchFamily="18" charset="0"/>
          </a:endParaRPr>
        </a:p>
      </dgm:t>
    </dgm:pt>
    <dgm:pt modelId="{044BF3C8-D2AB-420E-8E3E-46DED7D1D41F}" type="parTrans" cxnId="{5E9EFCB1-10F4-4567-9AE5-EECD17F109CB}">
      <dgm:prSet/>
      <dgm:spPr/>
      <dgm:t>
        <a:bodyPr/>
        <a:lstStyle/>
        <a:p>
          <a:endParaRPr lang="hu-HU"/>
        </a:p>
      </dgm:t>
    </dgm:pt>
    <dgm:pt modelId="{823443EA-CA54-44E0-B665-0FCC628FB26A}" type="sibTrans" cxnId="{5E9EFCB1-10F4-4567-9AE5-EECD17F109CB}">
      <dgm:prSet/>
      <dgm:spPr/>
      <dgm:t>
        <a:bodyPr/>
        <a:lstStyle/>
        <a:p>
          <a:endParaRPr lang="hu-HU"/>
        </a:p>
      </dgm:t>
    </dgm:pt>
    <dgm:pt modelId="{4D9DB32A-C834-419A-AE19-3644E04E9B1F}">
      <dgm:prSet phldrT="[Szöveg]" custT="1"/>
      <dgm:spPr>
        <a:xfrm>
          <a:off x="3413149" y="2598974"/>
          <a:ext cx="7642197" cy="2193587"/>
        </a:xfrm>
        <a:prstGeom prst="rect">
          <a:avLst/>
        </a:prstGeom>
        <a:solidFill>
          <a:srgbClr val="83992A">
            <a:lumMod val="20000"/>
            <a:lumOff val="80000"/>
          </a:srgbClr>
        </a:solidFill>
        <a:ln w="15875" cap="flat" cmpd="sng" algn="ctr">
          <a:solidFill>
            <a:sysClr val="window" lastClr="FFFFFF">
              <a:hueOff val="0"/>
              <a:satOff val="0"/>
              <a:lumOff val="0"/>
              <a:alphaOff val="0"/>
            </a:sysClr>
          </a:solidFill>
          <a:prstDash val="solid"/>
        </a:ln>
        <a:effectLst/>
      </dgm:spPr>
      <dgm:t>
        <a:bodyPr/>
        <a:lstStyle/>
        <a:p>
          <a:pPr marL="171450" marR="0" lvl="0" indent="0" algn="just" defTabSz="844550" eaLnBrk="1" fontAlgn="auto" latinLnBrk="0" hangingPunct="1">
            <a:lnSpc>
              <a:spcPct val="90000"/>
            </a:lnSpc>
            <a:spcBef>
              <a:spcPct val="0"/>
            </a:spcBef>
            <a:spcAft>
              <a:spcPct val="15000"/>
            </a:spcAft>
            <a:buClrTx/>
            <a:buSzTx/>
            <a:buFont typeface="Arial" panose="020B0604020202020204" pitchFamily="34" charset="0"/>
            <a:buChar char="•"/>
            <a:tabLst/>
            <a:defRPr/>
          </a:pPr>
          <a:r>
            <a:rPr lang="hu-HU" sz="1400" dirty="0">
              <a:solidFill>
                <a:sysClr val="windowText" lastClr="000000"/>
              </a:solidFill>
              <a:latin typeface="Times New Roman" panose="02020603050405020304" pitchFamily="18" charset="0"/>
              <a:ea typeface="+mn-ea"/>
              <a:cs typeface="Times New Roman" panose="02020603050405020304" pitchFamily="18" charset="0"/>
            </a:rPr>
            <a:t>A rehabilitációs hozzájárulás megfizetése kiváltható a megváltozott munkaképességű személyek foglalkoztatásával.</a:t>
          </a:r>
        </a:p>
      </dgm:t>
    </dgm:pt>
    <dgm:pt modelId="{09211C5E-7BD6-4FC6-A263-692654E31F3F}" type="parTrans" cxnId="{D18A04E5-899B-4491-941B-5852DF6D0F2A}">
      <dgm:prSet/>
      <dgm:spPr/>
      <dgm:t>
        <a:bodyPr/>
        <a:lstStyle/>
        <a:p>
          <a:endParaRPr lang="hu-HU"/>
        </a:p>
      </dgm:t>
    </dgm:pt>
    <dgm:pt modelId="{8591BF44-127F-4822-8822-69731DBFD6D3}" type="sibTrans" cxnId="{D18A04E5-899B-4491-941B-5852DF6D0F2A}">
      <dgm:prSet/>
      <dgm:spPr/>
      <dgm:t>
        <a:bodyPr/>
        <a:lstStyle/>
        <a:p>
          <a:endParaRPr lang="hu-HU"/>
        </a:p>
      </dgm:t>
    </dgm:pt>
    <dgm:pt modelId="{0CDD6185-F78F-4A9E-97BB-ECBB1FEBA3A2}">
      <dgm:prSet phldrT="[Szöveg]" custT="1"/>
      <dgm:spPr>
        <a:xfrm>
          <a:off x="3413149" y="2598974"/>
          <a:ext cx="7642197" cy="2193587"/>
        </a:xfrm>
        <a:prstGeom prst="rect">
          <a:avLst/>
        </a:prstGeom>
        <a:solidFill>
          <a:srgbClr val="83992A">
            <a:lumMod val="20000"/>
            <a:lumOff val="80000"/>
          </a:srgbClr>
        </a:solidFill>
        <a:ln w="15875" cap="flat" cmpd="sng" algn="ctr">
          <a:solidFill>
            <a:sysClr val="window" lastClr="FFFFFF">
              <a:hueOff val="0"/>
              <a:satOff val="0"/>
              <a:lumOff val="0"/>
              <a:alphaOff val="0"/>
            </a:sysClr>
          </a:solidFill>
          <a:prstDash val="solid"/>
        </a:ln>
        <a:effectLst/>
      </dgm:spPr>
      <dgm:t>
        <a:bodyPr/>
        <a:lstStyle/>
        <a:p>
          <a:pPr marL="171450" marR="0" lvl="0" indent="0" algn="just" defTabSz="844550" eaLnBrk="1" fontAlgn="auto" latinLnBrk="0" hangingPunct="1">
            <a:lnSpc>
              <a:spcPct val="90000"/>
            </a:lnSpc>
            <a:spcBef>
              <a:spcPct val="0"/>
            </a:spcBef>
            <a:spcAft>
              <a:spcPct val="15000"/>
            </a:spcAft>
            <a:buClrTx/>
            <a:buSzTx/>
            <a:buFont typeface="Arial" panose="020B0604020202020204" pitchFamily="34" charset="0"/>
            <a:buChar char="•"/>
            <a:tabLst/>
            <a:defRPr/>
          </a:pPr>
          <a:r>
            <a:rPr lang="hu-HU" sz="1400" dirty="0">
              <a:solidFill>
                <a:sysClr val="windowText" lastClr="000000"/>
              </a:solidFill>
              <a:latin typeface="Times New Roman" panose="02020603050405020304" pitchFamily="18" charset="0"/>
              <a:ea typeface="+mn-ea"/>
              <a:cs typeface="Times New Roman" panose="02020603050405020304" pitchFamily="18" charset="0"/>
            </a:rPr>
            <a:t>Megváltozott munkaképességű munkavállaló foglalkoztatható tipikus és atipikus foglalkoztatás keretében (4, 6, 8 óra)</a:t>
          </a:r>
        </a:p>
      </dgm:t>
    </dgm:pt>
    <dgm:pt modelId="{65012391-DBC4-4603-9A6F-FB809513608E}" type="parTrans" cxnId="{BCA0DD65-27D8-4392-94E5-B994E8A1C828}">
      <dgm:prSet/>
      <dgm:spPr/>
      <dgm:t>
        <a:bodyPr/>
        <a:lstStyle/>
        <a:p>
          <a:endParaRPr lang="hu-HU"/>
        </a:p>
      </dgm:t>
    </dgm:pt>
    <dgm:pt modelId="{3CA293C8-FE5E-4EB7-AFA4-ACB7F961832F}" type="sibTrans" cxnId="{BCA0DD65-27D8-4392-94E5-B994E8A1C828}">
      <dgm:prSet/>
      <dgm:spPr/>
      <dgm:t>
        <a:bodyPr/>
        <a:lstStyle/>
        <a:p>
          <a:endParaRPr lang="hu-HU"/>
        </a:p>
      </dgm:t>
    </dgm:pt>
    <dgm:pt modelId="{196057CC-B66D-43B9-AE77-87FDC59248D7}" type="pres">
      <dgm:prSet presAssocID="{6C9E974A-E037-4DB5-BA17-02061CE34C7E}" presName="Name0" presStyleCnt="0">
        <dgm:presLayoutVars>
          <dgm:dir/>
          <dgm:animLvl val="lvl"/>
          <dgm:resizeHandles val="exact"/>
        </dgm:presLayoutVars>
      </dgm:prSet>
      <dgm:spPr/>
      <dgm:t>
        <a:bodyPr/>
        <a:lstStyle/>
        <a:p>
          <a:endParaRPr lang="hu-HU"/>
        </a:p>
      </dgm:t>
    </dgm:pt>
    <dgm:pt modelId="{B48259BC-2639-4C19-95B8-D0D6105B6988}" type="pres">
      <dgm:prSet presAssocID="{12DBE291-50B8-45FF-B334-BBD33677FB88}" presName="linNode" presStyleCnt="0"/>
      <dgm:spPr/>
    </dgm:pt>
    <dgm:pt modelId="{DE514566-DC26-4E2D-BD6A-C5BC549B65FE}" type="pres">
      <dgm:prSet presAssocID="{12DBE291-50B8-45FF-B334-BBD33677FB88}" presName="parTx" presStyleLbl="revTx" presStyleIdx="0" presStyleCnt="2">
        <dgm:presLayoutVars>
          <dgm:chMax val="1"/>
          <dgm:bulletEnabled val="1"/>
        </dgm:presLayoutVars>
      </dgm:prSet>
      <dgm:spPr/>
      <dgm:t>
        <a:bodyPr/>
        <a:lstStyle/>
        <a:p>
          <a:endParaRPr lang="hu-HU"/>
        </a:p>
      </dgm:t>
    </dgm:pt>
    <dgm:pt modelId="{C4F4ABC2-A0B6-4ECA-BA9C-A17D5BB9A72F}" type="pres">
      <dgm:prSet presAssocID="{12DBE291-50B8-45FF-B334-BBD33677FB88}" presName="bracket" presStyleLbl="parChTrans1D1" presStyleIdx="0" presStyleCnt="2"/>
      <dgm:spPr>
        <a:xfrm>
          <a:off x="2669339" y="394015"/>
          <a:ext cx="533763" cy="1819821"/>
        </a:xfrm>
        <a:prstGeom prst="leftBrace">
          <a:avLst>
            <a:gd name="adj1" fmla="val 35000"/>
            <a:gd name="adj2" fmla="val 50000"/>
          </a:avLst>
        </a:prstGeom>
        <a:noFill/>
        <a:ln w="15875" cap="flat" cmpd="sng" algn="ctr">
          <a:solidFill>
            <a:srgbClr val="83992A">
              <a:shade val="60000"/>
              <a:hueOff val="0"/>
              <a:satOff val="0"/>
              <a:lumOff val="0"/>
              <a:alphaOff val="0"/>
            </a:srgbClr>
          </a:solidFill>
          <a:prstDash val="solid"/>
        </a:ln>
        <a:effectLst/>
      </dgm:spPr>
      <dgm:t>
        <a:bodyPr/>
        <a:lstStyle/>
        <a:p>
          <a:endParaRPr lang="hu-HU"/>
        </a:p>
      </dgm:t>
    </dgm:pt>
    <dgm:pt modelId="{7B36AB05-CE6D-4AC2-B3F4-9F1D55A874F8}" type="pres">
      <dgm:prSet presAssocID="{12DBE291-50B8-45FF-B334-BBD33677FB88}" presName="spH" presStyleCnt="0"/>
      <dgm:spPr/>
    </dgm:pt>
    <dgm:pt modelId="{AF1D127F-7343-4577-BB53-E4AAE5532B47}" type="pres">
      <dgm:prSet presAssocID="{12DBE291-50B8-45FF-B334-BBD33677FB88}" presName="desTx" presStyleLbl="node1" presStyleIdx="0" presStyleCnt="2" custScaleX="105344" custScaleY="102441" custLinFactNeighborX="-18706" custLinFactNeighborY="-606">
        <dgm:presLayoutVars>
          <dgm:bulletEnabled val="1"/>
        </dgm:presLayoutVars>
      </dgm:prSet>
      <dgm:spPr/>
      <dgm:t>
        <a:bodyPr/>
        <a:lstStyle/>
        <a:p>
          <a:endParaRPr lang="hu-HU"/>
        </a:p>
      </dgm:t>
    </dgm:pt>
    <dgm:pt modelId="{DA6059CA-4C2C-4239-8472-B96EF7F12AD0}" type="pres">
      <dgm:prSet presAssocID="{E240309E-8EFD-42C2-8495-847B33423D18}" presName="spV" presStyleCnt="0"/>
      <dgm:spPr/>
    </dgm:pt>
    <dgm:pt modelId="{B3EE11C9-F542-4473-8F05-0635B9A60022}" type="pres">
      <dgm:prSet presAssocID="{CC8D4F0B-C032-498A-8D80-3FAEF8B33C4C}" presName="linNode" presStyleCnt="0"/>
      <dgm:spPr/>
    </dgm:pt>
    <dgm:pt modelId="{542F5DD2-667C-472B-B05E-43A4B0981124}" type="pres">
      <dgm:prSet presAssocID="{CC8D4F0B-C032-498A-8D80-3FAEF8B33C4C}" presName="parTx" presStyleLbl="revTx" presStyleIdx="1" presStyleCnt="2">
        <dgm:presLayoutVars>
          <dgm:chMax val="1"/>
          <dgm:bulletEnabled val="1"/>
        </dgm:presLayoutVars>
      </dgm:prSet>
      <dgm:spPr/>
      <dgm:t>
        <a:bodyPr/>
        <a:lstStyle/>
        <a:p>
          <a:endParaRPr lang="hu-HU"/>
        </a:p>
      </dgm:t>
    </dgm:pt>
    <dgm:pt modelId="{8AD6030B-6713-4B5B-A831-06464D1A3677}" type="pres">
      <dgm:prSet presAssocID="{CC8D4F0B-C032-498A-8D80-3FAEF8B33C4C}" presName="bracket" presStyleLbl="parChTrans1D1" presStyleIdx="1" presStyleCnt="2"/>
      <dgm:spPr>
        <a:xfrm>
          <a:off x="2666637" y="2466222"/>
          <a:ext cx="533222" cy="2413241"/>
        </a:xfrm>
        <a:prstGeom prst="leftBrace">
          <a:avLst>
            <a:gd name="adj1" fmla="val 35000"/>
            <a:gd name="adj2" fmla="val 50000"/>
          </a:avLst>
        </a:prstGeom>
        <a:noFill/>
        <a:ln w="15875" cap="flat" cmpd="sng" algn="ctr">
          <a:solidFill>
            <a:srgbClr val="83992A">
              <a:shade val="60000"/>
              <a:hueOff val="0"/>
              <a:satOff val="0"/>
              <a:lumOff val="0"/>
              <a:alphaOff val="0"/>
            </a:srgbClr>
          </a:solidFill>
          <a:prstDash val="solid"/>
        </a:ln>
        <a:effectLst/>
      </dgm:spPr>
      <dgm:t>
        <a:bodyPr/>
        <a:lstStyle/>
        <a:p>
          <a:endParaRPr lang="hu-HU"/>
        </a:p>
      </dgm:t>
    </dgm:pt>
    <dgm:pt modelId="{F42E4251-9314-4DAA-A937-1EEBA434D83D}" type="pres">
      <dgm:prSet presAssocID="{CC8D4F0B-C032-498A-8D80-3FAEF8B33C4C}" presName="spH" presStyleCnt="0"/>
      <dgm:spPr/>
    </dgm:pt>
    <dgm:pt modelId="{49069D04-80EE-4E2B-A9BD-BE74770D22C0}" type="pres">
      <dgm:prSet presAssocID="{CC8D4F0B-C032-498A-8D80-3FAEF8B33C4C}" presName="desTx" presStyleLbl="node1" presStyleIdx="1" presStyleCnt="2" custScaleX="105383" custScaleY="90898" custLinFactNeighborX="0" custLinFactNeighborY="950">
        <dgm:presLayoutVars>
          <dgm:bulletEnabled val="1"/>
        </dgm:presLayoutVars>
      </dgm:prSet>
      <dgm:spPr/>
      <dgm:t>
        <a:bodyPr/>
        <a:lstStyle/>
        <a:p>
          <a:endParaRPr lang="hu-HU"/>
        </a:p>
      </dgm:t>
    </dgm:pt>
  </dgm:ptLst>
  <dgm:cxnLst>
    <dgm:cxn modelId="{9A6FB3F4-5075-45E1-B2A3-F520BB1111E6}" srcId="{CC8D4F0B-C032-498A-8D80-3FAEF8B33C4C}" destId="{7F661CCC-F499-4148-A51E-58C72543F68F}" srcOrd="4" destOrd="0" parTransId="{0C7A63DA-32B1-42FB-BFD9-1929AF5853F2}" sibTransId="{E027F0E7-F9F3-47F8-9CAC-7228A6641434}"/>
    <dgm:cxn modelId="{E12B2AA7-3A9C-4F5D-BD6E-3EFE027C5685}" type="presOf" srcId="{56E439F2-B2F4-4577-99DC-B36C5AC4AC32}" destId="{49069D04-80EE-4E2B-A9BD-BE74770D22C0}" srcOrd="0" destOrd="0" presId="urn:diagrams.loki3.com/BracketList+Icon"/>
    <dgm:cxn modelId="{D18A04E5-899B-4491-941B-5852DF6D0F2A}" srcId="{CC8D4F0B-C032-498A-8D80-3FAEF8B33C4C}" destId="{4D9DB32A-C834-419A-AE19-3644E04E9B1F}" srcOrd="2" destOrd="0" parTransId="{09211C5E-7BD6-4FC6-A263-692654E31F3F}" sibTransId="{8591BF44-127F-4822-8822-69731DBFD6D3}"/>
    <dgm:cxn modelId="{47A9F0FA-0E2A-45E4-8600-D642105BAE3C}" type="presOf" srcId="{6C9E974A-E037-4DB5-BA17-02061CE34C7E}" destId="{196057CC-B66D-43B9-AE77-87FDC59248D7}" srcOrd="0" destOrd="0" presId="urn:diagrams.loki3.com/BracketList+Icon"/>
    <dgm:cxn modelId="{41553F0D-3CBB-42EB-8233-8B98D7EFD5FF}" type="presOf" srcId="{12DBE291-50B8-45FF-B334-BBD33677FB88}" destId="{DE514566-DC26-4E2D-BD6A-C5BC549B65FE}" srcOrd="0" destOrd="0" presId="urn:diagrams.loki3.com/BracketList+Icon"/>
    <dgm:cxn modelId="{4114A505-F4FC-4F80-93F3-1D72E91C282F}" type="presOf" srcId="{A79F1869-F7CE-4437-B71A-2EA8AE17FBDF}" destId="{AF1D127F-7343-4577-BB53-E4AAE5532B47}" srcOrd="0" destOrd="4" presId="urn:diagrams.loki3.com/BracketList+Icon"/>
    <dgm:cxn modelId="{84E8CA4A-825F-4125-945D-55425A857F09}" type="presOf" srcId="{AC44E034-3DE8-42C6-B0AE-829F264FE29F}" destId="{AF1D127F-7343-4577-BB53-E4AAE5532B47}" srcOrd="0" destOrd="2" presId="urn:diagrams.loki3.com/BracketList+Icon"/>
    <dgm:cxn modelId="{557D84CB-A390-4717-B215-65EF4AB6947B}" type="presOf" srcId="{92BE3B6A-DECC-437E-8557-985809775B60}" destId="{AF1D127F-7343-4577-BB53-E4AAE5532B47}" srcOrd="0" destOrd="0" presId="urn:diagrams.loki3.com/BracketList+Icon"/>
    <dgm:cxn modelId="{AF0D0B8E-D299-4B1C-B487-350456373740}" srcId="{6C9E974A-E037-4DB5-BA17-02061CE34C7E}" destId="{12DBE291-50B8-45FF-B334-BBD33677FB88}" srcOrd="0" destOrd="0" parTransId="{A5C62CDA-EE55-4188-B11A-0C6249CDE864}" sibTransId="{E240309E-8EFD-42C2-8495-847B33423D18}"/>
    <dgm:cxn modelId="{31C7C813-79FD-4A7F-BC9E-3195449844DF}" srcId="{12DBE291-50B8-45FF-B334-BBD33677FB88}" destId="{AC44E034-3DE8-42C6-B0AE-829F264FE29F}" srcOrd="2" destOrd="0" parTransId="{AE107C34-BB8B-44AD-9BF1-3B2000F638C7}" sibTransId="{5EC96287-5A7B-41F2-B34B-3EF2D7902E7D}"/>
    <dgm:cxn modelId="{EEF8E18C-DC8C-4A4B-ABF0-06C62331F8AB}" type="presOf" srcId="{97D36DF2-C39A-4589-B4B4-76E45070B587}" destId="{49069D04-80EE-4E2B-A9BD-BE74770D22C0}" srcOrd="0" destOrd="1" presId="urn:diagrams.loki3.com/BracketList+Icon"/>
    <dgm:cxn modelId="{5E9EFCB1-10F4-4567-9AE5-EECD17F109CB}" srcId="{12DBE291-50B8-45FF-B334-BBD33677FB88}" destId="{E989FEB1-B264-49E0-9503-E2BF4DB1E389}" srcOrd="3" destOrd="0" parTransId="{044BF3C8-D2AB-420E-8E3E-46DED7D1D41F}" sibTransId="{823443EA-CA54-44E0-B665-0FCC628FB26A}"/>
    <dgm:cxn modelId="{1EBA4EED-10FF-4D58-A385-53BF40B8F2DD}" type="presOf" srcId="{7F661CCC-F499-4148-A51E-58C72543F68F}" destId="{49069D04-80EE-4E2B-A9BD-BE74770D22C0}" srcOrd="0" destOrd="4" presId="urn:diagrams.loki3.com/BracketList+Icon"/>
    <dgm:cxn modelId="{3479DA09-FA24-4D85-B19E-7B95637B4AAE}" srcId="{CC8D4F0B-C032-498A-8D80-3FAEF8B33C4C}" destId="{56E439F2-B2F4-4577-99DC-B36C5AC4AC32}" srcOrd="0" destOrd="0" parTransId="{91EDCB62-FB70-4F37-9B91-688BC9E11DAA}" sibTransId="{834E21F9-20BA-4EE6-83E8-CB34050588E2}"/>
    <dgm:cxn modelId="{9C7EEA7B-B88F-4CAE-9B8D-FF8D76902AA4}" type="presOf" srcId="{CC8D4F0B-C032-498A-8D80-3FAEF8B33C4C}" destId="{542F5DD2-667C-472B-B05E-43A4B0981124}" srcOrd="0" destOrd="0" presId="urn:diagrams.loki3.com/BracketList+Icon"/>
    <dgm:cxn modelId="{664B5B7F-83A2-4FD4-8589-D38611B74459}" type="presOf" srcId="{0CDD6185-F78F-4A9E-97BB-ECBB1FEBA3A2}" destId="{49069D04-80EE-4E2B-A9BD-BE74770D22C0}" srcOrd="0" destOrd="3" presId="urn:diagrams.loki3.com/BracketList+Icon"/>
    <dgm:cxn modelId="{A18B847D-4A9D-4B18-93E7-5CB28C4AAFEB}" srcId="{12DBE291-50B8-45FF-B334-BBD33677FB88}" destId="{92BE3B6A-DECC-437E-8557-985809775B60}" srcOrd="0" destOrd="0" parTransId="{5070A250-2941-4303-9B3A-44B455B5501C}" sibTransId="{0D7FD71D-D964-4733-8E29-55B03517215B}"/>
    <dgm:cxn modelId="{BEF02CCF-1E59-4A12-9B25-8AFF745A59F2}" srcId="{CC8D4F0B-C032-498A-8D80-3FAEF8B33C4C}" destId="{97D36DF2-C39A-4589-B4B4-76E45070B587}" srcOrd="1" destOrd="0" parTransId="{E6296453-5C13-4C90-8CA5-16F3FCF5B49D}" sibTransId="{900426EA-0AFA-47A8-B63D-39809A7560AC}"/>
    <dgm:cxn modelId="{C79D51D4-A74B-4478-8FED-4067B1D0B9B9}" srcId="{12DBE291-50B8-45FF-B334-BBD33677FB88}" destId="{DF7A8B58-D8B6-4194-9292-686D7EF28540}" srcOrd="1" destOrd="0" parTransId="{B1D9BC19-C001-4D17-9942-1FA12EE1F354}" sibTransId="{7E25C74A-3629-4A33-A10E-A2855468D1AB}"/>
    <dgm:cxn modelId="{C98CD229-532D-48D9-A628-C81523477EBF}" type="presOf" srcId="{DF7A8B58-D8B6-4194-9292-686D7EF28540}" destId="{AF1D127F-7343-4577-BB53-E4AAE5532B47}" srcOrd="0" destOrd="1" presId="urn:diagrams.loki3.com/BracketList+Icon"/>
    <dgm:cxn modelId="{1A120509-2117-4B4E-84FD-301610E87223}" type="presOf" srcId="{4D9DB32A-C834-419A-AE19-3644E04E9B1F}" destId="{49069D04-80EE-4E2B-A9BD-BE74770D22C0}" srcOrd="0" destOrd="2" presId="urn:diagrams.loki3.com/BracketList+Icon"/>
    <dgm:cxn modelId="{D98B10AE-8523-47AC-9C7A-AA20FE15257A}" srcId="{6C9E974A-E037-4DB5-BA17-02061CE34C7E}" destId="{CC8D4F0B-C032-498A-8D80-3FAEF8B33C4C}" srcOrd="1" destOrd="0" parTransId="{44269180-FB4C-4AD3-BBD7-D51A94E0C104}" sibTransId="{CF8A72EF-50FE-4CD0-B26C-2BD796A21A92}"/>
    <dgm:cxn modelId="{6725E159-DDC4-4797-91D2-5E763044E71A}" type="presOf" srcId="{E989FEB1-B264-49E0-9503-E2BF4DB1E389}" destId="{AF1D127F-7343-4577-BB53-E4AAE5532B47}" srcOrd="0" destOrd="3" presId="urn:diagrams.loki3.com/BracketList+Icon"/>
    <dgm:cxn modelId="{EA879854-FA5E-4A1A-B45E-307C29F45D98}" srcId="{12DBE291-50B8-45FF-B334-BBD33677FB88}" destId="{A79F1869-F7CE-4437-B71A-2EA8AE17FBDF}" srcOrd="4" destOrd="0" parTransId="{BCE8B293-1441-4234-B08F-C19A67BAD5F1}" sibTransId="{59109641-D8F5-47E1-A300-8B3955C63631}"/>
    <dgm:cxn modelId="{BCA0DD65-27D8-4392-94E5-B994E8A1C828}" srcId="{CC8D4F0B-C032-498A-8D80-3FAEF8B33C4C}" destId="{0CDD6185-F78F-4A9E-97BB-ECBB1FEBA3A2}" srcOrd="3" destOrd="0" parTransId="{65012391-DBC4-4603-9A6F-FB809513608E}" sibTransId="{3CA293C8-FE5E-4EB7-AFA4-ACB7F961832F}"/>
    <dgm:cxn modelId="{AADDDECD-27E8-44AE-A7F1-8C8C3600D906}" type="presParOf" srcId="{196057CC-B66D-43B9-AE77-87FDC59248D7}" destId="{B48259BC-2639-4C19-95B8-D0D6105B6988}" srcOrd="0" destOrd="0" presId="urn:diagrams.loki3.com/BracketList+Icon"/>
    <dgm:cxn modelId="{BD66B928-88ED-479C-8ED6-2BF8E913693E}" type="presParOf" srcId="{B48259BC-2639-4C19-95B8-D0D6105B6988}" destId="{DE514566-DC26-4E2D-BD6A-C5BC549B65FE}" srcOrd="0" destOrd="0" presId="urn:diagrams.loki3.com/BracketList+Icon"/>
    <dgm:cxn modelId="{11F45466-1878-41AB-8224-B16C2DEAEE83}" type="presParOf" srcId="{B48259BC-2639-4C19-95B8-D0D6105B6988}" destId="{C4F4ABC2-A0B6-4ECA-BA9C-A17D5BB9A72F}" srcOrd="1" destOrd="0" presId="urn:diagrams.loki3.com/BracketList+Icon"/>
    <dgm:cxn modelId="{1A6B609F-9582-4C39-916F-B56F1D6D1B07}" type="presParOf" srcId="{B48259BC-2639-4C19-95B8-D0D6105B6988}" destId="{7B36AB05-CE6D-4AC2-B3F4-9F1D55A874F8}" srcOrd="2" destOrd="0" presId="urn:diagrams.loki3.com/BracketList+Icon"/>
    <dgm:cxn modelId="{E597A84C-CB46-453B-B3DF-1FFF290DF91D}" type="presParOf" srcId="{B48259BC-2639-4C19-95B8-D0D6105B6988}" destId="{AF1D127F-7343-4577-BB53-E4AAE5532B47}" srcOrd="3" destOrd="0" presId="urn:diagrams.loki3.com/BracketList+Icon"/>
    <dgm:cxn modelId="{8D3BCC8E-8C9B-4578-B505-DCE08F9B420D}" type="presParOf" srcId="{196057CC-B66D-43B9-AE77-87FDC59248D7}" destId="{DA6059CA-4C2C-4239-8472-B96EF7F12AD0}" srcOrd="1" destOrd="0" presId="urn:diagrams.loki3.com/BracketList+Icon"/>
    <dgm:cxn modelId="{7ADA3AE4-9709-422A-9E01-3F56AB40528B}" type="presParOf" srcId="{196057CC-B66D-43B9-AE77-87FDC59248D7}" destId="{B3EE11C9-F542-4473-8F05-0635B9A60022}" srcOrd="2" destOrd="0" presId="urn:diagrams.loki3.com/BracketList+Icon"/>
    <dgm:cxn modelId="{B9CCFE30-348D-4774-A461-1DD1F0EB62EA}" type="presParOf" srcId="{B3EE11C9-F542-4473-8F05-0635B9A60022}" destId="{542F5DD2-667C-472B-B05E-43A4B0981124}" srcOrd="0" destOrd="0" presId="urn:diagrams.loki3.com/BracketList+Icon"/>
    <dgm:cxn modelId="{9325467C-0296-4345-99F9-A0819A598444}" type="presParOf" srcId="{B3EE11C9-F542-4473-8F05-0635B9A60022}" destId="{8AD6030B-6713-4B5B-A831-06464D1A3677}" srcOrd="1" destOrd="0" presId="urn:diagrams.loki3.com/BracketList+Icon"/>
    <dgm:cxn modelId="{E93BAD32-89DD-47A6-8959-832D5CF3B43A}" type="presParOf" srcId="{B3EE11C9-F542-4473-8F05-0635B9A60022}" destId="{F42E4251-9314-4DAA-A937-1EEBA434D83D}" srcOrd="2" destOrd="0" presId="urn:diagrams.loki3.com/BracketList+Icon"/>
    <dgm:cxn modelId="{58B2D0EB-8349-4D33-861B-A25C8D551ECA}" type="presParOf" srcId="{B3EE11C9-F542-4473-8F05-0635B9A60022}" destId="{49069D04-80EE-4E2B-A9BD-BE74770D22C0}" srcOrd="3" destOrd="0" presId="urn:diagrams.loki3.com/BracketList+Icon"/>
  </dgm:cxnLst>
  <dgm:bg>
    <a:solidFill>
      <a:schemeClr val="bg1">
        <a:lumMod val="85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1B47DBA-0B55-4630-AF79-2DF389D29F3B}"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hu-HU"/>
        </a:p>
      </dgm:t>
    </dgm:pt>
    <dgm:pt modelId="{47E455E0-FD9A-482A-B41D-00BE2F884CCB}">
      <dgm:prSet phldrT="[Szöveg]"/>
      <dgm:spPr/>
      <dgm:t>
        <a:bodyPr/>
        <a:lstStyle/>
        <a:p>
          <a:r>
            <a:rPr lang="hu-HU" dirty="0" smtClean="0"/>
            <a:t>Központvezető</a:t>
          </a:r>
          <a:endParaRPr lang="hu-HU" dirty="0"/>
        </a:p>
      </dgm:t>
    </dgm:pt>
    <dgm:pt modelId="{1C31CEF5-EEE3-46B3-99DF-39EE56DBD2E8}" type="parTrans" cxnId="{75631062-5E54-4741-BD70-5043B91D5CC6}">
      <dgm:prSet/>
      <dgm:spPr/>
      <dgm:t>
        <a:bodyPr/>
        <a:lstStyle/>
        <a:p>
          <a:endParaRPr lang="hu-HU"/>
        </a:p>
      </dgm:t>
    </dgm:pt>
    <dgm:pt modelId="{EC46B1D4-0F08-4ACB-BC1D-925380C9280B}" type="sibTrans" cxnId="{75631062-5E54-4741-BD70-5043B91D5CC6}">
      <dgm:prSet/>
      <dgm:spPr/>
      <dgm:t>
        <a:bodyPr/>
        <a:lstStyle/>
        <a:p>
          <a:endParaRPr lang="hu-HU"/>
        </a:p>
      </dgm:t>
    </dgm:pt>
    <dgm:pt modelId="{F28A81FE-81AB-4D68-BC12-24C2BA50ED65}">
      <dgm:prSet phldrT="[Szöveg]"/>
      <dgm:spPr/>
      <dgm:t>
        <a:bodyPr/>
        <a:lstStyle/>
        <a:p>
          <a:r>
            <a:rPr lang="hu-HU" b="1" dirty="0" smtClean="0"/>
            <a:t>Rehabilitációs foglalkoztatási referens</a:t>
          </a:r>
        </a:p>
        <a:p>
          <a:r>
            <a:rPr lang="hu-HU" dirty="0" smtClean="0"/>
            <a:t>(Komplex szakorvosi vizsgálatra felkészítés, tanácsadás, kapcsolattartás hatóságokkal, </a:t>
          </a:r>
          <a:r>
            <a:rPr lang="hu-HU" dirty="0" err="1" smtClean="0"/>
            <a:t>mentoráléás</a:t>
          </a:r>
          <a:r>
            <a:rPr lang="hu-HU" dirty="0" smtClean="0"/>
            <a:t>)</a:t>
          </a:r>
          <a:endParaRPr lang="hu-HU" dirty="0"/>
        </a:p>
      </dgm:t>
    </dgm:pt>
    <dgm:pt modelId="{B249E950-55C1-49E5-AED2-18DAB6339CFD}" type="parTrans" cxnId="{7BD34B44-B344-4900-A929-30172524C961}">
      <dgm:prSet/>
      <dgm:spPr/>
      <dgm:t>
        <a:bodyPr/>
        <a:lstStyle/>
        <a:p>
          <a:endParaRPr lang="hu-HU"/>
        </a:p>
      </dgm:t>
    </dgm:pt>
    <dgm:pt modelId="{0C6F06AF-1AD2-4DFD-85C7-715D3D44D778}" type="sibTrans" cxnId="{7BD34B44-B344-4900-A929-30172524C961}">
      <dgm:prSet/>
      <dgm:spPr/>
      <dgm:t>
        <a:bodyPr/>
        <a:lstStyle/>
        <a:p>
          <a:endParaRPr lang="hu-HU"/>
        </a:p>
      </dgm:t>
    </dgm:pt>
    <dgm:pt modelId="{18391FBC-2A42-4DCF-89B0-7330F4EBF415}">
      <dgm:prSet phldrT="[Szöveg]"/>
      <dgm:spPr/>
      <dgm:t>
        <a:bodyPr/>
        <a:lstStyle/>
        <a:p>
          <a:r>
            <a:rPr lang="hu-HU" b="1" dirty="0" smtClean="0"/>
            <a:t>Jogász</a:t>
          </a:r>
        </a:p>
        <a:p>
          <a:r>
            <a:rPr lang="hu-HU" dirty="0" smtClean="0"/>
            <a:t>Pályázati koordinátor, adatvédelmi felelős, tanácsadó</a:t>
          </a:r>
          <a:endParaRPr lang="hu-HU" dirty="0"/>
        </a:p>
      </dgm:t>
    </dgm:pt>
    <dgm:pt modelId="{209B13AA-8BBD-4AA9-9E8D-E66D9076328A}" type="parTrans" cxnId="{10713123-F096-4E1C-AEC6-BAAF4155F274}">
      <dgm:prSet/>
      <dgm:spPr/>
      <dgm:t>
        <a:bodyPr/>
        <a:lstStyle/>
        <a:p>
          <a:endParaRPr lang="hu-HU"/>
        </a:p>
      </dgm:t>
    </dgm:pt>
    <dgm:pt modelId="{A207BD67-1D71-4D3C-8C35-A4A4152D4FBA}" type="sibTrans" cxnId="{10713123-F096-4E1C-AEC6-BAAF4155F274}">
      <dgm:prSet/>
      <dgm:spPr/>
      <dgm:t>
        <a:bodyPr/>
        <a:lstStyle/>
        <a:p>
          <a:endParaRPr lang="hu-HU"/>
        </a:p>
      </dgm:t>
    </dgm:pt>
    <dgm:pt modelId="{255B5C6A-DB58-4735-8BFE-E2C3A62784BD}">
      <dgm:prSet/>
      <dgm:spPr/>
      <dgm:t>
        <a:bodyPr/>
        <a:lstStyle/>
        <a:p>
          <a:r>
            <a:rPr lang="hu-HU" b="1" dirty="0" smtClean="0"/>
            <a:t>Szociális szervező munkatárs</a:t>
          </a:r>
        </a:p>
        <a:p>
          <a:r>
            <a:rPr lang="hu-HU" dirty="0" smtClean="0"/>
            <a:t>(munkaerő toborzás, interjúztatás, munkaerő kiközvetítés, felvételi folyamatok koordinálása</a:t>
          </a:r>
          <a:endParaRPr lang="hu-HU" dirty="0"/>
        </a:p>
      </dgm:t>
    </dgm:pt>
    <dgm:pt modelId="{4756F6E0-76BE-45B4-A972-A8B120D07458}" type="parTrans" cxnId="{E3D3B550-9059-4DEE-829B-7BEDBC8D7C93}">
      <dgm:prSet/>
      <dgm:spPr/>
      <dgm:t>
        <a:bodyPr/>
        <a:lstStyle/>
        <a:p>
          <a:endParaRPr lang="hu-HU"/>
        </a:p>
      </dgm:t>
    </dgm:pt>
    <dgm:pt modelId="{052EA6DB-A754-4D4C-A138-09069F3CD704}" type="sibTrans" cxnId="{E3D3B550-9059-4DEE-829B-7BEDBC8D7C93}">
      <dgm:prSet/>
      <dgm:spPr/>
      <dgm:t>
        <a:bodyPr/>
        <a:lstStyle/>
        <a:p>
          <a:endParaRPr lang="hu-HU"/>
        </a:p>
      </dgm:t>
    </dgm:pt>
    <dgm:pt modelId="{37561E56-885F-472E-9FB0-16B08A460B1A}">
      <dgm:prSet/>
      <dgm:spPr/>
      <dgm:t>
        <a:bodyPr/>
        <a:lstStyle/>
        <a:p>
          <a:r>
            <a:rPr lang="hu-HU" b="1" dirty="0" smtClean="0"/>
            <a:t>Ügyintéző</a:t>
          </a:r>
        </a:p>
        <a:p>
          <a:r>
            <a:rPr lang="hu-HU" dirty="0" smtClean="0"/>
            <a:t>(adminisztráció, megrendelések, nyilvántartások)</a:t>
          </a:r>
          <a:endParaRPr lang="hu-HU" dirty="0"/>
        </a:p>
      </dgm:t>
    </dgm:pt>
    <dgm:pt modelId="{F08C241A-40A2-44BD-91DC-82C5D02F79F5}" type="parTrans" cxnId="{271AEDE8-2D82-4FF7-AEDB-EBDC302B1B17}">
      <dgm:prSet/>
      <dgm:spPr/>
      <dgm:t>
        <a:bodyPr/>
        <a:lstStyle/>
        <a:p>
          <a:endParaRPr lang="hu-HU"/>
        </a:p>
      </dgm:t>
    </dgm:pt>
    <dgm:pt modelId="{0C0A6DF9-3398-4DD5-8891-959FDB346A76}" type="sibTrans" cxnId="{271AEDE8-2D82-4FF7-AEDB-EBDC302B1B17}">
      <dgm:prSet/>
      <dgm:spPr/>
      <dgm:t>
        <a:bodyPr/>
        <a:lstStyle/>
        <a:p>
          <a:endParaRPr lang="hu-HU"/>
        </a:p>
      </dgm:t>
    </dgm:pt>
    <dgm:pt modelId="{B1435788-1892-4979-8786-FB17004B6B2A}" type="pres">
      <dgm:prSet presAssocID="{81B47DBA-0B55-4630-AF79-2DF389D29F3B}" presName="diagram" presStyleCnt="0">
        <dgm:presLayoutVars>
          <dgm:chPref val="1"/>
          <dgm:dir/>
          <dgm:animOne val="branch"/>
          <dgm:animLvl val="lvl"/>
          <dgm:resizeHandles/>
        </dgm:presLayoutVars>
      </dgm:prSet>
      <dgm:spPr/>
      <dgm:t>
        <a:bodyPr/>
        <a:lstStyle/>
        <a:p>
          <a:endParaRPr lang="hu-HU"/>
        </a:p>
      </dgm:t>
    </dgm:pt>
    <dgm:pt modelId="{FDC753BC-552E-4A18-805C-EBCAEA881964}" type="pres">
      <dgm:prSet presAssocID="{47E455E0-FD9A-482A-B41D-00BE2F884CCB}" presName="root" presStyleCnt="0"/>
      <dgm:spPr/>
    </dgm:pt>
    <dgm:pt modelId="{2FACDA29-589D-42AD-9860-EFD7C1DC07C6}" type="pres">
      <dgm:prSet presAssocID="{47E455E0-FD9A-482A-B41D-00BE2F884CCB}" presName="rootComposite" presStyleCnt="0"/>
      <dgm:spPr/>
    </dgm:pt>
    <dgm:pt modelId="{964F3DE8-B002-494E-9779-63173EF4910D}" type="pres">
      <dgm:prSet presAssocID="{47E455E0-FD9A-482A-B41D-00BE2F884CCB}" presName="rootText" presStyleLbl="node1" presStyleIdx="0" presStyleCnt="1" custScaleX="170234" custLinFactNeighborX="-8082" custLinFactNeighborY="962"/>
      <dgm:spPr/>
      <dgm:t>
        <a:bodyPr/>
        <a:lstStyle/>
        <a:p>
          <a:endParaRPr lang="hu-HU"/>
        </a:p>
      </dgm:t>
    </dgm:pt>
    <dgm:pt modelId="{A95068DE-47FA-487D-8677-53141AA1EC91}" type="pres">
      <dgm:prSet presAssocID="{47E455E0-FD9A-482A-B41D-00BE2F884CCB}" presName="rootConnector" presStyleLbl="node1" presStyleIdx="0" presStyleCnt="1"/>
      <dgm:spPr/>
      <dgm:t>
        <a:bodyPr/>
        <a:lstStyle/>
        <a:p>
          <a:endParaRPr lang="hu-HU"/>
        </a:p>
      </dgm:t>
    </dgm:pt>
    <dgm:pt modelId="{E54D0EAB-4BAC-46F7-A723-99201C573C4D}" type="pres">
      <dgm:prSet presAssocID="{47E455E0-FD9A-482A-B41D-00BE2F884CCB}" presName="childShape" presStyleCnt="0"/>
      <dgm:spPr/>
    </dgm:pt>
    <dgm:pt modelId="{E3A951CE-3964-4421-B707-F4CD02C1B00A}" type="pres">
      <dgm:prSet presAssocID="{B249E950-55C1-49E5-AED2-18DAB6339CFD}" presName="Name13" presStyleLbl="parChTrans1D2" presStyleIdx="0" presStyleCnt="4"/>
      <dgm:spPr/>
      <dgm:t>
        <a:bodyPr/>
        <a:lstStyle/>
        <a:p>
          <a:endParaRPr lang="hu-HU"/>
        </a:p>
      </dgm:t>
    </dgm:pt>
    <dgm:pt modelId="{C2E2156D-9409-41B6-BB4C-0090A91E5F44}" type="pres">
      <dgm:prSet presAssocID="{F28A81FE-81AB-4D68-BC12-24C2BA50ED65}" presName="childText" presStyleLbl="bgAcc1" presStyleIdx="0" presStyleCnt="4" custScaleX="275288">
        <dgm:presLayoutVars>
          <dgm:bulletEnabled val="1"/>
        </dgm:presLayoutVars>
      </dgm:prSet>
      <dgm:spPr/>
      <dgm:t>
        <a:bodyPr/>
        <a:lstStyle/>
        <a:p>
          <a:endParaRPr lang="hu-HU"/>
        </a:p>
      </dgm:t>
    </dgm:pt>
    <dgm:pt modelId="{2D4EABB6-92B5-4B77-929B-2AE878E1A58C}" type="pres">
      <dgm:prSet presAssocID="{209B13AA-8BBD-4AA9-9E8D-E66D9076328A}" presName="Name13" presStyleLbl="parChTrans1D2" presStyleIdx="1" presStyleCnt="4"/>
      <dgm:spPr/>
      <dgm:t>
        <a:bodyPr/>
        <a:lstStyle/>
        <a:p>
          <a:endParaRPr lang="hu-HU"/>
        </a:p>
      </dgm:t>
    </dgm:pt>
    <dgm:pt modelId="{B69A54C4-09F1-4FC8-B07D-08764D7AE20B}" type="pres">
      <dgm:prSet presAssocID="{18391FBC-2A42-4DCF-89B0-7330F4EBF415}" presName="childText" presStyleLbl="bgAcc1" presStyleIdx="1" presStyleCnt="4" custScaleX="261122">
        <dgm:presLayoutVars>
          <dgm:bulletEnabled val="1"/>
        </dgm:presLayoutVars>
      </dgm:prSet>
      <dgm:spPr/>
      <dgm:t>
        <a:bodyPr/>
        <a:lstStyle/>
        <a:p>
          <a:endParaRPr lang="hu-HU"/>
        </a:p>
      </dgm:t>
    </dgm:pt>
    <dgm:pt modelId="{AFEBA79A-AEFB-4498-A93C-62094F99EA55}" type="pres">
      <dgm:prSet presAssocID="{4756F6E0-76BE-45B4-A972-A8B120D07458}" presName="Name13" presStyleLbl="parChTrans1D2" presStyleIdx="2" presStyleCnt="4"/>
      <dgm:spPr/>
      <dgm:t>
        <a:bodyPr/>
        <a:lstStyle/>
        <a:p>
          <a:endParaRPr lang="hu-HU"/>
        </a:p>
      </dgm:t>
    </dgm:pt>
    <dgm:pt modelId="{FCD4D854-2E2D-4DC5-956D-B8C31A15EF40}" type="pres">
      <dgm:prSet presAssocID="{255B5C6A-DB58-4735-8BFE-E2C3A62784BD}" presName="childText" presStyleLbl="bgAcc1" presStyleIdx="2" presStyleCnt="4" custScaleX="261792">
        <dgm:presLayoutVars>
          <dgm:bulletEnabled val="1"/>
        </dgm:presLayoutVars>
      </dgm:prSet>
      <dgm:spPr/>
      <dgm:t>
        <a:bodyPr/>
        <a:lstStyle/>
        <a:p>
          <a:endParaRPr lang="hu-HU"/>
        </a:p>
      </dgm:t>
    </dgm:pt>
    <dgm:pt modelId="{2933C47B-7487-4489-9523-93493A4D33E4}" type="pres">
      <dgm:prSet presAssocID="{F08C241A-40A2-44BD-91DC-82C5D02F79F5}" presName="Name13" presStyleLbl="parChTrans1D2" presStyleIdx="3" presStyleCnt="4"/>
      <dgm:spPr/>
      <dgm:t>
        <a:bodyPr/>
        <a:lstStyle/>
        <a:p>
          <a:endParaRPr lang="hu-HU"/>
        </a:p>
      </dgm:t>
    </dgm:pt>
    <dgm:pt modelId="{ECA604AF-36DC-4530-963A-62E6AB3C6DB3}" type="pres">
      <dgm:prSet presAssocID="{37561E56-885F-472E-9FB0-16B08A460B1A}" presName="childText" presStyleLbl="bgAcc1" presStyleIdx="3" presStyleCnt="4" custScaleX="264279">
        <dgm:presLayoutVars>
          <dgm:bulletEnabled val="1"/>
        </dgm:presLayoutVars>
      </dgm:prSet>
      <dgm:spPr/>
      <dgm:t>
        <a:bodyPr/>
        <a:lstStyle/>
        <a:p>
          <a:endParaRPr lang="hu-HU"/>
        </a:p>
      </dgm:t>
    </dgm:pt>
  </dgm:ptLst>
  <dgm:cxnLst>
    <dgm:cxn modelId="{F1F5C7B0-7832-4DC2-9F6D-FAB9A0DC82EA}" type="presOf" srcId="{18391FBC-2A42-4DCF-89B0-7330F4EBF415}" destId="{B69A54C4-09F1-4FC8-B07D-08764D7AE20B}" srcOrd="0" destOrd="0" presId="urn:microsoft.com/office/officeart/2005/8/layout/hierarchy3"/>
    <dgm:cxn modelId="{5BA688AA-0790-4303-9F1B-C74CE337B4D6}" type="presOf" srcId="{F28A81FE-81AB-4D68-BC12-24C2BA50ED65}" destId="{C2E2156D-9409-41B6-BB4C-0090A91E5F44}" srcOrd="0" destOrd="0" presId="urn:microsoft.com/office/officeart/2005/8/layout/hierarchy3"/>
    <dgm:cxn modelId="{75631062-5E54-4741-BD70-5043B91D5CC6}" srcId="{81B47DBA-0B55-4630-AF79-2DF389D29F3B}" destId="{47E455E0-FD9A-482A-B41D-00BE2F884CCB}" srcOrd="0" destOrd="0" parTransId="{1C31CEF5-EEE3-46B3-99DF-39EE56DBD2E8}" sibTransId="{EC46B1D4-0F08-4ACB-BC1D-925380C9280B}"/>
    <dgm:cxn modelId="{7BD34B44-B344-4900-A929-30172524C961}" srcId="{47E455E0-FD9A-482A-B41D-00BE2F884CCB}" destId="{F28A81FE-81AB-4D68-BC12-24C2BA50ED65}" srcOrd="0" destOrd="0" parTransId="{B249E950-55C1-49E5-AED2-18DAB6339CFD}" sibTransId="{0C6F06AF-1AD2-4DFD-85C7-715D3D44D778}"/>
    <dgm:cxn modelId="{BCEC7683-4A21-47FB-B69E-74A95F97DB8C}" type="presOf" srcId="{37561E56-885F-472E-9FB0-16B08A460B1A}" destId="{ECA604AF-36DC-4530-963A-62E6AB3C6DB3}" srcOrd="0" destOrd="0" presId="urn:microsoft.com/office/officeart/2005/8/layout/hierarchy3"/>
    <dgm:cxn modelId="{8871BB9F-BC8B-4B48-A877-3D4A3203D108}" type="presOf" srcId="{255B5C6A-DB58-4735-8BFE-E2C3A62784BD}" destId="{FCD4D854-2E2D-4DC5-956D-B8C31A15EF40}" srcOrd="0" destOrd="0" presId="urn:microsoft.com/office/officeart/2005/8/layout/hierarchy3"/>
    <dgm:cxn modelId="{B8E2AE47-D55B-48CC-8281-EF62CB76314A}" type="presOf" srcId="{81B47DBA-0B55-4630-AF79-2DF389D29F3B}" destId="{B1435788-1892-4979-8786-FB17004B6B2A}" srcOrd="0" destOrd="0" presId="urn:microsoft.com/office/officeart/2005/8/layout/hierarchy3"/>
    <dgm:cxn modelId="{90C84B3C-0AA9-4C1F-9551-0070B4059326}" type="presOf" srcId="{47E455E0-FD9A-482A-B41D-00BE2F884CCB}" destId="{964F3DE8-B002-494E-9779-63173EF4910D}" srcOrd="0" destOrd="0" presId="urn:microsoft.com/office/officeart/2005/8/layout/hierarchy3"/>
    <dgm:cxn modelId="{271AEDE8-2D82-4FF7-AEDB-EBDC302B1B17}" srcId="{47E455E0-FD9A-482A-B41D-00BE2F884CCB}" destId="{37561E56-885F-472E-9FB0-16B08A460B1A}" srcOrd="3" destOrd="0" parTransId="{F08C241A-40A2-44BD-91DC-82C5D02F79F5}" sibTransId="{0C0A6DF9-3398-4DD5-8891-959FDB346A76}"/>
    <dgm:cxn modelId="{75F02126-F44D-48F6-B816-917DFD49F7A5}" type="presOf" srcId="{4756F6E0-76BE-45B4-A972-A8B120D07458}" destId="{AFEBA79A-AEFB-4498-A93C-62094F99EA55}" srcOrd="0" destOrd="0" presId="urn:microsoft.com/office/officeart/2005/8/layout/hierarchy3"/>
    <dgm:cxn modelId="{0D1F01B1-BD5B-43D9-A79A-2D5ADBA60978}" type="presOf" srcId="{209B13AA-8BBD-4AA9-9E8D-E66D9076328A}" destId="{2D4EABB6-92B5-4B77-929B-2AE878E1A58C}" srcOrd="0" destOrd="0" presId="urn:microsoft.com/office/officeart/2005/8/layout/hierarchy3"/>
    <dgm:cxn modelId="{1FBFFB68-D857-49BE-A1C5-BA6F1E5921FA}" type="presOf" srcId="{F08C241A-40A2-44BD-91DC-82C5D02F79F5}" destId="{2933C47B-7487-4489-9523-93493A4D33E4}" srcOrd="0" destOrd="0" presId="urn:microsoft.com/office/officeart/2005/8/layout/hierarchy3"/>
    <dgm:cxn modelId="{52A03F66-858F-4F2C-925E-EE7A12FAC02E}" type="presOf" srcId="{B249E950-55C1-49E5-AED2-18DAB6339CFD}" destId="{E3A951CE-3964-4421-B707-F4CD02C1B00A}" srcOrd="0" destOrd="0" presId="urn:microsoft.com/office/officeart/2005/8/layout/hierarchy3"/>
    <dgm:cxn modelId="{E3D3B550-9059-4DEE-829B-7BEDBC8D7C93}" srcId="{47E455E0-FD9A-482A-B41D-00BE2F884CCB}" destId="{255B5C6A-DB58-4735-8BFE-E2C3A62784BD}" srcOrd="2" destOrd="0" parTransId="{4756F6E0-76BE-45B4-A972-A8B120D07458}" sibTransId="{052EA6DB-A754-4D4C-A138-09069F3CD704}"/>
    <dgm:cxn modelId="{10713123-F096-4E1C-AEC6-BAAF4155F274}" srcId="{47E455E0-FD9A-482A-B41D-00BE2F884CCB}" destId="{18391FBC-2A42-4DCF-89B0-7330F4EBF415}" srcOrd="1" destOrd="0" parTransId="{209B13AA-8BBD-4AA9-9E8D-E66D9076328A}" sibTransId="{A207BD67-1D71-4D3C-8C35-A4A4152D4FBA}"/>
    <dgm:cxn modelId="{1922B871-833F-42AA-BEDF-9DD4D4FD5397}" type="presOf" srcId="{47E455E0-FD9A-482A-B41D-00BE2F884CCB}" destId="{A95068DE-47FA-487D-8677-53141AA1EC91}" srcOrd="1" destOrd="0" presId="urn:microsoft.com/office/officeart/2005/8/layout/hierarchy3"/>
    <dgm:cxn modelId="{366B15BE-0085-4ED1-B2C2-6F3270DC3F2E}" type="presParOf" srcId="{B1435788-1892-4979-8786-FB17004B6B2A}" destId="{FDC753BC-552E-4A18-805C-EBCAEA881964}" srcOrd="0" destOrd="0" presId="urn:microsoft.com/office/officeart/2005/8/layout/hierarchy3"/>
    <dgm:cxn modelId="{140FE7DE-53E8-48F0-8A13-DBC74F09E5AC}" type="presParOf" srcId="{FDC753BC-552E-4A18-805C-EBCAEA881964}" destId="{2FACDA29-589D-42AD-9860-EFD7C1DC07C6}" srcOrd="0" destOrd="0" presId="urn:microsoft.com/office/officeart/2005/8/layout/hierarchy3"/>
    <dgm:cxn modelId="{74060A45-9FD4-446D-9B46-CE337FEFFC8F}" type="presParOf" srcId="{2FACDA29-589D-42AD-9860-EFD7C1DC07C6}" destId="{964F3DE8-B002-494E-9779-63173EF4910D}" srcOrd="0" destOrd="0" presId="urn:microsoft.com/office/officeart/2005/8/layout/hierarchy3"/>
    <dgm:cxn modelId="{7590F13A-E410-4FA2-8A3C-68886C8505EB}" type="presParOf" srcId="{2FACDA29-589D-42AD-9860-EFD7C1DC07C6}" destId="{A95068DE-47FA-487D-8677-53141AA1EC91}" srcOrd="1" destOrd="0" presId="urn:microsoft.com/office/officeart/2005/8/layout/hierarchy3"/>
    <dgm:cxn modelId="{7D73E1EC-8660-499C-B29A-2095D5B10CC9}" type="presParOf" srcId="{FDC753BC-552E-4A18-805C-EBCAEA881964}" destId="{E54D0EAB-4BAC-46F7-A723-99201C573C4D}" srcOrd="1" destOrd="0" presId="urn:microsoft.com/office/officeart/2005/8/layout/hierarchy3"/>
    <dgm:cxn modelId="{7C30F3C9-3267-4867-9AE8-FDF670645955}" type="presParOf" srcId="{E54D0EAB-4BAC-46F7-A723-99201C573C4D}" destId="{E3A951CE-3964-4421-B707-F4CD02C1B00A}" srcOrd="0" destOrd="0" presId="urn:microsoft.com/office/officeart/2005/8/layout/hierarchy3"/>
    <dgm:cxn modelId="{4886B616-3311-415D-B2F2-0B20CDD4DB81}" type="presParOf" srcId="{E54D0EAB-4BAC-46F7-A723-99201C573C4D}" destId="{C2E2156D-9409-41B6-BB4C-0090A91E5F44}" srcOrd="1" destOrd="0" presId="urn:microsoft.com/office/officeart/2005/8/layout/hierarchy3"/>
    <dgm:cxn modelId="{B0271D0C-4AEF-45AC-A0EB-36B5962BB5DC}" type="presParOf" srcId="{E54D0EAB-4BAC-46F7-A723-99201C573C4D}" destId="{2D4EABB6-92B5-4B77-929B-2AE878E1A58C}" srcOrd="2" destOrd="0" presId="urn:microsoft.com/office/officeart/2005/8/layout/hierarchy3"/>
    <dgm:cxn modelId="{2ED032B6-C914-48CA-A2B9-CAC1B5D9D7A2}" type="presParOf" srcId="{E54D0EAB-4BAC-46F7-A723-99201C573C4D}" destId="{B69A54C4-09F1-4FC8-B07D-08764D7AE20B}" srcOrd="3" destOrd="0" presId="urn:microsoft.com/office/officeart/2005/8/layout/hierarchy3"/>
    <dgm:cxn modelId="{5E477264-F21B-4F93-9F47-F1EAD4501C54}" type="presParOf" srcId="{E54D0EAB-4BAC-46F7-A723-99201C573C4D}" destId="{AFEBA79A-AEFB-4498-A93C-62094F99EA55}" srcOrd="4" destOrd="0" presId="urn:microsoft.com/office/officeart/2005/8/layout/hierarchy3"/>
    <dgm:cxn modelId="{C12FFD95-CF54-4690-9216-966B592048E1}" type="presParOf" srcId="{E54D0EAB-4BAC-46F7-A723-99201C573C4D}" destId="{FCD4D854-2E2D-4DC5-956D-B8C31A15EF40}" srcOrd="5" destOrd="0" presId="urn:microsoft.com/office/officeart/2005/8/layout/hierarchy3"/>
    <dgm:cxn modelId="{2F51D351-D400-4C6A-AE9A-C2B541C54B00}" type="presParOf" srcId="{E54D0EAB-4BAC-46F7-A723-99201C573C4D}" destId="{2933C47B-7487-4489-9523-93493A4D33E4}" srcOrd="6" destOrd="0" presId="urn:microsoft.com/office/officeart/2005/8/layout/hierarchy3"/>
    <dgm:cxn modelId="{31E629B6-2830-4EA7-B40C-943E8C0CC6FF}" type="presParOf" srcId="{E54D0EAB-4BAC-46F7-A723-99201C573C4D}" destId="{ECA604AF-36DC-4530-963A-62E6AB3C6DB3}"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0D9031-F29E-4FBB-978E-59F51FC4C1BF}">
      <dsp:nvSpPr>
        <dsp:cNvPr id="0" name=""/>
        <dsp:cNvSpPr/>
      </dsp:nvSpPr>
      <dsp:spPr>
        <a:xfrm>
          <a:off x="0" y="178342"/>
          <a:ext cx="8636526" cy="1257807"/>
        </a:xfrm>
        <a:prstGeom prst="rightArrow">
          <a:avLst>
            <a:gd name="adj1" fmla="val 50000"/>
            <a:gd name="adj2" fmla="val 5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254000" bIns="199677" numCol="1" spcCol="1270" anchor="ctr" anchorCtr="0">
          <a:noAutofit/>
        </a:bodyPr>
        <a:lstStyle/>
        <a:p>
          <a:pPr lvl="0" algn="l" defTabSz="622300">
            <a:lnSpc>
              <a:spcPct val="90000"/>
            </a:lnSpc>
            <a:spcBef>
              <a:spcPct val="0"/>
            </a:spcBef>
            <a:spcAft>
              <a:spcPct val="35000"/>
            </a:spcAft>
          </a:pPr>
          <a:endParaRPr lang="hu-HU" sz="1400" kern="1200" dirty="0">
            <a:solidFill>
              <a:schemeClr val="tx1"/>
            </a:solidFill>
          </a:endParaRPr>
        </a:p>
        <a:p>
          <a:pPr lvl="0" algn="l" defTabSz="622300">
            <a:lnSpc>
              <a:spcPct val="90000"/>
            </a:lnSpc>
            <a:spcBef>
              <a:spcPct val="0"/>
            </a:spcBef>
            <a:spcAft>
              <a:spcPct val="35000"/>
            </a:spcAft>
          </a:pPr>
          <a:r>
            <a:rPr lang="hu-HU" sz="1400" kern="1200" dirty="0">
              <a:solidFill>
                <a:schemeClr val="tx1"/>
              </a:solidFill>
            </a:rPr>
            <a:t>Orvosszakértői vizsgálat  - minden beérkező kérelem iktatást követően az orvosszakértőhöz kerül 40 - 70 % között egészségkárosodás mértéke esetén komplex vizsgálatra kerül sor további szakértők bevonásával. </a:t>
          </a:r>
        </a:p>
      </dsp:txBody>
      <dsp:txXfrm>
        <a:off x="0" y="492794"/>
        <a:ext cx="8322074" cy="628903"/>
      </dsp:txXfrm>
    </dsp:sp>
    <dsp:sp modelId="{A03D8A22-9A4B-45A0-BA48-4D62B12BE067}">
      <dsp:nvSpPr>
        <dsp:cNvPr id="0" name=""/>
        <dsp:cNvSpPr/>
      </dsp:nvSpPr>
      <dsp:spPr>
        <a:xfrm>
          <a:off x="59772" y="1133696"/>
          <a:ext cx="2760546" cy="1648172"/>
        </a:xfrm>
        <a:prstGeom prst="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hu-HU" sz="1400" kern="1200" dirty="0"/>
            <a:t>(ÖEK) mértékének megállapítása </a:t>
          </a:r>
          <a:r>
            <a:rPr lang="hu-HU" sz="1400" kern="1200" dirty="0" err="1"/>
            <a:t>reciproka</a:t>
          </a:r>
          <a:r>
            <a:rPr lang="hu-HU" sz="1400" kern="1200" dirty="0"/>
            <a:t> = </a:t>
          </a:r>
          <a:r>
            <a:rPr lang="hu-HU" sz="1400" kern="1200" dirty="0" err="1"/>
            <a:t>eg</a:t>
          </a:r>
          <a:r>
            <a:rPr lang="hu-HU" sz="1400" kern="1200" dirty="0"/>
            <a:t>. állapottal</a:t>
          </a:r>
        </a:p>
        <a:p>
          <a:pPr lvl="0" algn="l" defTabSz="622300">
            <a:lnSpc>
              <a:spcPct val="90000"/>
            </a:lnSpc>
            <a:spcBef>
              <a:spcPct val="0"/>
            </a:spcBef>
            <a:spcAft>
              <a:spcPct val="35000"/>
            </a:spcAft>
          </a:pPr>
          <a:r>
            <a:rPr lang="hu-HU" sz="1400" kern="1200" dirty="0"/>
            <a:t>15 – szervrendszer, 105 betegségcsoport</a:t>
          </a:r>
        </a:p>
        <a:p>
          <a:pPr lvl="0" algn="l" defTabSz="622300">
            <a:lnSpc>
              <a:spcPct val="90000"/>
            </a:lnSpc>
            <a:spcBef>
              <a:spcPct val="0"/>
            </a:spcBef>
            <a:spcAft>
              <a:spcPct val="35000"/>
            </a:spcAft>
          </a:pPr>
          <a:r>
            <a:rPr lang="hu-HU" sz="1400" kern="1200" dirty="0"/>
            <a:t>ÖREK(n)=ÖREK(n-1)+(1-ÖREK(n-1))×REK(n)  </a:t>
          </a:r>
        </a:p>
        <a:p>
          <a:pPr lvl="0" algn="l" defTabSz="622300">
            <a:lnSpc>
              <a:spcPct val="90000"/>
            </a:lnSpc>
            <a:spcBef>
              <a:spcPct val="0"/>
            </a:spcBef>
            <a:spcAft>
              <a:spcPct val="35000"/>
            </a:spcAft>
          </a:pPr>
          <a:r>
            <a:rPr lang="hu-HU" altLang="hu-HU" sz="1400" kern="1200" dirty="0"/>
            <a:t>FNO elvei figyelembe vételével </a:t>
          </a:r>
          <a:endParaRPr lang="hu-HU" sz="1400" kern="1200" dirty="0"/>
        </a:p>
      </dsp:txBody>
      <dsp:txXfrm>
        <a:off x="59772" y="1133696"/>
        <a:ext cx="2760546" cy="1648172"/>
      </dsp:txXfrm>
    </dsp:sp>
    <dsp:sp modelId="{D6781BD7-B580-4A61-B453-86D0682552C5}">
      <dsp:nvSpPr>
        <dsp:cNvPr id="0" name=""/>
        <dsp:cNvSpPr/>
      </dsp:nvSpPr>
      <dsp:spPr>
        <a:xfrm>
          <a:off x="2710220" y="787314"/>
          <a:ext cx="5976476" cy="1257807"/>
        </a:xfrm>
        <a:prstGeom prst="rightArrow">
          <a:avLst>
            <a:gd name="adj1" fmla="val 50000"/>
            <a:gd name="adj2" fmla="val 5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254000" bIns="199677" numCol="1" spcCol="1270" anchor="ctr" anchorCtr="0">
          <a:noAutofit/>
        </a:bodyPr>
        <a:lstStyle/>
        <a:p>
          <a:pPr lvl="0" algn="l" defTabSz="622300">
            <a:lnSpc>
              <a:spcPct val="90000"/>
            </a:lnSpc>
            <a:spcBef>
              <a:spcPct val="0"/>
            </a:spcBef>
            <a:spcAft>
              <a:spcPct val="35000"/>
            </a:spcAft>
          </a:pPr>
          <a:r>
            <a:rPr lang="hu-HU" sz="1400" kern="1200" dirty="0">
              <a:solidFill>
                <a:schemeClr val="tx1"/>
              </a:solidFill>
            </a:rPr>
            <a:t>Foglalkozási szakértői interjú </a:t>
          </a:r>
        </a:p>
      </dsp:txBody>
      <dsp:txXfrm>
        <a:off x="2710220" y="1101766"/>
        <a:ext cx="5662024" cy="628903"/>
      </dsp:txXfrm>
    </dsp:sp>
    <dsp:sp modelId="{9E5143B7-C254-455D-B32A-6F11F8EAD38E}">
      <dsp:nvSpPr>
        <dsp:cNvPr id="0" name=""/>
        <dsp:cNvSpPr/>
      </dsp:nvSpPr>
      <dsp:spPr>
        <a:xfrm>
          <a:off x="2757928" y="1714325"/>
          <a:ext cx="2719182" cy="1619799"/>
        </a:xfrm>
        <a:prstGeom prst="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hu-HU" altLang="hu-HU" sz="1400" kern="1200" dirty="0">
              <a:solidFill>
                <a:schemeClr val="tx1"/>
              </a:solidFill>
            </a:rPr>
            <a:t>15 szempont – pontozás</a:t>
          </a:r>
        </a:p>
        <a:p>
          <a:pPr lvl="0" algn="l" defTabSz="622300">
            <a:lnSpc>
              <a:spcPct val="90000"/>
            </a:lnSpc>
            <a:spcBef>
              <a:spcPct val="0"/>
            </a:spcBef>
            <a:spcAft>
              <a:spcPct val="35000"/>
            </a:spcAft>
          </a:pPr>
          <a:r>
            <a:rPr lang="hu-HU" altLang="hu-HU" sz="1400" kern="1200" dirty="0"/>
            <a:t>személyi adottságokra, képzettségre, szakmai gyakorlatra, tanulási képességre, munkaerő-piaci lehetőségekre</a:t>
          </a:r>
          <a:endParaRPr lang="hu-HU" sz="1400" kern="1200" dirty="0"/>
        </a:p>
        <a:p>
          <a:pPr lvl="0" algn="l" defTabSz="622300">
            <a:lnSpc>
              <a:spcPct val="90000"/>
            </a:lnSpc>
            <a:spcBef>
              <a:spcPct val="0"/>
            </a:spcBef>
            <a:spcAft>
              <a:spcPct val="35000"/>
            </a:spcAft>
          </a:pPr>
          <a:r>
            <a:rPr lang="hu-HU" altLang="hu-HU" sz="1400" kern="1200" dirty="0"/>
            <a:t>(1-3 pont, nem rehabilitálható 17 pont alatt)</a:t>
          </a:r>
          <a:endParaRPr lang="hu-HU" sz="1400" kern="1200" dirty="0"/>
        </a:p>
      </dsp:txBody>
      <dsp:txXfrm>
        <a:off x="2757928" y="1714325"/>
        <a:ext cx="2719182" cy="1619799"/>
      </dsp:txXfrm>
    </dsp:sp>
    <dsp:sp modelId="{EFCBFD8C-DBD4-46E0-A7E5-259C98D2C039}">
      <dsp:nvSpPr>
        <dsp:cNvPr id="0" name=""/>
        <dsp:cNvSpPr/>
      </dsp:nvSpPr>
      <dsp:spPr>
        <a:xfrm>
          <a:off x="5490689" y="1493998"/>
          <a:ext cx="3102715" cy="853384"/>
        </a:xfrm>
        <a:prstGeom prst="rightArrow">
          <a:avLst>
            <a:gd name="adj1" fmla="val 50000"/>
            <a:gd name="adj2" fmla="val 5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254000" bIns="199677" numCol="1" spcCol="1270" anchor="ctr" anchorCtr="0">
          <a:noAutofit/>
        </a:bodyPr>
        <a:lstStyle/>
        <a:p>
          <a:pPr lvl="0" algn="l" defTabSz="622300">
            <a:lnSpc>
              <a:spcPct val="90000"/>
            </a:lnSpc>
            <a:spcBef>
              <a:spcPct val="0"/>
            </a:spcBef>
            <a:spcAft>
              <a:spcPct val="35000"/>
            </a:spcAft>
          </a:pPr>
          <a:r>
            <a:rPr lang="hu-HU" sz="1400" kern="1200" dirty="0">
              <a:solidFill>
                <a:schemeClr val="tx1"/>
              </a:solidFill>
            </a:rPr>
            <a:t>Szociális szakértői interjú </a:t>
          </a:r>
        </a:p>
      </dsp:txBody>
      <dsp:txXfrm>
        <a:off x="5490689" y="1707344"/>
        <a:ext cx="2889369" cy="426692"/>
      </dsp:txXfrm>
    </dsp:sp>
    <dsp:sp modelId="{87EEFB99-67B2-474E-823E-6D9CDCBEEBE4}">
      <dsp:nvSpPr>
        <dsp:cNvPr id="0" name=""/>
        <dsp:cNvSpPr/>
      </dsp:nvSpPr>
      <dsp:spPr>
        <a:xfrm>
          <a:off x="5480223" y="2143187"/>
          <a:ext cx="2592617" cy="1637064"/>
        </a:xfrm>
        <a:prstGeom prst="rect">
          <a:avLst/>
        </a:prstGeom>
        <a:solidFill>
          <a:schemeClr val="lt1"/>
        </a:solidFill>
        <a:ln w="12700" cap="flat" cmpd="sng" algn="ctr">
          <a:solidFill>
            <a:schemeClr val="accent5"/>
          </a:solidFill>
          <a:prstDash val="solid"/>
          <a:miter lim="800000"/>
        </a:ln>
        <a:effectLst/>
      </dsp:spPr>
      <dsp:style>
        <a:lnRef idx="2">
          <a:schemeClr val="accent5"/>
        </a:lnRef>
        <a:fillRef idx="1">
          <a:schemeClr val="lt1"/>
        </a:fillRef>
        <a:effectRef idx="0">
          <a:schemeClr val="accent5"/>
        </a:effectRef>
        <a:fontRef idx="minor">
          <a:schemeClr val="dk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hu-HU" altLang="hu-HU" sz="1400" kern="1200" dirty="0"/>
            <a:t>10 szempont – pontozás</a:t>
          </a:r>
          <a:endParaRPr lang="hu-HU" sz="1400" kern="1200" dirty="0"/>
        </a:p>
        <a:p>
          <a:pPr lvl="0" algn="l" defTabSz="622300">
            <a:lnSpc>
              <a:spcPct val="90000"/>
            </a:lnSpc>
            <a:spcBef>
              <a:spcPct val="0"/>
            </a:spcBef>
            <a:spcAft>
              <a:spcPct val="35000"/>
            </a:spcAft>
          </a:pPr>
          <a:r>
            <a:rPr lang="hu-HU" altLang="hu-HU" sz="1400" kern="1200" dirty="0"/>
            <a:t>szociális körülményekre, az elérhető szolgáltatások igénybevételére</a:t>
          </a:r>
          <a:endParaRPr lang="hu-HU" sz="1400" kern="1200" dirty="0"/>
        </a:p>
        <a:p>
          <a:pPr lvl="0" algn="l" defTabSz="622300">
            <a:lnSpc>
              <a:spcPct val="90000"/>
            </a:lnSpc>
            <a:spcBef>
              <a:spcPct val="0"/>
            </a:spcBef>
            <a:spcAft>
              <a:spcPct val="35000"/>
            </a:spcAft>
          </a:pPr>
          <a:r>
            <a:rPr lang="hu-HU" altLang="hu-HU" sz="1400" kern="1200" dirty="0"/>
            <a:t>Nem rehabilitálható (családtagja ápolásra szorul,  önellátásában akadályozott, vagy 12 pont alatt)</a:t>
          </a:r>
          <a:endParaRPr lang="hu-HU" sz="1400" kern="1200" dirty="0"/>
        </a:p>
      </dsp:txBody>
      <dsp:txXfrm>
        <a:off x="5480223" y="2143187"/>
        <a:ext cx="2592617" cy="16370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514566-DC26-4E2D-BD6A-C5BC549B65FE}">
      <dsp:nvSpPr>
        <dsp:cNvPr id="0" name=""/>
        <dsp:cNvSpPr/>
      </dsp:nvSpPr>
      <dsp:spPr>
        <a:xfrm>
          <a:off x="523" y="683548"/>
          <a:ext cx="2668815" cy="1265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lvl="0" algn="r" defTabSz="711200">
            <a:lnSpc>
              <a:spcPct val="90000"/>
            </a:lnSpc>
            <a:spcBef>
              <a:spcPct val="0"/>
            </a:spcBef>
            <a:spcAft>
              <a:spcPct val="35000"/>
            </a:spcAft>
          </a:pPr>
          <a:r>
            <a:rPr lang="hu-HU" sz="1600" b="1" kern="1200" dirty="0">
              <a:solidFill>
                <a:sysClr val="windowText" lastClr="000000">
                  <a:hueOff val="0"/>
                  <a:satOff val="0"/>
                  <a:lumOff val="0"/>
                  <a:alphaOff val="0"/>
                </a:sysClr>
              </a:solidFill>
              <a:effectLst>
                <a:outerShdw blurRad="38100" dist="38100" dir="2700000" algn="tl">
                  <a:srgbClr val="000000">
                    <a:alpha val="43137"/>
                  </a:srgbClr>
                </a:outerShdw>
              </a:effectLst>
              <a:latin typeface="Garamond" panose="02020404030301010803"/>
              <a:ea typeface="+mn-ea"/>
              <a:cs typeface="+mn-cs"/>
            </a:rPr>
            <a:t>Miért jó ez a munkavállalónak?</a:t>
          </a:r>
        </a:p>
      </dsp:txBody>
      <dsp:txXfrm>
        <a:off x="523" y="683548"/>
        <a:ext cx="2668815" cy="1265962"/>
      </dsp:txXfrm>
    </dsp:sp>
    <dsp:sp modelId="{C4F4ABC2-A0B6-4ECA-BA9C-A17D5BB9A72F}">
      <dsp:nvSpPr>
        <dsp:cNvPr id="0" name=""/>
        <dsp:cNvSpPr/>
      </dsp:nvSpPr>
      <dsp:spPr>
        <a:xfrm>
          <a:off x="2669339" y="465961"/>
          <a:ext cx="533763" cy="1701137"/>
        </a:xfrm>
        <a:prstGeom prst="leftBrace">
          <a:avLst>
            <a:gd name="adj1" fmla="val 35000"/>
            <a:gd name="adj2" fmla="val 50000"/>
          </a:avLst>
        </a:prstGeom>
        <a:noFill/>
        <a:ln w="15875" cap="flat" cmpd="sng" algn="ctr">
          <a:solidFill>
            <a:srgbClr val="83992A">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AF1D127F-7343-4577-BB53-E4AAE5532B47}">
      <dsp:nvSpPr>
        <dsp:cNvPr id="0" name=""/>
        <dsp:cNvSpPr/>
      </dsp:nvSpPr>
      <dsp:spPr>
        <a:xfrm>
          <a:off x="3376669" y="434890"/>
          <a:ext cx="7647109" cy="1742661"/>
        </a:xfrm>
        <a:prstGeom prst="rect">
          <a:avLst/>
        </a:prstGeom>
        <a:solidFill>
          <a:srgbClr val="83992A">
            <a:lumMod val="20000"/>
            <a:lumOff val="80000"/>
          </a:srgbClr>
        </a:solidFill>
        <a:ln w="15875"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0" algn="just" defTabSz="622300">
            <a:lnSpc>
              <a:spcPct val="90000"/>
            </a:lnSpc>
            <a:spcBef>
              <a:spcPct val="0"/>
            </a:spcBef>
            <a:spcAft>
              <a:spcPct val="15000"/>
            </a:spcAft>
            <a:buFont typeface="Arial" panose="020B0604020202020204" pitchFamily="34" charset="0"/>
            <a:buChar char="••"/>
          </a:pPr>
          <a:r>
            <a:rPr lang="hu-HU" sz="1400" kern="1200" dirty="0">
              <a:solidFill>
                <a:sysClr val="windowText" lastClr="000000"/>
              </a:solidFill>
              <a:latin typeface="Times New Roman" panose="02020603050405020304" pitchFamily="18" charset="0"/>
              <a:ea typeface="+mn-ea"/>
              <a:cs typeface="Times New Roman" panose="02020603050405020304" pitchFamily="18" charset="0"/>
            </a:rPr>
            <a:t>Évi öt munkanap pótszabadság jár annak,  aki  fogyatékossági támogatásra, a vakok személyi járadékára jogosult, továbbá akinek a rehabilitációs szakértői szerv legalább negyven százalékos mértékű egészségkárosodását (ÖEK) megállapította.</a:t>
          </a:r>
        </a:p>
        <a:p>
          <a:pPr marL="114300" lvl="1" indent="0" algn="just" defTabSz="622300">
            <a:lnSpc>
              <a:spcPct val="90000"/>
            </a:lnSpc>
            <a:spcBef>
              <a:spcPct val="0"/>
            </a:spcBef>
            <a:spcAft>
              <a:spcPct val="15000"/>
            </a:spcAft>
            <a:buFont typeface="Arial" panose="020B0604020202020204" pitchFamily="34" charset="0"/>
            <a:buChar char="••"/>
          </a:pPr>
          <a:endParaRPr lang="hu-HU" sz="1400" kern="1200" dirty="0">
            <a:solidFill>
              <a:sysClr val="windowText" lastClr="000000"/>
            </a:solidFill>
            <a:latin typeface="Times New Roman" panose="02020603050405020304" pitchFamily="18" charset="0"/>
            <a:ea typeface="+mn-ea"/>
            <a:cs typeface="Times New Roman" panose="02020603050405020304" pitchFamily="18" charset="0"/>
          </a:endParaRPr>
        </a:p>
        <a:p>
          <a:pPr marL="114300" lvl="1" indent="0" algn="just" defTabSz="622300">
            <a:lnSpc>
              <a:spcPct val="90000"/>
            </a:lnSpc>
            <a:spcBef>
              <a:spcPct val="0"/>
            </a:spcBef>
            <a:spcAft>
              <a:spcPct val="15000"/>
            </a:spcAft>
            <a:buFont typeface="Arial" panose="020B0604020202020204" pitchFamily="34" charset="0"/>
            <a:buChar char="••"/>
          </a:pPr>
          <a:r>
            <a:rPr lang="hu-HU" sz="1400" kern="1200" dirty="0">
              <a:solidFill>
                <a:sysClr val="windowText" lastClr="000000"/>
              </a:solidFill>
              <a:latin typeface="Times New Roman" panose="02020603050405020304" pitchFamily="18" charset="0"/>
              <a:ea typeface="+mn-ea"/>
              <a:cs typeface="Times New Roman" panose="02020603050405020304" pitchFamily="18" charset="0"/>
            </a:rPr>
            <a:t>Személyi adókedvezmény – tartós betegség  eseten 335/2009. (XII. 29.) Korm. rendelet</a:t>
          </a:r>
        </a:p>
        <a:p>
          <a:pPr marL="114300" lvl="1" indent="0" algn="just" defTabSz="622300">
            <a:lnSpc>
              <a:spcPct val="90000"/>
            </a:lnSpc>
            <a:spcBef>
              <a:spcPct val="0"/>
            </a:spcBef>
            <a:spcAft>
              <a:spcPct val="15000"/>
            </a:spcAft>
            <a:buFont typeface="Arial" panose="020B0604020202020204" pitchFamily="34" charset="0"/>
            <a:buChar char="••"/>
          </a:pPr>
          <a:endParaRPr lang="hu-HU" sz="1400" kern="1200" dirty="0">
            <a:solidFill>
              <a:sysClr val="windowText" lastClr="000000"/>
            </a:solidFill>
            <a:latin typeface="Times New Roman" panose="02020603050405020304" pitchFamily="18" charset="0"/>
            <a:ea typeface="+mn-ea"/>
            <a:cs typeface="Times New Roman" panose="02020603050405020304" pitchFamily="18" charset="0"/>
          </a:endParaRPr>
        </a:p>
        <a:p>
          <a:pPr marL="114300" lvl="1" indent="0" algn="just" defTabSz="622300">
            <a:lnSpc>
              <a:spcPct val="90000"/>
            </a:lnSpc>
            <a:spcBef>
              <a:spcPct val="0"/>
            </a:spcBef>
            <a:spcAft>
              <a:spcPct val="15000"/>
            </a:spcAft>
            <a:buFont typeface="Arial" panose="020B0604020202020204" pitchFamily="34" charset="0"/>
            <a:buChar char="••"/>
          </a:pPr>
          <a:r>
            <a:rPr lang="hu-HU" sz="1400" kern="1200" dirty="0">
              <a:solidFill>
                <a:sysClr val="windowText" lastClr="000000"/>
              </a:solidFill>
              <a:latin typeface="Times New Roman" panose="02020603050405020304" pitchFamily="18" charset="0"/>
              <a:ea typeface="+mn-ea"/>
              <a:cs typeface="Times New Roman" panose="02020603050405020304" pitchFamily="18" charset="0"/>
            </a:rPr>
            <a:t>Egészségkárosodás mértékétől függő ellátások – B1, C1 – rehabilitációs ellátás, B2, C2, D, E kategóriákban rokkantási ellátás - &gt; keresetkorlát figyelembe vételével </a:t>
          </a:r>
        </a:p>
      </dsp:txBody>
      <dsp:txXfrm>
        <a:off x="3376669" y="434890"/>
        <a:ext cx="7647109" cy="1742661"/>
      </dsp:txXfrm>
    </dsp:sp>
    <dsp:sp modelId="{542F5DD2-667C-472B-B05E-43A4B0981124}">
      <dsp:nvSpPr>
        <dsp:cNvPr id="0" name=""/>
        <dsp:cNvSpPr/>
      </dsp:nvSpPr>
      <dsp:spPr>
        <a:xfrm>
          <a:off x="523" y="2912552"/>
          <a:ext cx="2666114" cy="1265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40640" rIns="113792" bIns="40640" numCol="1" spcCol="1270" anchor="ctr" anchorCtr="0">
          <a:noAutofit/>
        </a:bodyPr>
        <a:lstStyle/>
        <a:p>
          <a:pPr lvl="0" algn="r" defTabSz="711200">
            <a:lnSpc>
              <a:spcPct val="90000"/>
            </a:lnSpc>
            <a:spcBef>
              <a:spcPct val="0"/>
            </a:spcBef>
            <a:spcAft>
              <a:spcPct val="35000"/>
            </a:spcAft>
          </a:pPr>
          <a:r>
            <a:rPr lang="hu-HU" sz="1600" b="1" kern="1200" dirty="0">
              <a:solidFill>
                <a:sysClr val="windowText" lastClr="000000">
                  <a:hueOff val="0"/>
                  <a:satOff val="0"/>
                  <a:lumOff val="0"/>
                  <a:alphaOff val="0"/>
                </a:sysClr>
              </a:solidFill>
              <a:effectLst>
                <a:outerShdw blurRad="38100" dist="38100" dir="2700000" algn="tl">
                  <a:srgbClr val="000000">
                    <a:alpha val="43137"/>
                  </a:srgbClr>
                </a:outerShdw>
              </a:effectLst>
              <a:latin typeface="Garamond" panose="02020404030301010803"/>
              <a:ea typeface="+mn-ea"/>
              <a:cs typeface="+mn-cs"/>
            </a:rPr>
            <a:t>Miért jó ez a munkáltatónak?</a:t>
          </a:r>
        </a:p>
      </dsp:txBody>
      <dsp:txXfrm>
        <a:off x="523" y="2912552"/>
        <a:ext cx="2666114" cy="1265962"/>
      </dsp:txXfrm>
    </dsp:sp>
    <dsp:sp modelId="{8AD6030B-6713-4B5B-A831-06464D1A3677}">
      <dsp:nvSpPr>
        <dsp:cNvPr id="0" name=""/>
        <dsp:cNvSpPr/>
      </dsp:nvSpPr>
      <dsp:spPr>
        <a:xfrm>
          <a:off x="2666637" y="2418036"/>
          <a:ext cx="533222" cy="2254995"/>
        </a:xfrm>
        <a:prstGeom prst="leftBrace">
          <a:avLst>
            <a:gd name="adj1" fmla="val 35000"/>
            <a:gd name="adj2" fmla="val 50000"/>
          </a:avLst>
        </a:prstGeom>
        <a:noFill/>
        <a:ln w="15875" cap="flat" cmpd="sng" algn="ctr">
          <a:solidFill>
            <a:srgbClr val="83992A">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49069D04-80EE-4E2B-A9BD-BE74770D22C0}">
      <dsp:nvSpPr>
        <dsp:cNvPr id="0" name=""/>
        <dsp:cNvSpPr/>
      </dsp:nvSpPr>
      <dsp:spPr>
        <a:xfrm>
          <a:off x="3413149" y="2542083"/>
          <a:ext cx="7642197" cy="2049745"/>
        </a:xfrm>
        <a:prstGeom prst="rect">
          <a:avLst/>
        </a:prstGeom>
        <a:solidFill>
          <a:srgbClr val="83992A">
            <a:lumMod val="20000"/>
            <a:lumOff val="80000"/>
          </a:srgbClr>
        </a:solidFill>
        <a:ln w="15875"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71450" marR="0" lvl="0" indent="0" algn="l" defTabSz="844550" eaLnBrk="1" fontAlgn="auto" latinLnBrk="0" hangingPunct="1">
            <a:lnSpc>
              <a:spcPct val="90000"/>
            </a:lnSpc>
            <a:spcBef>
              <a:spcPct val="0"/>
            </a:spcBef>
            <a:spcAft>
              <a:spcPct val="15000"/>
            </a:spcAft>
            <a:buClrTx/>
            <a:buSzTx/>
            <a:buFontTx/>
            <a:buChar char="••"/>
            <a:tabLst/>
            <a:defRPr/>
          </a:pPr>
          <a:endParaRPr lang="hu-HU" sz="1400" kern="1200" dirty="0">
            <a:solidFill>
              <a:sysClr val="windowText" lastClr="000000"/>
            </a:solidFill>
            <a:latin typeface="Garamond" panose="02020404030301010803"/>
            <a:ea typeface="+mn-ea"/>
            <a:cs typeface="+mn-cs"/>
          </a:endParaRPr>
        </a:p>
        <a:p>
          <a:pPr marL="171450" marR="0" lvl="0" indent="0" algn="just" defTabSz="844550" eaLnBrk="1" fontAlgn="auto" latinLnBrk="0" hangingPunct="1">
            <a:lnSpc>
              <a:spcPct val="90000"/>
            </a:lnSpc>
            <a:spcBef>
              <a:spcPct val="0"/>
            </a:spcBef>
            <a:spcAft>
              <a:spcPct val="15000"/>
            </a:spcAft>
            <a:buClrTx/>
            <a:buSzTx/>
            <a:buFont typeface="Arial" panose="020B0604020202020204" pitchFamily="34" charset="0"/>
            <a:buChar char="••"/>
            <a:tabLst/>
            <a:defRPr/>
          </a:pPr>
          <a:r>
            <a:rPr lang="hu-HU" sz="1400" kern="1200" dirty="0">
              <a:solidFill>
                <a:sysClr val="windowText" lastClr="000000"/>
              </a:solidFill>
              <a:latin typeface="Times New Roman" panose="02020603050405020304" pitchFamily="18" charset="0"/>
              <a:ea typeface="+mn-ea"/>
              <a:cs typeface="Times New Roman" panose="02020603050405020304" pitchFamily="18" charset="0"/>
            </a:rPr>
            <a:t>A munkáltató a rehabilitációs hozzájárulás fizetésére köteles, ha az általa foglalkoztatottak létszáma a 25 főt meghaladja, és az általa foglalkoztatott megváltozott munkaképességű személyek száma nem éri el a létszám 5 százalékát</a:t>
          </a:r>
        </a:p>
        <a:p>
          <a:pPr marL="171450" marR="0" lvl="0" indent="0" algn="just" defTabSz="844550" eaLnBrk="1" fontAlgn="auto" latinLnBrk="0" hangingPunct="1">
            <a:lnSpc>
              <a:spcPct val="90000"/>
            </a:lnSpc>
            <a:spcBef>
              <a:spcPct val="0"/>
            </a:spcBef>
            <a:spcAft>
              <a:spcPct val="15000"/>
            </a:spcAft>
            <a:buClrTx/>
            <a:buSzTx/>
            <a:buFont typeface="Arial" panose="020B0604020202020204" pitchFamily="34" charset="0"/>
            <a:buChar char="••"/>
            <a:tabLst/>
            <a:defRPr/>
          </a:pPr>
          <a:r>
            <a:rPr lang="hu-HU" sz="1400" kern="1200" dirty="0">
              <a:solidFill>
                <a:sysClr val="windowText" lastClr="000000"/>
              </a:solidFill>
              <a:latin typeface="Times New Roman" panose="02020603050405020304" pitchFamily="18" charset="0"/>
              <a:ea typeface="+mn-ea"/>
              <a:cs typeface="Times New Roman" panose="02020603050405020304" pitchFamily="18" charset="0"/>
            </a:rPr>
            <a:t>A rehabilitációs hozzájárulás megfizetése kiváltható a megváltozott munkaképességű személyek foglalkoztatásával.</a:t>
          </a:r>
        </a:p>
        <a:p>
          <a:pPr marL="171450" marR="0" lvl="0" indent="0" algn="just" defTabSz="844550" eaLnBrk="1" fontAlgn="auto" latinLnBrk="0" hangingPunct="1">
            <a:lnSpc>
              <a:spcPct val="90000"/>
            </a:lnSpc>
            <a:spcBef>
              <a:spcPct val="0"/>
            </a:spcBef>
            <a:spcAft>
              <a:spcPct val="15000"/>
            </a:spcAft>
            <a:buClrTx/>
            <a:buSzTx/>
            <a:buFont typeface="Arial" panose="020B0604020202020204" pitchFamily="34" charset="0"/>
            <a:buChar char="••"/>
            <a:tabLst/>
            <a:defRPr/>
          </a:pPr>
          <a:r>
            <a:rPr lang="hu-HU" sz="1400" kern="1200" dirty="0">
              <a:solidFill>
                <a:sysClr val="windowText" lastClr="000000"/>
              </a:solidFill>
              <a:latin typeface="Times New Roman" panose="02020603050405020304" pitchFamily="18" charset="0"/>
              <a:ea typeface="+mn-ea"/>
              <a:cs typeface="Times New Roman" panose="02020603050405020304" pitchFamily="18" charset="0"/>
            </a:rPr>
            <a:t>Megváltozott munkaképességű munkavállaló foglalkoztatható tipikus és atipikus foglalkoztatás keretében (4, 6, 8 óra)</a:t>
          </a:r>
        </a:p>
        <a:p>
          <a:pPr marL="171450" marR="0" lvl="1" indent="0" algn="just" defTabSz="844550" eaLnBrk="1" fontAlgn="auto" latinLnBrk="0" hangingPunct="1">
            <a:lnSpc>
              <a:spcPct val="90000"/>
            </a:lnSpc>
            <a:spcBef>
              <a:spcPct val="0"/>
            </a:spcBef>
            <a:spcAft>
              <a:spcPct val="15000"/>
            </a:spcAft>
            <a:buClrTx/>
            <a:buSzTx/>
            <a:buFont typeface="Arial" panose="020B0604020202020204" pitchFamily="34" charset="0"/>
            <a:buChar char="••"/>
            <a:tabLst/>
            <a:defRPr/>
          </a:pPr>
          <a:r>
            <a:rPr lang="hu-HU" sz="1400" kern="1200" dirty="0">
              <a:solidFill>
                <a:sysClr val="windowText" lastClr="000000"/>
              </a:solidFill>
              <a:latin typeface="Times New Roman" panose="02020603050405020304" pitchFamily="18" charset="0"/>
              <a:ea typeface="+mn-ea"/>
              <a:cs typeface="Times New Roman" panose="02020603050405020304" pitchFamily="18" charset="0"/>
            </a:rPr>
            <a:t>Az érvényes komplex minősítéssel rendelkező megváltozott munkaképességű személy foglalkoztatása esetén nem fizet szociális hozzájárulási adót, (kivétel a közalkalmazotti törvény hatálya alá tartozó munkáltatót.)</a:t>
          </a:r>
        </a:p>
      </dsp:txBody>
      <dsp:txXfrm>
        <a:off x="3413149" y="2542083"/>
        <a:ext cx="7642197" cy="20497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4F3DE8-B002-494E-9779-63173EF4910D}">
      <dsp:nvSpPr>
        <dsp:cNvPr id="0" name=""/>
        <dsp:cNvSpPr/>
      </dsp:nvSpPr>
      <dsp:spPr>
        <a:xfrm>
          <a:off x="80982" y="9806"/>
          <a:ext cx="2835774" cy="8329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6675" tIns="44450" rIns="66675" bIns="44450" numCol="1" spcCol="1270" anchor="ctr" anchorCtr="0">
          <a:noAutofit/>
        </a:bodyPr>
        <a:lstStyle/>
        <a:p>
          <a:pPr lvl="0" algn="ctr" defTabSz="1555750">
            <a:lnSpc>
              <a:spcPct val="90000"/>
            </a:lnSpc>
            <a:spcBef>
              <a:spcPct val="0"/>
            </a:spcBef>
            <a:spcAft>
              <a:spcPct val="35000"/>
            </a:spcAft>
          </a:pPr>
          <a:r>
            <a:rPr lang="hu-HU" sz="3500" kern="1200" dirty="0" smtClean="0"/>
            <a:t>Központvezető</a:t>
          </a:r>
          <a:endParaRPr lang="hu-HU" sz="3500" kern="1200" dirty="0"/>
        </a:p>
      </dsp:txBody>
      <dsp:txXfrm>
        <a:off x="105377" y="34201"/>
        <a:ext cx="2786984" cy="784114"/>
      </dsp:txXfrm>
    </dsp:sp>
    <dsp:sp modelId="{E3A951CE-3964-4421-B707-F4CD02C1B00A}">
      <dsp:nvSpPr>
        <dsp:cNvPr id="0" name=""/>
        <dsp:cNvSpPr/>
      </dsp:nvSpPr>
      <dsp:spPr>
        <a:xfrm>
          <a:off x="364560" y="842711"/>
          <a:ext cx="418208" cy="616665"/>
        </a:xfrm>
        <a:custGeom>
          <a:avLst/>
          <a:gdLst/>
          <a:ahLst/>
          <a:cxnLst/>
          <a:rect l="0" t="0" r="0" b="0"/>
          <a:pathLst>
            <a:path>
              <a:moveTo>
                <a:pt x="0" y="0"/>
              </a:moveTo>
              <a:lnTo>
                <a:pt x="0" y="616665"/>
              </a:lnTo>
              <a:lnTo>
                <a:pt x="418208" y="61666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2E2156D-9409-41B6-BB4C-0090A91E5F44}">
      <dsp:nvSpPr>
        <dsp:cNvPr id="0" name=""/>
        <dsp:cNvSpPr/>
      </dsp:nvSpPr>
      <dsp:spPr>
        <a:xfrm>
          <a:off x="782768" y="1042924"/>
          <a:ext cx="3668618" cy="8329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hu-HU" sz="1200" b="1" kern="1200" dirty="0" smtClean="0"/>
            <a:t>Rehabilitációs foglalkoztatási referens</a:t>
          </a:r>
        </a:p>
        <a:p>
          <a:pPr lvl="0" algn="ctr" defTabSz="533400">
            <a:lnSpc>
              <a:spcPct val="90000"/>
            </a:lnSpc>
            <a:spcBef>
              <a:spcPct val="0"/>
            </a:spcBef>
            <a:spcAft>
              <a:spcPct val="35000"/>
            </a:spcAft>
          </a:pPr>
          <a:r>
            <a:rPr lang="hu-HU" sz="1200" kern="1200" dirty="0" smtClean="0"/>
            <a:t>(Komplex szakorvosi vizsgálatra felkészítés, tanácsadás, kapcsolattartás hatóságokkal, </a:t>
          </a:r>
          <a:r>
            <a:rPr lang="hu-HU" sz="1200" kern="1200" dirty="0" err="1" smtClean="0"/>
            <a:t>mentoráléás</a:t>
          </a:r>
          <a:r>
            <a:rPr lang="hu-HU" sz="1200" kern="1200" dirty="0" smtClean="0"/>
            <a:t>)</a:t>
          </a:r>
          <a:endParaRPr lang="hu-HU" sz="1200" kern="1200" dirty="0"/>
        </a:p>
      </dsp:txBody>
      <dsp:txXfrm>
        <a:off x="807163" y="1067319"/>
        <a:ext cx="3619828" cy="784114"/>
      </dsp:txXfrm>
    </dsp:sp>
    <dsp:sp modelId="{2D4EABB6-92B5-4B77-929B-2AE878E1A58C}">
      <dsp:nvSpPr>
        <dsp:cNvPr id="0" name=""/>
        <dsp:cNvSpPr/>
      </dsp:nvSpPr>
      <dsp:spPr>
        <a:xfrm>
          <a:off x="364560" y="842711"/>
          <a:ext cx="418208" cy="1657796"/>
        </a:xfrm>
        <a:custGeom>
          <a:avLst/>
          <a:gdLst/>
          <a:ahLst/>
          <a:cxnLst/>
          <a:rect l="0" t="0" r="0" b="0"/>
          <a:pathLst>
            <a:path>
              <a:moveTo>
                <a:pt x="0" y="0"/>
              </a:moveTo>
              <a:lnTo>
                <a:pt x="0" y="1657796"/>
              </a:lnTo>
              <a:lnTo>
                <a:pt x="418208" y="165779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9A54C4-09F1-4FC8-B07D-08764D7AE20B}">
      <dsp:nvSpPr>
        <dsp:cNvPr id="0" name=""/>
        <dsp:cNvSpPr/>
      </dsp:nvSpPr>
      <dsp:spPr>
        <a:xfrm>
          <a:off x="782768" y="2084055"/>
          <a:ext cx="3479835" cy="8329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hu-HU" sz="1200" b="1" kern="1200" dirty="0" smtClean="0"/>
            <a:t>Jogász</a:t>
          </a:r>
        </a:p>
        <a:p>
          <a:pPr lvl="0" algn="ctr" defTabSz="533400">
            <a:lnSpc>
              <a:spcPct val="90000"/>
            </a:lnSpc>
            <a:spcBef>
              <a:spcPct val="0"/>
            </a:spcBef>
            <a:spcAft>
              <a:spcPct val="35000"/>
            </a:spcAft>
          </a:pPr>
          <a:r>
            <a:rPr lang="hu-HU" sz="1200" kern="1200" dirty="0" smtClean="0"/>
            <a:t>Pályázati koordinátor, adatvédelmi felelős, tanácsadó</a:t>
          </a:r>
          <a:endParaRPr lang="hu-HU" sz="1200" kern="1200" dirty="0"/>
        </a:p>
      </dsp:txBody>
      <dsp:txXfrm>
        <a:off x="807163" y="2108450"/>
        <a:ext cx="3431045" cy="784114"/>
      </dsp:txXfrm>
    </dsp:sp>
    <dsp:sp modelId="{AFEBA79A-AEFB-4498-A93C-62094F99EA55}">
      <dsp:nvSpPr>
        <dsp:cNvPr id="0" name=""/>
        <dsp:cNvSpPr/>
      </dsp:nvSpPr>
      <dsp:spPr>
        <a:xfrm>
          <a:off x="364560" y="842711"/>
          <a:ext cx="418208" cy="2698927"/>
        </a:xfrm>
        <a:custGeom>
          <a:avLst/>
          <a:gdLst/>
          <a:ahLst/>
          <a:cxnLst/>
          <a:rect l="0" t="0" r="0" b="0"/>
          <a:pathLst>
            <a:path>
              <a:moveTo>
                <a:pt x="0" y="0"/>
              </a:moveTo>
              <a:lnTo>
                <a:pt x="0" y="2698927"/>
              </a:lnTo>
              <a:lnTo>
                <a:pt x="418208" y="269892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CD4D854-2E2D-4DC5-956D-B8C31A15EF40}">
      <dsp:nvSpPr>
        <dsp:cNvPr id="0" name=""/>
        <dsp:cNvSpPr/>
      </dsp:nvSpPr>
      <dsp:spPr>
        <a:xfrm>
          <a:off x="782768" y="3125186"/>
          <a:ext cx="3488764" cy="8329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hu-HU" sz="1200" b="1" kern="1200" dirty="0" smtClean="0"/>
            <a:t>Szociális szervező munkatárs</a:t>
          </a:r>
        </a:p>
        <a:p>
          <a:pPr lvl="0" algn="ctr" defTabSz="533400">
            <a:lnSpc>
              <a:spcPct val="90000"/>
            </a:lnSpc>
            <a:spcBef>
              <a:spcPct val="0"/>
            </a:spcBef>
            <a:spcAft>
              <a:spcPct val="35000"/>
            </a:spcAft>
          </a:pPr>
          <a:r>
            <a:rPr lang="hu-HU" sz="1200" kern="1200" dirty="0" smtClean="0"/>
            <a:t>(munkaerő toborzás, interjúztatás, munkaerő kiközvetítés, felvételi folyamatok koordinálása</a:t>
          </a:r>
          <a:endParaRPr lang="hu-HU" sz="1200" kern="1200" dirty="0"/>
        </a:p>
      </dsp:txBody>
      <dsp:txXfrm>
        <a:off x="807163" y="3149581"/>
        <a:ext cx="3439974" cy="784114"/>
      </dsp:txXfrm>
    </dsp:sp>
    <dsp:sp modelId="{2933C47B-7487-4489-9523-93493A4D33E4}">
      <dsp:nvSpPr>
        <dsp:cNvPr id="0" name=""/>
        <dsp:cNvSpPr/>
      </dsp:nvSpPr>
      <dsp:spPr>
        <a:xfrm>
          <a:off x="364560" y="842711"/>
          <a:ext cx="418208" cy="3740058"/>
        </a:xfrm>
        <a:custGeom>
          <a:avLst/>
          <a:gdLst/>
          <a:ahLst/>
          <a:cxnLst/>
          <a:rect l="0" t="0" r="0" b="0"/>
          <a:pathLst>
            <a:path>
              <a:moveTo>
                <a:pt x="0" y="0"/>
              </a:moveTo>
              <a:lnTo>
                <a:pt x="0" y="3740058"/>
              </a:lnTo>
              <a:lnTo>
                <a:pt x="418208" y="374005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A604AF-36DC-4530-963A-62E6AB3C6DB3}">
      <dsp:nvSpPr>
        <dsp:cNvPr id="0" name=""/>
        <dsp:cNvSpPr/>
      </dsp:nvSpPr>
      <dsp:spPr>
        <a:xfrm>
          <a:off x="782768" y="4166317"/>
          <a:ext cx="3521907" cy="8329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hu-HU" sz="1200" b="1" kern="1200" dirty="0" smtClean="0"/>
            <a:t>Ügyintéző</a:t>
          </a:r>
        </a:p>
        <a:p>
          <a:pPr lvl="0" algn="ctr" defTabSz="533400">
            <a:lnSpc>
              <a:spcPct val="90000"/>
            </a:lnSpc>
            <a:spcBef>
              <a:spcPct val="0"/>
            </a:spcBef>
            <a:spcAft>
              <a:spcPct val="35000"/>
            </a:spcAft>
          </a:pPr>
          <a:r>
            <a:rPr lang="hu-HU" sz="1200" kern="1200" dirty="0" smtClean="0"/>
            <a:t>(adminisztráció, megrendelések, nyilvántartások)</a:t>
          </a:r>
          <a:endParaRPr lang="hu-HU" sz="1200" kern="1200" dirty="0"/>
        </a:p>
      </dsp:txBody>
      <dsp:txXfrm>
        <a:off x="807163" y="4190712"/>
        <a:ext cx="3473117" cy="784114"/>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diagrams.loki3.com/BracketList+Icon">
  <dgm:title val="Függőleges, zárójeles lista"/>
  <dgm:desc val="Egymáshoz kapcsolódó információcsoportok ábrázolása.  Jól használható nagy mennyiségű 2. szintű felirattal."/>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796D26E-57A4-4FD3-9D4F-823ACBDE9BA2}"/>
              </a:ext>
            </a:extLst>
          </p:cNvPr>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a:extLst>
              <a:ext uri="{FF2B5EF4-FFF2-40B4-BE49-F238E27FC236}">
                <a16:creationId xmlns:a16="http://schemas.microsoft.com/office/drawing/2014/main" id="{BF2BDFEA-0582-417F-B570-DC5940BA2F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Kattintson ide az alcím mintájának szerkesztéséhez</a:t>
            </a:r>
          </a:p>
        </p:txBody>
      </p:sp>
      <p:sp>
        <p:nvSpPr>
          <p:cNvPr id="4" name="Dátum helye 3">
            <a:extLst>
              <a:ext uri="{FF2B5EF4-FFF2-40B4-BE49-F238E27FC236}">
                <a16:creationId xmlns:a16="http://schemas.microsoft.com/office/drawing/2014/main" id="{329BF788-E76A-461F-8A46-8E76AD60F942}"/>
              </a:ext>
            </a:extLst>
          </p:cNvPr>
          <p:cNvSpPr>
            <a:spLocks noGrp="1"/>
          </p:cNvSpPr>
          <p:nvPr>
            <p:ph type="dt" sz="half" idx="10"/>
          </p:nvPr>
        </p:nvSpPr>
        <p:spPr/>
        <p:txBody>
          <a:bodyPr/>
          <a:lstStyle/>
          <a:p>
            <a:fld id="{900BB015-9CA2-424C-8DE5-53A94566E027}" type="datetimeFigureOut">
              <a:rPr lang="hu-HU" smtClean="0"/>
              <a:t>2022. 10. 18.</a:t>
            </a:fld>
            <a:endParaRPr lang="hu-HU" dirty="0"/>
          </a:p>
        </p:txBody>
      </p:sp>
      <p:sp>
        <p:nvSpPr>
          <p:cNvPr id="5" name="Élőláb helye 4">
            <a:extLst>
              <a:ext uri="{FF2B5EF4-FFF2-40B4-BE49-F238E27FC236}">
                <a16:creationId xmlns:a16="http://schemas.microsoft.com/office/drawing/2014/main" id="{063A1FC0-D5DF-4339-85B4-BBDA06C90CC9}"/>
              </a:ext>
            </a:extLst>
          </p:cNvPr>
          <p:cNvSpPr>
            <a:spLocks noGrp="1"/>
          </p:cNvSpPr>
          <p:nvPr>
            <p:ph type="ftr" sz="quarter" idx="11"/>
          </p:nvPr>
        </p:nvSpPr>
        <p:spPr/>
        <p:txBody>
          <a:bodyPr/>
          <a:lstStyle/>
          <a:p>
            <a:endParaRPr lang="hu-HU" dirty="0"/>
          </a:p>
        </p:txBody>
      </p:sp>
      <p:sp>
        <p:nvSpPr>
          <p:cNvPr id="6" name="Dia számának helye 5">
            <a:extLst>
              <a:ext uri="{FF2B5EF4-FFF2-40B4-BE49-F238E27FC236}">
                <a16:creationId xmlns:a16="http://schemas.microsoft.com/office/drawing/2014/main" id="{A8768FBB-1B8D-4A12-A546-5929C0D83138}"/>
              </a:ext>
            </a:extLst>
          </p:cNvPr>
          <p:cNvSpPr>
            <a:spLocks noGrp="1"/>
          </p:cNvSpPr>
          <p:nvPr>
            <p:ph type="sldNum" sz="quarter" idx="12"/>
          </p:nvPr>
        </p:nvSpPr>
        <p:spPr/>
        <p:txBody>
          <a:bodyPr/>
          <a:lstStyle/>
          <a:p>
            <a:fld id="{376AAC27-4BBD-4DCE-817D-21D91803F82F}" type="slidenum">
              <a:rPr lang="hu-HU" smtClean="0"/>
              <a:t>‹#›</a:t>
            </a:fld>
            <a:endParaRPr lang="hu-HU" dirty="0"/>
          </a:p>
        </p:txBody>
      </p:sp>
    </p:spTree>
    <p:extLst>
      <p:ext uri="{BB962C8B-B14F-4D97-AF65-F5344CB8AC3E}">
        <p14:creationId xmlns:p14="http://schemas.microsoft.com/office/powerpoint/2010/main" val="23716126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F0D8FFC-663B-40CB-A5AC-9DF85B7E092A}"/>
              </a:ext>
            </a:extLst>
          </p:cNvPr>
          <p:cNvSpPr>
            <a:spLocks noGrp="1"/>
          </p:cNvSpPr>
          <p:nvPr>
            <p:ph type="title"/>
          </p:nvPr>
        </p:nvSpPr>
        <p:spPr/>
        <p:txBody>
          <a:bodyPr/>
          <a:lstStyle/>
          <a:p>
            <a:r>
              <a:rPr lang="hu-HU"/>
              <a:t>Mintacím szerkesztése</a:t>
            </a:r>
          </a:p>
        </p:txBody>
      </p:sp>
      <p:sp>
        <p:nvSpPr>
          <p:cNvPr id="3" name="Függőleges szöveg helye 2">
            <a:extLst>
              <a:ext uri="{FF2B5EF4-FFF2-40B4-BE49-F238E27FC236}">
                <a16:creationId xmlns:a16="http://schemas.microsoft.com/office/drawing/2014/main" id="{A4AADD14-7D7A-4FCC-9DA4-4C2F7E2FB33A}"/>
              </a:ext>
            </a:extLst>
          </p:cNvPr>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25FDB559-66E4-4A8B-A77D-84576DBDB8A4}"/>
              </a:ext>
            </a:extLst>
          </p:cNvPr>
          <p:cNvSpPr>
            <a:spLocks noGrp="1"/>
          </p:cNvSpPr>
          <p:nvPr>
            <p:ph type="dt" sz="half" idx="10"/>
          </p:nvPr>
        </p:nvSpPr>
        <p:spPr/>
        <p:txBody>
          <a:bodyPr/>
          <a:lstStyle/>
          <a:p>
            <a:fld id="{900BB015-9CA2-424C-8DE5-53A94566E027}" type="datetimeFigureOut">
              <a:rPr lang="hu-HU" smtClean="0"/>
              <a:t>2022. 10. 18.</a:t>
            </a:fld>
            <a:endParaRPr lang="hu-HU" dirty="0"/>
          </a:p>
        </p:txBody>
      </p:sp>
      <p:sp>
        <p:nvSpPr>
          <p:cNvPr id="5" name="Élőláb helye 4">
            <a:extLst>
              <a:ext uri="{FF2B5EF4-FFF2-40B4-BE49-F238E27FC236}">
                <a16:creationId xmlns:a16="http://schemas.microsoft.com/office/drawing/2014/main" id="{97F50792-F174-484B-B76A-9C28EC852069}"/>
              </a:ext>
            </a:extLst>
          </p:cNvPr>
          <p:cNvSpPr>
            <a:spLocks noGrp="1"/>
          </p:cNvSpPr>
          <p:nvPr>
            <p:ph type="ftr" sz="quarter" idx="11"/>
          </p:nvPr>
        </p:nvSpPr>
        <p:spPr/>
        <p:txBody>
          <a:bodyPr/>
          <a:lstStyle/>
          <a:p>
            <a:endParaRPr lang="hu-HU" dirty="0"/>
          </a:p>
        </p:txBody>
      </p:sp>
      <p:sp>
        <p:nvSpPr>
          <p:cNvPr id="6" name="Dia számának helye 5">
            <a:extLst>
              <a:ext uri="{FF2B5EF4-FFF2-40B4-BE49-F238E27FC236}">
                <a16:creationId xmlns:a16="http://schemas.microsoft.com/office/drawing/2014/main" id="{F404B710-F38C-4C2C-9B41-7E29632F22AC}"/>
              </a:ext>
            </a:extLst>
          </p:cNvPr>
          <p:cNvSpPr>
            <a:spLocks noGrp="1"/>
          </p:cNvSpPr>
          <p:nvPr>
            <p:ph type="sldNum" sz="quarter" idx="12"/>
          </p:nvPr>
        </p:nvSpPr>
        <p:spPr/>
        <p:txBody>
          <a:bodyPr/>
          <a:lstStyle/>
          <a:p>
            <a:fld id="{376AAC27-4BBD-4DCE-817D-21D91803F82F}" type="slidenum">
              <a:rPr lang="hu-HU" smtClean="0"/>
              <a:t>‹#›</a:t>
            </a:fld>
            <a:endParaRPr lang="hu-HU" dirty="0"/>
          </a:p>
        </p:txBody>
      </p:sp>
    </p:spTree>
    <p:extLst>
      <p:ext uri="{BB962C8B-B14F-4D97-AF65-F5344CB8AC3E}">
        <p14:creationId xmlns:p14="http://schemas.microsoft.com/office/powerpoint/2010/main" val="1382572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a:extLst>
              <a:ext uri="{FF2B5EF4-FFF2-40B4-BE49-F238E27FC236}">
                <a16:creationId xmlns:a16="http://schemas.microsoft.com/office/drawing/2014/main" id="{E78FB40E-B3D3-40E0-8E38-34D703D0E5BC}"/>
              </a:ext>
            </a:extLst>
          </p:cNvPr>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a:extLst>
              <a:ext uri="{FF2B5EF4-FFF2-40B4-BE49-F238E27FC236}">
                <a16:creationId xmlns:a16="http://schemas.microsoft.com/office/drawing/2014/main" id="{63F5BF86-0974-48D5-9BC9-6219F5A8DE9D}"/>
              </a:ext>
            </a:extLst>
          </p:cNvPr>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F9747665-6152-4E29-9F9B-54444CC92B22}"/>
              </a:ext>
            </a:extLst>
          </p:cNvPr>
          <p:cNvSpPr>
            <a:spLocks noGrp="1"/>
          </p:cNvSpPr>
          <p:nvPr>
            <p:ph type="dt" sz="half" idx="10"/>
          </p:nvPr>
        </p:nvSpPr>
        <p:spPr/>
        <p:txBody>
          <a:bodyPr/>
          <a:lstStyle/>
          <a:p>
            <a:fld id="{900BB015-9CA2-424C-8DE5-53A94566E027}" type="datetimeFigureOut">
              <a:rPr lang="hu-HU" smtClean="0"/>
              <a:t>2022. 10. 18.</a:t>
            </a:fld>
            <a:endParaRPr lang="hu-HU" dirty="0"/>
          </a:p>
        </p:txBody>
      </p:sp>
      <p:sp>
        <p:nvSpPr>
          <p:cNvPr id="5" name="Élőláb helye 4">
            <a:extLst>
              <a:ext uri="{FF2B5EF4-FFF2-40B4-BE49-F238E27FC236}">
                <a16:creationId xmlns:a16="http://schemas.microsoft.com/office/drawing/2014/main" id="{328F07B3-D965-4504-B9D3-08645B4BD829}"/>
              </a:ext>
            </a:extLst>
          </p:cNvPr>
          <p:cNvSpPr>
            <a:spLocks noGrp="1"/>
          </p:cNvSpPr>
          <p:nvPr>
            <p:ph type="ftr" sz="quarter" idx="11"/>
          </p:nvPr>
        </p:nvSpPr>
        <p:spPr/>
        <p:txBody>
          <a:bodyPr/>
          <a:lstStyle/>
          <a:p>
            <a:endParaRPr lang="hu-HU" dirty="0"/>
          </a:p>
        </p:txBody>
      </p:sp>
      <p:sp>
        <p:nvSpPr>
          <p:cNvPr id="6" name="Dia számának helye 5">
            <a:extLst>
              <a:ext uri="{FF2B5EF4-FFF2-40B4-BE49-F238E27FC236}">
                <a16:creationId xmlns:a16="http://schemas.microsoft.com/office/drawing/2014/main" id="{E6CCE5DD-C1CA-406D-809E-58599166FEDF}"/>
              </a:ext>
            </a:extLst>
          </p:cNvPr>
          <p:cNvSpPr>
            <a:spLocks noGrp="1"/>
          </p:cNvSpPr>
          <p:nvPr>
            <p:ph type="sldNum" sz="quarter" idx="12"/>
          </p:nvPr>
        </p:nvSpPr>
        <p:spPr/>
        <p:txBody>
          <a:bodyPr/>
          <a:lstStyle/>
          <a:p>
            <a:fld id="{376AAC27-4BBD-4DCE-817D-21D91803F82F}" type="slidenum">
              <a:rPr lang="hu-HU" smtClean="0"/>
              <a:t>‹#›</a:t>
            </a:fld>
            <a:endParaRPr lang="hu-HU" dirty="0"/>
          </a:p>
        </p:txBody>
      </p:sp>
    </p:spTree>
    <p:extLst>
      <p:ext uri="{BB962C8B-B14F-4D97-AF65-F5344CB8AC3E}">
        <p14:creationId xmlns:p14="http://schemas.microsoft.com/office/powerpoint/2010/main" val="1186282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83B0435F-8AE8-4C4B-9C75-EC5CEFFECEB0}"/>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9502AE07-EB83-42B9-B6AC-82EFB79C2246}"/>
              </a:ext>
            </a:extLst>
          </p:cNvPr>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D0C67FD5-1A5A-49A7-B5C1-E0CCCEEF8AC6}"/>
              </a:ext>
            </a:extLst>
          </p:cNvPr>
          <p:cNvSpPr>
            <a:spLocks noGrp="1"/>
          </p:cNvSpPr>
          <p:nvPr>
            <p:ph type="dt" sz="half" idx="10"/>
          </p:nvPr>
        </p:nvSpPr>
        <p:spPr/>
        <p:txBody>
          <a:bodyPr/>
          <a:lstStyle/>
          <a:p>
            <a:fld id="{900BB015-9CA2-424C-8DE5-53A94566E027}" type="datetimeFigureOut">
              <a:rPr lang="hu-HU" smtClean="0"/>
              <a:t>2022. 10. 18.</a:t>
            </a:fld>
            <a:endParaRPr lang="hu-HU" dirty="0"/>
          </a:p>
        </p:txBody>
      </p:sp>
      <p:sp>
        <p:nvSpPr>
          <p:cNvPr id="5" name="Élőláb helye 4">
            <a:extLst>
              <a:ext uri="{FF2B5EF4-FFF2-40B4-BE49-F238E27FC236}">
                <a16:creationId xmlns:a16="http://schemas.microsoft.com/office/drawing/2014/main" id="{066DCD5B-FFB8-4D2F-A022-01F1C232BCA1}"/>
              </a:ext>
            </a:extLst>
          </p:cNvPr>
          <p:cNvSpPr>
            <a:spLocks noGrp="1"/>
          </p:cNvSpPr>
          <p:nvPr>
            <p:ph type="ftr" sz="quarter" idx="11"/>
          </p:nvPr>
        </p:nvSpPr>
        <p:spPr/>
        <p:txBody>
          <a:bodyPr/>
          <a:lstStyle/>
          <a:p>
            <a:endParaRPr lang="hu-HU" dirty="0"/>
          </a:p>
        </p:txBody>
      </p:sp>
      <p:sp>
        <p:nvSpPr>
          <p:cNvPr id="6" name="Dia számának helye 5">
            <a:extLst>
              <a:ext uri="{FF2B5EF4-FFF2-40B4-BE49-F238E27FC236}">
                <a16:creationId xmlns:a16="http://schemas.microsoft.com/office/drawing/2014/main" id="{8877F2F6-35DF-4EC6-A75C-8C0064412E92}"/>
              </a:ext>
            </a:extLst>
          </p:cNvPr>
          <p:cNvSpPr>
            <a:spLocks noGrp="1"/>
          </p:cNvSpPr>
          <p:nvPr>
            <p:ph type="sldNum" sz="quarter" idx="12"/>
          </p:nvPr>
        </p:nvSpPr>
        <p:spPr/>
        <p:txBody>
          <a:bodyPr/>
          <a:lstStyle/>
          <a:p>
            <a:fld id="{376AAC27-4BBD-4DCE-817D-21D91803F82F}" type="slidenum">
              <a:rPr lang="hu-HU" smtClean="0"/>
              <a:t>‹#›</a:t>
            </a:fld>
            <a:endParaRPr lang="hu-HU" dirty="0"/>
          </a:p>
        </p:txBody>
      </p:sp>
    </p:spTree>
    <p:extLst>
      <p:ext uri="{BB962C8B-B14F-4D97-AF65-F5344CB8AC3E}">
        <p14:creationId xmlns:p14="http://schemas.microsoft.com/office/powerpoint/2010/main" val="887906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4525106-EF39-49EC-A810-C7436B2D146E}"/>
              </a:ext>
            </a:extLst>
          </p:cNvPr>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a:extLst>
              <a:ext uri="{FF2B5EF4-FFF2-40B4-BE49-F238E27FC236}">
                <a16:creationId xmlns:a16="http://schemas.microsoft.com/office/drawing/2014/main" id="{F02771D9-DBC6-4594-B6A8-811AE7C06D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a:extLst>
              <a:ext uri="{FF2B5EF4-FFF2-40B4-BE49-F238E27FC236}">
                <a16:creationId xmlns:a16="http://schemas.microsoft.com/office/drawing/2014/main" id="{32A1D29D-7BDA-4559-B5E4-5EA5A6521EF9}"/>
              </a:ext>
            </a:extLst>
          </p:cNvPr>
          <p:cNvSpPr>
            <a:spLocks noGrp="1"/>
          </p:cNvSpPr>
          <p:nvPr>
            <p:ph type="dt" sz="half" idx="10"/>
          </p:nvPr>
        </p:nvSpPr>
        <p:spPr/>
        <p:txBody>
          <a:bodyPr/>
          <a:lstStyle/>
          <a:p>
            <a:fld id="{900BB015-9CA2-424C-8DE5-53A94566E027}" type="datetimeFigureOut">
              <a:rPr lang="hu-HU" smtClean="0"/>
              <a:t>2022. 10. 18.</a:t>
            </a:fld>
            <a:endParaRPr lang="hu-HU" dirty="0"/>
          </a:p>
        </p:txBody>
      </p:sp>
      <p:sp>
        <p:nvSpPr>
          <p:cNvPr id="5" name="Élőláb helye 4">
            <a:extLst>
              <a:ext uri="{FF2B5EF4-FFF2-40B4-BE49-F238E27FC236}">
                <a16:creationId xmlns:a16="http://schemas.microsoft.com/office/drawing/2014/main" id="{592D22ED-A364-442B-AA12-401F250975BC}"/>
              </a:ext>
            </a:extLst>
          </p:cNvPr>
          <p:cNvSpPr>
            <a:spLocks noGrp="1"/>
          </p:cNvSpPr>
          <p:nvPr>
            <p:ph type="ftr" sz="quarter" idx="11"/>
          </p:nvPr>
        </p:nvSpPr>
        <p:spPr/>
        <p:txBody>
          <a:bodyPr/>
          <a:lstStyle/>
          <a:p>
            <a:endParaRPr lang="hu-HU" dirty="0"/>
          </a:p>
        </p:txBody>
      </p:sp>
      <p:sp>
        <p:nvSpPr>
          <p:cNvPr id="6" name="Dia számának helye 5">
            <a:extLst>
              <a:ext uri="{FF2B5EF4-FFF2-40B4-BE49-F238E27FC236}">
                <a16:creationId xmlns:a16="http://schemas.microsoft.com/office/drawing/2014/main" id="{85755748-7BB3-43EF-943F-0150A92781F3}"/>
              </a:ext>
            </a:extLst>
          </p:cNvPr>
          <p:cNvSpPr>
            <a:spLocks noGrp="1"/>
          </p:cNvSpPr>
          <p:nvPr>
            <p:ph type="sldNum" sz="quarter" idx="12"/>
          </p:nvPr>
        </p:nvSpPr>
        <p:spPr/>
        <p:txBody>
          <a:bodyPr/>
          <a:lstStyle/>
          <a:p>
            <a:fld id="{376AAC27-4BBD-4DCE-817D-21D91803F82F}" type="slidenum">
              <a:rPr lang="hu-HU" smtClean="0"/>
              <a:t>‹#›</a:t>
            </a:fld>
            <a:endParaRPr lang="hu-HU" dirty="0"/>
          </a:p>
        </p:txBody>
      </p:sp>
    </p:spTree>
    <p:extLst>
      <p:ext uri="{BB962C8B-B14F-4D97-AF65-F5344CB8AC3E}">
        <p14:creationId xmlns:p14="http://schemas.microsoft.com/office/powerpoint/2010/main" val="150734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258B4A3E-92E4-41EF-A0D3-7EA5EC637CA0}"/>
              </a:ext>
            </a:extLst>
          </p:cNvPr>
          <p:cNvSpPr>
            <a:spLocks noGrp="1"/>
          </p:cNvSpPr>
          <p:nvPr>
            <p:ph type="title"/>
          </p:nvPr>
        </p:nvSpPr>
        <p:spPr/>
        <p:txBody>
          <a:bodyPr/>
          <a:lstStyle/>
          <a:p>
            <a:r>
              <a:rPr lang="hu-HU"/>
              <a:t>Mintacím szerkesztése</a:t>
            </a:r>
          </a:p>
        </p:txBody>
      </p:sp>
      <p:sp>
        <p:nvSpPr>
          <p:cNvPr id="3" name="Tartalom helye 2">
            <a:extLst>
              <a:ext uri="{FF2B5EF4-FFF2-40B4-BE49-F238E27FC236}">
                <a16:creationId xmlns:a16="http://schemas.microsoft.com/office/drawing/2014/main" id="{07A3DEC2-D132-467F-A6F4-07DD1D5F103C}"/>
              </a:ext>
            </a:extLst>
          </p:cNvPr>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a:extLst>
              <a:ext uri="{FF2B5EF4-FFF2-40B4-BE49-F238E27FC236}">
                <a16:creationId xmlns:a16="http://schemas.microsoft.com/office/drawing/2014/main" id="{5EC223D8-2932-4337-8725-E16669A0BE13}"/>
              </a:ext>
            </a:extLst>
          </p:cNvPr>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a:extLst>
              <a:ext uri="{FF2B5EF4-FFF2-40B4-BE49-F238E27FC236}">
                <a16:creationId xmlns:a16="http://schemas.microsoft.com/office/drawing/2014/main" id="{1EE9F747-C7C1-41FE-88F6-406C19898FA3}"/>
              </a:ext>
            </a:extLst>
          </p:cNvPr>
          <p:cNvSpPr>
            <a:spLocks noGrp="1"/>
          </p:cNvSpPr>
          <p:nvPr>
            <p:ph type="dt" sz="half" idx="10"/>
          </p:nvPr>
        </p:nvSpPr>
        <p:spPr/>
        <p:txBody>
          <a:bodyPr/>
          <a:lstStyle/>
          <a:p>
            <a:fld id="{900BB015-9CA2-424C-8DE5-53A94566E027}" type="datetimeFigureOut">
              <a:rPr lang="hu-HU" smtClean="0"/>
              <a:t>2022. 10. 18.</a:t>
            </a:fld>
            <a:endParaRPr lang="hu-HU" dirty="0"/>
          </a:p>
        </p:txBody>
      </p:sp>
      <p:sp>
        <p:nvSpPr>
          <p:cNvPr id="6" name="Élőláb helye 5">
            <a:extLst>
              <a:ext uri="{FF2B5EF4-FFF2-40B4-BE49-F238E27FC236}">
                <a16:creationId xmlns:a16="http://schemas.microsoft.com/office/drawing/2014/main" id="{B6FE4A25-9CFD-4F01-BF61-A7C4B7E043B8}"/>
              </a:ext>
            </a:extLst>
          </p:cNvPr>
          <p:cNvSpPr>
            <a:spLocks noGrp="1"/>
          </p:cNvSpPr>
          <p:nvPr>
            <p:ph type="ftr" sz="quarter" idx="11"/>
          </p:nvPr>
        </p:nvSpPr>
        <p:spPr/>
        <p:txBody>
          <a:bodyPr/>
          <a:lstStyle/>
          <a:p>
            <a:endParaRPr lang="hu-HU" dirty="0"/>
          </a:p>
        </p:txBody>
      </p:sp>
      <p:sp>
        <p:nvSpPr>
          <p:cNvPr id="7" name="Dia számának helye 6">
            <a:extLst>
              <a:ext uri="{FF2B5EF4-FFF2-40B4-BE49-F238E27FC236}">
                <a16:creationId xmlns:a16="http://schemas.microsoft.com/office/drawing/2014/main" id="{D7C6BDA5-B6D1-45D6-8497-BA3842E7E5E2}"/>
              </a:ext>
            </a:extLst>
          </p:cNvPr>
          <p:cNvSpPr>
            <a:spLocks noGrp="1"/>
          </p:cNvSpPr>
          <p:nvPr>
            <p:ph type="sldNum" sz="quarter" idx="12"/>
          </p:nvPr>
        </p:nvSpPr>
        <p:spPr/>
        <p:txBody>
          <a:bodyPr/>
          <a:lstStyle/>
          <a:p>
            <a:fld id="{376AAC27-4BBD-4DCE-817D-21D91803F82F}" type="slidenum">
              <a:rPr lang="hu-HU" smtClean="0"/>
              <a:t>‹#›</a:t>
            </a:fld>
            <a:endParaRPr lang="hu-HU" dirty="0"/>
          </a:p>
        </p:txBody>
      </p:sp>
    </p:spTree>
    <p:extLst>
      <p:ext uri="{BB962C8B-B14F-4D97-AF65-F5344CB8AC3E}">
        <p14:creationId xmlns:p14="http://schemas.microsoft.com/office/powerpoint/2010/main" val="2722040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DCE9DFC-0FB6-435E-B401-D66A303BEF07}"/>
              </a:ext>
            </a:extLst>
          </p:cNvPr>
          <p:cNvSpPr>
            <a:spLocks noGrp="1"/>
          </p:cNvSpPr>
          <p:nvPr>
            <p:ph type="title"/>
          </p:nvPr>
        </p:nvSpPr>
        <p:spPr>
          <a:xfrm>
            <a:off x="839788" y="365125"/>
            <a:ext cx="10515600" cy="1325563"/>
          </a:xfrm>
        </p:spPr>
        <p:txBody>
          <a:bodyPr/>
          <a:lstStyle/>
          <a:p>
            <a:r>
              <a:rPr lang="hu-HU"/>
              <a:t>Mintacím szerkesztése</a:t>
            </a:r>
          </a:p>
        </p:txBody>
      </p:sp>
      <p:sp>
        <p:nvSpPr>
          <p:cNvPr id="3" name="Szöveg helye 2">
            <a:extLst>
              <a:ext uri="{FF2B5EF4-FFF2-40B4-BE49-F238E27FC236}">
                <a16:creationId xmlns:a16="http://schemas.microsoft.com/office/drawing/2014/main" id="{03522D42-23B1-4152-8850-F41B9CD934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a:extLst>
              <a:ext uri="{FF2B5EF4-FFF2-40B4-BE49-F238E27FC236}">
                <a16:creationId xmlns:a16="http://schemas.microsoft.com/office/drawing/2014/main" id="{E430030D-0BED-4701-8AC6-25E6C79C7D73}"/>
              </a:ext>
            </a:extLst>
          </p:cNvPr>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a:extLst>
              <a:ext uri="{FF2B5EF4-FFF2-40B4-BE49-F238E27FC236}">
                <a16:creationId xmlns:a16="http://schemas.microsoft.com/office/drawing/2014/main" id="{84373A4A-E2F1-4485-A532-707FFCF6D9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a:extLst>
              <a:ext uri="{FF2B5EF4-FFF2-40B4-BE49-F238E27FC236}">
                <a16:creationId xmlns:a16="http://schemas.microsoft.com/office/drawing/2014/main" id="{5F019E7F-89A3-4884-B8B9-57EB00AD4A62}"/>
              </a:ext>
            </a:extLst>
          </p:cNvPr>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a:extLst>
              <a:ext uri="{FF2B5EF4-FFF2-40B4-BE49-F238E27FC236}">
                <a16:creationId xmlns:a16="http://schemas.microsoft.com/office/drawing/2014/main" id="{ECED07A8-2FD6-4FC7-A825-CB09E9014E9F}"/>
              </a:ext>
            </a:extLst>
          </p:cNvPr>
          <p:cNvSpPr>
            <a:spLocks noGrp="1"/>
          </p:cNvSpPr>
          <p:nvPr>
            <p:ph type="dt" sz="half" idx="10"/>
          </p:nvPr>
        </p:nvSpPr>
        <p:spPr/>
        <p:txBody>
          <a:bodyPr/>
          <a:lstStyle/>
          <a:p>
            <a:fld id="{900BB015-9CA2-424C-8DE5-53A94566E027}" type="datetimeFigureOut">
              <a:rPr lang="hu-HU" smtClean="0"/>
              <a:t>2022. 10. 18.</a:t>
            </a:fld>
            <a:endParaRPr lang="hu-HU" dirty="0"/>
          </a:p>
        </p:txBody>
      </p:sp>
      <p:sp>
        <p:nvSpPr>
          <p:cNvPr id="8" name="Élőláb helye 7">
            <a:extLst>
              <a:ext uri="{FF2B5EF4-FFF2-40B4-BE49-F238E27FC236}">
                <a16:creationId xmlns:a16="http://schemas.microsoft.com/office/drawing/2014/main" id="{7359E387-B884-4871-937E-6F6F683DFB3B}"/>
              </a:ext>
            </a:extLst>
          </p:cNvPr>
          <p:cNvSpPr>
            <a:spLocks noGrp="1"/>
          </p:cNvSpPr>
          <p:nvPr>
            <p:ph type="ftr" sz="quarter" idx="11"/>
          </p:nvPr>
        </p:nvSpPr>
        <p:spPr/>
        <p:txBody>
          <a:bodyPr/>
          <a:lstStyle/>
          <a:p>
            <a:endParaRPr lang="hu-HU" dirty="0"/>
          </a:p>
        </p:txBody>
      </p:sp>
      <p:sp>
        <p:nvSpPr>
          <p:cNvPr id="9" name="Dia számának helye 8">
            <a:extLst>
              <a:ext uri="{FF2B5EF4-FFF2-40B4-BE49-F238E27FC236}">
                <a16:creationId xmlns:a16="http://schemas.microsoft.com/office/drawing/2014/main" id="{5D775125-779B-4CAB-A578-5316C69E9AD4}"/>
              </a:ext>
            </a:extLst>
          </p:cNvPr>
          <p:cNvSpPr>
            <a:spLocks noGrp="1"/>
          </p:cNvSpPr>
          <p:nvPr>
            <p:ph type="sldNum" sz="quarter" idx="12"/>
          </p:nvPr>
        </p:nvSpPr>
        <p:spPr/>
        <p:txBody>
          <a:bodyPr/>
          <a:lstStyle/>
          <a:p>
            <a:fld id="{376AAC27-4BBD-4DCE-817D-21D91803F82F}" type="slidenum">
              <a:rPr lang="hu-HU" smtClean="0"/>
              <a:t>‹#›</a:t>
            </a:fld>
            <a:endParaRPr lang="hu-HU" dirty="0"/>
          </a:p>
        </p:txBody>
      </p:sp>
    </p:spTree>
    <p:extLst>
      <p:ext uri="{BB962C8B-B14F-4D97-AF65-F5344CB8AC3E}">
        <p14:creationId xmlns:p14="http://schemas.microsoft.com/office/powerpoint/2010/main" val="173738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DD0323B-67C7-454B-8502-BC4DC6E6D279}"/>
              </a:ext>
            </a:extLst>
          </p:cNvPr>
          <p:cNvSpPr>
            <a:spLocks noGrp="1"/>
          </p:cNvSpPr>
          <p:nvPr>
            <p:ph type="title"/>
          </p:nvPr>
        </p:nvSpPr>
        <p:spPr/>
        <p:txBody>
          <a:bodyPr/>
          <a:lstStyle/>
          <a:p>
            <a:r>
              <a:rPr lang="hu-HU"/>
              <a:t>Mintacím szerkesztése</a:t>
            </a:r>
          </a:p>
        </p:txBody>
      </p:sp>
      <p:sp>
        <p:nvSpPr>
          <p:cNvPr id="3" name="Dátum helye 2">
            <a:extLst>
              <a:ext uri="{FF2B5EF4-FFF2-40B4-BE49-F238E27FC236}">
                <a16:creationId xmlns:a16="http://schemas.microsoft.com/office/drawing/2014/main" id="{231D38A3-5FB2-4803-8CAE-61E11CB0E05E}"/>
              </a:ext>
            </a:extLst>
          </p:cNvPr>
          <p:cNvSpPr>
            <a:spLocks noGrp="1"/>
          </p:cNvSpPr>
          <p:nvPr>
            <p:ph type="dt" sz="half" idx="10"/>
          </p:nvPr>
        </p:nvSpPr>
        <p:spPr/>
        <p:txBody>
          <a:bodyPr/>
          <a:lstStyle/>
          <a:p>
            <a:fld id="{900BB015-9CA2-424C-8DE5-53A94566E027}" type="datetimeFigureOut">
              <a:rPr lang="hu-HU" smtClean="0"/>
              <a:t>2022. 10. 18.</a:t>
            </a:fld>
            <a:endParaRPr lang="hu-HU" dirty="0"/>
          </a:p>
        </p:txBody>
      </p:sp>
      <p:sp>
        <p:nvSpPr>
          <p:cNvPr id="4" name="Élőláb helye 3">
            <a:extLst>
              <a:ext uri="{FF2B5EF4-FFF2-40B4-BE49-F238E27FC236}">
                <a16:creationId xmlns:a16="http://schemas.microsoft.com/office/drawing/2014/main" id="{DFA2314C-2B16-4B0D-9EB2-163BBB2DF9C2}"/>
              </a:ext>
            </a:extLst>
          </p:cNvPr>
          <p:cNvSpPr>
            <a:spLocks noGrp="1"/>
          </p:cNvSpPr>
          <p:nvPr>
            <p:ph type="ftr" sz="quarter" idx="11"/>
          </p:nvPr>
        </p:nvSpPr>
        <p:spPr/>
        <p:txBody>
          <a:bodyPr/>
          <a:lstStyle/>
          <a:p>
            <a:endParaRPr lang="hu-HU" dirty="0"/>
          </a:p>
        </p:txBody>
      </p:sp>
      <p:sp>
        <p:nvSpPr>
          <p:cNvPr id="5" name="Dia számának helye 4">
            <a:extLst>
              <a:ext uri="{FF2B5EF4-FFF2-40B4-BE49-F238E27FC236}">
                <a16:creationId xmlns:a16="http://schemas.microsoft.com/office/drawing/2014/main" id="{4401FAD1-6789-44BA-BE4B-8FDB638DF1A0}"/>
              </a:ext>
            </a:extLst>
          </p:cNvPr>
          <p:cNvSpPr>
            <a:spLocks noGrp="1"/>
          </p:cNvSpPr>
          <p:nvPr>
            <p:ph type="sldNum" sz="quarter" idx="12"/>
          </p:nvPr>
        </p:nvSpPr>
        <p:spPr/>
        <p:txBody>
          <a:bodyPr/>
          <a:lstStyle/>
          <a:p>
            <a:fld id="{376AAC27-4BBD-4DCE-817D-21D91803F82F}" type="slidenum">
              <a:rPr lang="hu-HU" smtClean="0"/>
              <a:t>‹#›</a:t>
            </a:fld>
            <a:endParaRPr lang="hu-HU" dirty="0"/>
          </a:p>
        </p:txBody>
      </p:sp>
    </p:spTree>
    <p:extLst>
      <p:ext uri="{BB962C8B-B14F-4D97-AF65-F5344CB8AC3E}">
        <p14:creationId xmlns:p14="http://schemas.microsoft.com/office/powerpoint/2010/main" val="919301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a:extLst>
              <a:ext uri="{FF2B5EF4-FFF2-40B4-BE49-F238E27FC236}">
                <a16:creationId xmlns:a16="http://schemas.microsoft.com/office/drawing/2014/main" id="{2681D38F-5EB2-4E22-A067-DC352EF29BFA}"/>
              </a:ext>
            </a:extLst>
          </p:cNvPr>
          <p:cNvSpPr>
            <a:spLocks noGrp="1"/>
          </p:cNvSpPr>
          <p:nvPr>
            <p:ph type="dt" sz="half" idx="10"/>
          </p:nvPr>
        </p:nvSpPr>
        <p:spPr/>
        <p:txBody>
          <a:bodyPr/>
          <a:lstStyle/>
          <a:p>
            <a:fld id="{900BB015-9CA2-424C-8DE5-53A94566E027}" type="datetimeFigureOut">
              <a:rPr lang="hu-HU" smtClean="0"/>
              <a:t>2022. 10. 18.</a:t>
            </a:fld>
            <a:endParaRPr lang="hu-HU" dirty="0"/>
          </a:p>
        </p:txBody>
      </p:sp>
      <p:sp>
        <p:nvSpPr>
          <p:cNvPr id="3" name="Élőláb helye 2">
            <a:extLst>
              <a:ext uri="{FF2B5EF4-FFF2-40B4-BE49-F238E27FC236}">
                <a16:creationId xmlns:a16="http://schemas.microsoft.com/office/drawing/2014/main" id="{27FBC63F-81C8-4384-B918-52D574805944}"/>
              </a:ext>
            </a:extLst>
          </p:cNvPr>
          <p:cNvSpPr>
            <a:spLocks noGrp="1"/>
          </p:cNvSpPr>
          <p:nvPr>
            <p:ph type="ftr" sz="quarter" idx="11"/>
          </p:nvPr>
        </p:nvSpPr>
        <p:spPr/>
        <p:txBody>
          <a:bodyPr/>
          <a:lstStyle/>
          <a:p>
            <a:endParaRPr lang="hu-HU" dirty="0"/>
          </a:p>
        </p:txBody>
      </p:sp>
      <p:sp>
        <p:nvSpPr>
          <p:cNvPr id="4" name="Dia számának helye 3">
            <a:extLst>
              <a:ext uri="{FF2B5EF4-FFF2-40B4-BE49-F238E27FC236}">
                <a16:creationId xmlns:a16="http://schemas.microsoft.com/office/drawing/2014/main" id="{18AD97C2-9D1C-4546-B72F-B2BE865D2D1A}"/>
              </a:ext>
            </a:extLst>
          </p:cNvPr>
          <p:cNvSpPr>
            <a:spLocks noGrp="1"/>
          </p:cNvSpPr>
          <p:nvPr>
            <p:ph type="sldNum" sz="quarter" idx="12"/>
          </p:nvPr>
        </p:nvSpPr>
        <p:spPr/>
        <p:txBody>
          <a:bodyPr/>
          <a:lstStyle/>
          <a:p>
            <a:fld id="{376AAC27-4BBD-4DCE-817D-21D91803F82F}" type="slidenum">
              <a:rPr lang="hu-HU" smtClean="0"/>
              <a:t>‹#›</a:t>
            </a:fld>
            <a:endParaRPr lang="hu-HU" dirty="0"/>
          </a:p>
        </p:txBody>
      </p:sp>
    </p:spTree>
    <p:extLst>
      <p:ext uri="{BB962C8B-B14F-4D97-AF65-F5344CB8AC3E}">
        <p14:creationId xmlns:p14="http://schemas.microsoft.com/office/powerpoint/2010/main" val="3142166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6DFB74D-60D5-493B-B116-D8FB86E4D86F}"/>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a:extLst>
              <a:ext uri="{FF2B5EF4-FFF2-40B4-BE49-F238E27FC236}">
                <a16:creationId xmlns:a16="http://schemas.microsoft.com/office/drawing/2014/main" id="{60C59979-41B8-4418-9D1C-7A550B12F6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a:extLst>
              <a:ext uri="{FF2B5EF4-FFF2-40B4-BE49-F238E27FC236}">
                <a16:creationId xmlns:a16="http://schemas.microsoft.com/office/drawing/2014/main" id="{185B4701-CE56-48A7-8B5F-4D2C830626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198FD44E-0962-4A87-A156-40429E304745}"/>
              </a:ext>
            </a:extLst>
          </p:cNvPr>
          <p:cNvSpPr>
            <a:spLocks noGrp="1"/>
          </p:cNvSpPr>
          <p:nvPr>
            <p:ph type="dt" sz="half" idx="10"/>
          </p:nvPr>
        </p:nvSpPr>
        <p:spPr/>
        <p:txBody>
          <a:bodyPr/>
          <a:lstStyle/>
          <a:p>
            <a:fld id="{900BB015-9CA2-424C-8DE5-53A94566E027}" type="datetimeFigureOut">
              <a:rPr lang="hu-HU" smtClean="0"/>
              <a:t>2022. 10. 18.</a:t>
            </a:fld>
            <a:endParaRPr lang="hu-HU" dirty="0"/>
          </a:p>
        </p:txBody>
      </p:sp>
      <p:sp>
        <p:nvSpPr>
          <p:cNvPr id="6" name="Élőláb helye 5">
            <a:extLst>
              <a:ext uri="{FF2B5EF4-FFF2-40B4-BE49-F238E27FC236}">
                <a16:creationId xmlns:a16="http://schemas.microsoft.com/office/drawing/2014/main" id="{F96C190A-1B8C-48DA-A33A-19EE617857DD}"/>
              </a:ext>
            </a:extLst>
          </p:cNvPr>
          <p:cNvSpPr>
            <a:spLocks noGrp="1"/>
          </p:cNvSpPr>
          <p:nvPr>
            <p:ph type="ftr" sz="quarter" idx="11"/>
          </p:nvPr>
        </p:nvSpPr>
        <p:spPr/>
        <p:txBody>
          <a:bodyPr/>
          <a:lstStyle/>
          <a:p>
            <a:endParaRPr lang="hu-HU" dirty="0"/>
          </a:p>
        </p:txBody>
      </p:sp>
      <p:sp>
        <p:nvSpPr>
          <p:cNvPr id="7" name="Dia számának helye 6">
            <a:extLst>
              <a:ext uri="{FF2B5EF4-FFF2-40B4-BE49-F238E27FC236}">
                <a16:creationId xmlns:a16="http://schemas.microsoft.com/office/drawing/2014/main" id="{4A406CF4-F919-4FD9-AB64-654BAB25149C}"/>
              </a:ext>
            </a:extLst>
          </p:cNvPr>
          <p:cNvSpPr>
            <a:spLocks noGrp="1"/>
          </p:cNvSpPr>
          <p:nvPr>
            <p:ph type="sldNum" sz="quarter" idx="12"/>
          </p:nvPr>
        </p:nvSpPr>
        <p:spPr/>
        <p:txBody>
          <a:bodyPr/>
          <a:lstStyle/>
          <a:p>
            <a:fld id="{376AAC27-4BBD-4DCE-817D-21D91803F82F}" type="slidenum">
              <a:rPr lang="hu-HU" smtClean="0"/>
              <a:t>‹#›</a:t>
            </a:fld>
            <a:endParaRPr lang="hu-HU" dirty="0"/>
          </a:p>
        </p:txBody>
      </p:sp>
    </p:spTree>
    <p:extLst>
      <p:ext uri="{BB962C8B-B14F-4D97-AF65-F5344CB8AC3E}">
        <p14:creationId xmlns:p14="http://schemas.microsoft.com/office/powerpoint/2010/main" val="135850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38EC0B36-D071-422C-81A6-4BE4E22359FD}"/>
              </a:ext>
            </a:extLst>
          </p:cNvPr>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a:extLst>
              <a:ext uri="{FF2B5EF4-FFF2-40B4-BE49-F238E27FC236}">
                <a16:creationId xmlns:a16="http://schemas.microsoft.com/office/drawing/2014/main" id="{D6E0A82E-E1A5-4BA0-9F12-573716818D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4" name="Szöveg helye 3">
            <a:extLst>
              <a:ext uri="{FF2B5EF4-FFF2-40B4-BE49-F238E27FC236}">
                <a16:creationId xmlns:a16="http://schemas.microsoft.com/office/drawing/2014/main" id="{A485E2C2-3A9B-4C03-BA31-E1849705B4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a:extLst>
              <a:ext uri="{FF2B5EF4-FFF2-40B4-BE49-F238E27FC236}">
                <a16:creationId xmlns:a16="http://schemas.microsoft.com/office/drawing/2014/main" id="{52E723B2-1F16-48E7-B23E-99BA30F811E3}"/>
              </a:ext>
            </a:extLst>
          </p:cNvPr>
          <p:cNvSpPr>
            <a:spLocks noGrp="1"/>
          </p:cNvSpPr>
          <p:nvPr>
            <p:ph type="dt" sz="half" idx="10"/>
          </p:nvPr>
        </p:nvSpPr>
        <p:spPr/>
        <p:txBody>
          <a:bodyPr/>
          <a:lstStyle/>
          <a:p>
            <a:fld id="{900BB015-9CA2-424C-8DE5-53A94566E027}" type="datetimeFigureOut">
              <a:rPr lang="hu-HU" smtClean="0"/>
              <a:t>2022. 10. 18.</a:t>
            </a:fld>
            <a:endParaRPr lang="hu-HU" dirty="0"/>
          </a:p>
        </p:txBody>
      </p:sp>
      <p:sp>
        <p:nvSpPr>
          <p:cNvPr id="6" name="Élőláb helye 5">
            <a:extLst>
              <a:ext uri="{FF2B5EF4-FFF2-40B4-BE49-F238E27FC236}">
                <a16:creationId xmlns:a16="http://schemas.microsoft.com/office/drawing/2014/main" id="{17BB01DB-B8BA-4BD7-8A0D-CFB8AC4949C6}"/>
              </a:ext>
            </a:extLst>
          </p:cNvPr>
          <p:cNvSpPr>
            <a:spLocks noGrp="1"/>
          </p:cNvSpPr>
          <p:nvPr>
            <p:ph type="ftr" sz="quarter" idx="11"/>
          </p:nvPr>
        </p:nvSpPr>
        <p:spPr/>
        <p:txBody>
          <a:bodyPr/>
          <a:lstStyle/>
          <a:p>
            <a:endParaRPr lang="hu-HU" dirty="0"/>
          </a:p>
        </p:txBody>
      </p:sp>
      <p:sp>
        <p:nvSpPr>
          <p:cNvPr id="7" name="Dia számának helye 6">
            <a:extLst>
              <a:ext uri="{FF2B5EF4-FFF2-40B4-BE49-F238E27FC236}">
                <a16:creationId xmlns:a16="http://schemas.microsoft.com/office/drawing/2014/main" id="{2B6D9355-F69E-4F9B-991B-0DA396A5D91E}"/>
              </a:ext>
            </a:extLst>
          </p:cNvPr>
          <p:cNvSpPr>
            <a:spLocks noGrp="1"/>
          </p:cNvSpPr>
          <p:nvPr>
            <p:ph type="sldNum" sz="quarter" idx="12"/>
          </p:nvPr>
        </p:nvSpPr>
        <p:spPr/>
        <p:txBody>
          <a:bodyPr/>
          <a:lstStyle/>
          <a:p>
            <a:fld id="{376AAC27-4BBD-4DCE-817D-21D91803F82F}" type="slidenum">
              <a:rPr lang="hu-HU" smtClean="0"/>
              <a:t>‹#›</a:t>
            </a:fld>
            <a:endParaRPr lang="hu-HU" dirty="0"/>
          </a:p>
        </p:txBody>
      </p:sp>
    </p:spTree>
    <p:extLst>
      <p:ext uri="{BB962C8B-B14F-4D97-AF65-F5344CB8AC3E}">
        <p14:creationId xmlns:p14="http://schemas.microsoft.com/office/powerpoint/2010/main" val="3672368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A9D14AC7-229E-4912-868E-E57422BD48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a:extLst>
              <a:ext uri="{FF2B5EF4-FFF2-40B4-BE49-F238E27FC236}">
                <a16:creationId xmlns:a16="http://schemas.microsoft.com/office/drawing/2014/main" id="{CCF8C4E9-0A28-4350-AE6E-B4458D833D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a:extLst>
              <a:ext uri="{FF2B5EF4-FFF2-40B4-BE49-F238E27FC236}">
                <a16:creationId xmlns:a16="http://schemas.microsoft.com/office/drawing/2014/main" id="{6ACDD8A6-8276-4485-9B77-4B7377250AB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0BB015-9CA2-424C-8DE5-53A94566E027}" type="datetimeFigureOut">
              <a:rPr lang="hu-HU" smtClean="0"/>
              <a:t>2022. 10. 18.</a:t>
            </a:fld>
            <a:endParaRPr lang="hu-HU" dirty="0"/>
          </a:p>
        </p:txBody>
      </p:sp>
      <p:sp>
        <p:nvSpPr>
          <p:cNvPr id="5" name="Élőláb helye 4">
            <a:extLst>
              <a:ext uri="{FF2B5EF4-FFF2-40B4-BE49-F238E27FC236}">
                <a16:creationId xmlns:a16="http://schemas.microsoft.com/office/drawing/2014/main" id="{D6EF4984-7E97-49D7-8473-294364BAB1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dirty="0"/>
          </a:p>
        </p:txBody>
      </p:sp>
      <p:sp>
        <p:nvSpPr>
          <p:cNvPr id="6" name="Dia számának helye 5">
            <a:extLst>
              <a:ext uri="{FF2B5EF4-FFF2-40B4-BE49-F238E27FC236}">
                <a16:creationId xmlns:a16="http://schemas.microsoft.com/office/drawing/2014/main" id="{F380BE58-BF49-4953-9C48-DB3E623FCB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6AAC27-4BBD-4DCE-817D-21D91803F82F}" type="slidenum">
              <a:rPr lang="hu-HU" smtClean="0"/>
              <a:t>‹#›</a:t>
            </a:fld>
            <a:endParaRPr lang="hu-HU" dirty="0"/>
          </a:p>
        </p:txBody>
      </p:sp>
    </p:spTree>
    <p:extLst>
      <p:ext uri="{BB962C8B-B14F-4D97-AF65-F5344CB8AC3E}">
        <p14:creationId xmlns:p14="http://schemas.microsoft.com/office/powerpoint/2010/main" val="2364494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hyperlink" Target="mailto:demmk.foglalkoztatas@unideb.hu" TargetMode="Externa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hyperlink" Target="https://www.kormanyhivatal.hu/hu/budapest/hirek/rehabilitacios-szolgaltatast-vegzo-akkreditalt-szolg&#225;ltatok" TargetMode="External"/><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hyperlink" Target="https://nszi.hu/efop-111-15-2015-00001" TargetMode="External"/><Relationship Id="rId4" Type="http://schemas.openxmlformats.org/officeDocument/2006/relationships/hyperlink" Target="https://www.kormanyhivatal.hu/hu/budapest/jarasok/foglalkozasi-rehabilitacios-szakertok"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mailto:mmk@bkik.hu"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osha.europa.eu/seminars/workshop-on-carcinogens-and-work-related-cancer" TargetMode="External"/><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hyperlink" Target="https://osha.europa.eu/themes/osh-management-context-ageing-workforce/ep-osh-project/case-studies-on-rehabilitation-return-to-work-programmes" TargetMode="External"/><Relationship Id="rId5" Type="http://schemas.openxmlformats.org/officeDocument/2006/relationships/hyperlink" Target="https://osha.europa.eu/tools-and-publications/seminars/policy-and-practice-rehabilitation-and-rtw-after-cancer-seminar" TargetMode="External"/><Relationship Id="rId4" Type="http://schemas.openxmlformats.org/officeDocument/2006/relationships/hyperlink" Target="https://osha.europa.eu/tools-and-publications/publications/rehabilitation-and-return-work-after-cancer-literature-review/view"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FE21448C-224E-4C15-8C52-A7E2D8DE575E}"/>
              </a:ext>
            </a:extLst>
          </p:cNvPr>
          <p:cNvSpPr>
            <a:spLocks noGrp="1"/>
          </p:cNvSpPr>
          <p:nvPr>
            <p:ph type="ctrTitle"/>
          </p:nvPr>
        </p:nvSpPr>
        <p:spPr>
          <a:xfrm>
            <a:off x="664696" y="337772"/>
            <a:ext cx="5689601" cy="1305018"/>
          </a:xfrm>
        </p:spPr>
        <p:txBody>
          <a:bodyPr>
            <a:normAutofit fontScale="90000"/>
          </a:bodyPr>
          <a:lstStyle/>
          <a:p>
            <a:r>
              <a:rPr lang="hu-HU" sz="2400" dirty="0" smtClean="0">
                <a:solidFill>
                  <a:schemeClr val="bg1"/>
                </a:solidFill>
                <a:latin typeface="Times New Roman" panose="02020603050405020304" pitchFamily="18" charset="0"/>
                <a:ea typeface="Verdana" panose="020B0604030504040204" pitchFamily="34" charset="0"/>
                <a:cs typeface="Times New Roman" panose="02020603050405020304" pitchFamily="18" charset="0"/>
              </a:rPr>
              <a:t>Megváltozott munkaképességű személyek a munkaerőpiacon </a:t>
            </a:r>
            <a:br>
              <a:rPr lang="hu-HU" sz="2400" dirty="0" smtClean="0">
                <a:solidFill>
                  <a:schemeClr val="bg1"/>
                </a:solidFill>
                <a:latin typeface="Times New Roman" panose="02020603050405020304" pitchFamily="18" charset="0"/>
                <a:ea typeface="Verdana" panose="020B0604030504040204" pitchFamily="34" charset="0"/>
                <a:cs typeface="Times New Roman" panose="02020603050405020304" pitchFamily="18" charset="0"/>
              </a:rPr>
            </a:br>
            <a:r>
              <a:rPr lang="hu-HU" sz="2400" dirty="0" smtClean="0">
                <a:solidFill>
                  <a:schemeClr val="bg1"/>
                </a:solidFill>
                <a:latin typeface="Times New Roman" panose="02020603050405020304" pitchFamily="18" charset="0"/>
                <a:ea typeface="Verdana" panose="020B0604030504040204" pitchFamily="34" charset="0"/>
                <a:cs typeface="Times New Roman" panose="02020603050405020304" pitchFamily="18" charset="0"/>
              </a:rPr>
              <a:t>Munkahelyi rehabilitáció a munkabiztonsági szakember szemével.</a:t>
            </a:r>
            <a:endParaRPr lang="hu-HU" sz="2400" dirty="0">
              <a:solidFill>
                <a:schemeClr val="bg1"/>
              </a:solidFill>
              <a:latin typeface="Times New Roman" panose="02020603050405020304" pitchFamily="18" charset="0"/>
              <a:ea typeface="Verdana" panose="020B0604030504040204" pitchFamily="34" charset="0"/>
              <a:cs typeface="Times New Roman" panose="02020603050405020304" pitchFamily="18" charset="0"/>
            </a:endParaRPr>
          </a:p>
        </p:txBody>
      </p:sp>
      <p:sp>
        <p:nvSpPr>
          <p:cNvPr id="3" name="Alcím 2">
            <a:extLst>
              <a:ext uri="{FF2B5EF4-FFF2-40B4-BE49-F238E27FC236}">
                <a16:creationId xmlns:a16="http://schemas.microsoft.com/office/drawing/2014/main" id="{FA288B8D-A4D8-4A72-8E1D-1E4673E596E8}"/>
              </a:ext>
            </a:extLst>
          </p:cNvPr>
          <p:cNvSpPr>
            <a:spLocks noGrp="1"/>
          </p:cNvSpPr>
          <p:nvPr>
            <p:ph type="subTitle" idx="1"/>
          </p:nvPr>
        </p:nvSpPr>
        <p:spPr>
          <a:xfrm>
            <a:off x="131190" y="4053999"/>
            <a:ext cx="3744686" cy="1086171"/>
          </a:xfrm>
        </p:spPr>
        <p:txBody>
          <a:bodyPr>
            <a:noAutofit/>
          </a:bodyPr>
          <a:lstStyle/>
          <a:p>
            <a:pPr algn="l"/>
            <a:r>
              <a:rPr lang="hu-HU" sz="1400" dirty="0" smtClean="0">
                <a:solidFill>
                  <a:schemeClr val="bg1"/>
                </a:solidFill>
                <a:latin typeface="Times New Roman" panose="02020603050405020304" pitchFamily="18" charset="0"/>
                <a:cs typeface="Times New Roman" panose="02020603050405020304" pitchFamily="18" charset="0"/>
              </a:rPr>
              <a:t>Kövér Tamás</a:t>
            </a:r>
          </a:p>
          <a:p>
            <a:pPr algn="l"/>
            <a:r>
              <a:rPr lang="hu-HU" sz="1400" dirty="0" smtClean="0">
                <a:solidFill>
                  <a:schemeClr val="bg1"/>
                </a:solidFill>
                <a:latin typeface="Times New Roman" panose="02020603050405020304" pitchFamily="18" charset="0"/>
                <a:cs typeface="Times New Roman" panose="02020603050405020304" pitchFamily="18" charset="0"/>
              </a:rPr>
              <a:t>központvezető</a:t>
            </a:r>
          </a:p>
          <a:p>
            <a:pPr algn="l"/>
            <a:r>
              <a:rPr lang="hu-HU" sz="1400" dirty="0" smtClean="0">
                <a:solidFill>
                  <a:schemeClr val="bg1"/>
                </a:solidFill>
                <a:latin typeface="Times New Roman" panose="02020603050405020304" pitchFamily="18" charset="0"/>
                <a:cs typeface="Times New Roman" panose="02020603050405020304" pitchFamily="18" charset="0"/>
              </a:rPr>
              <a:t>DE Kancellária Megváltozott Munkaképességűek Szolgáltató Központja</a:t>
            </a:r>
            <a:endParaRPr lang="hu-HU" sz="1400" dirty="0">
              <a:solidFill>
                <a:schemeClr val="bg1"/>
              </a:solidFill>
              <a:latin typeface="Times New Roman" panose="02020603050405020304" pitchFamily="18" charset="0"/>
              <a:cs typeface="Times New Roman" panose="02020603050405020304" pitchFamily="18" charset="0"/>
            </a:endParaRPr>
          </a:p>
        </p:txBody>
      </p:sp>
      <p:sp>
        <p:nvSpPr>
          <p:cNvPr id="4" name="Alcím 2">
            <a:extLst>
              <a:ext uri="{FF2B5EF4-FFF2-40B4-BE49-F238E27FC236}">
                <a16:creationId xmlns:a16="http://schemas.microsoft.com/office/drawing/2014/main" id="{FA288B8D-A4D8-4A72-8E1D-1E4673E596E8}"/>
              </a:ext>
            </a:extLst>
          </p:cNvPr>
          <p:cNvSpPr txBox="1">
            <a:spLocks/>
          </p:cNvSpPr>
          <p:nvPr/>
        </p:nvSpPr>
        <p:spPr>
          <a:xfrm>
            <a:off x="4181382" y="5921404"/>
            <a:ext cx="2574525" cy="77235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hu-HU" sz="1400" dirty="0" smtClean="0">
                <a:solidFill>
                  <a:schemeClr val="bg1"/>
                </a:solidFill>
                <a:latin typeface="Times New Roman" panose="02020603050405020304" pitchFamily="18" charset="0"/>
                <a:cs typeface="Times New Roman" panose="02020603050405020304" pitchFamily="18" charset="0"/>
              </a:rPr>
              <a:t>Munka, - tűz, - környezetvédelmi szakmérnök</a:t>
            </a:r>
          </a:p>
          <a:p>
            <a:pPr algn="l"/>
            <a:r>
              <a:rPr lang="hu-HU" sz="1400" dirty="0" smtClean="0">
                <a:solidFill>
                  <a:schemeClr val="bg1"/>
                </a:solidFill>
                <a:latin typeface="Times New Roman" panose="02020603050405020304" pitchFamily="18" charset="0"/>
                <a:cs typeface="Times New Roman" panose="02020603050405020304" pitchFamily="18" charset="0"/>
              </a:rPr>
              <a:t>HR –menedzser, CSR-tanácsadó</a:t>
            </a:r>
            <a:endParaRPr lang="hu-HU" sz="1400" dirty="0">
              <a:solidFill>
                <a:schemeClr val="bg1"/>
              </a:solidFill>
              <a:latin typeface="Times New Roman" panose="02020603050405020304" pitchFamily="18" charset="0"/>
              <a:cs typeface="Times New Roman" panose="02020603050405020304" pitchFamily="18" charset="0"/>
            </a:endParaRPr>
          </a:p>
        </p:txBody>
      </p:sp>
      <p:sp>
        <p:nvSpPr>
          <p:cNvPr id="5" name="Szöveg helye 1"/>
          <p:cNvSpPr txBox="1">
            <a:spLocks/>
          </p:cNvSpPr>
          <p:nvPr/>
        </p:nvSpPr>
        <p:spPr>
          <a:xfrm>
            <a:off x="679491" y="2073356"/>
            <a:ext cx="5674806" cy="1681898"/>
          </a:xfrm>
          <a:prstGeom prst="rect">
            <a:avLst/>
          </a:prstGeom>
        </p:spPr>
        <p:txBody>
          <a:bodyPr>
            <a:noAutofit/>
          </a:bodyPr>
          <a:lst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pPr marL="64008" indent="0">
              <a:buNone/>
            </a:pPr>
            <a:r>
              <a:rPr lang="hu-HU" sz="1600" dirty="0">
                <a:solidFill>
                  <a:schemeClr val="bg1"/>
                </a:solidFill>
                <a:latin typeface="Times New Roman" panose="02020603050405020304" pitchFamily="18" charset="0"/>
                <a:cs typeface="Times New Roman" panose="02020603050405020304" pitchFamily="18" charset="0"/>
              </a:rPr>
              <a:t>United Wordl Colleges UWC filozófiája: </a:t>
            </a:r>
            <a:endParaRPr lang="hu-HU" sz="1600" dirty="0" smtClean="0">
              <a:solidFill>
                <a:schemeClr val="bg1"/>
              </a:solidFill>
              <a:latin typeface="Times New Roman" panose="02020603050405020304" pitchFamily="18" charset="0"/>
              <a:cs typeface="Times New Roman" panose="02020603050405020304" pitchFamily="18" charset="0"/>
            </a:endParaRPr>
          </a:p>
          <a:p>
            <a:pPr marL="64008" indent="0">
              <a:buNone/>
            </a:pPr>
            <a:endParaRPr lang="hu-HU" sz="1600" dirty="0">
              <a:solidFill>
                <a:schemeClr val="bg1"/>
              </a:solidFill>
              <a:latin typeface="Times New Roman" panose="02020603050405020304" pitchFamily="18" charset="0"/>
              <a:cs typeface="Times New Roman" panose="02020603050405020304" pitchFamily="18" charset="0"/>
            </a:endParaRPr>
          </a:p>
          <a:p>
            <a:pPr marL="64008" indent="0" algn="just">
              <a:buNone/>
            </a:pPr>
            <a:r>
              <a:rPr lang="hu-HU" sz="1600" i="1" dirty="0">
                <a:solidFill>
                  <a:schemeClr val="bg1"/>
                </a:solidFill>
                <a:latin typeface="Times New Roman" panose="02020603050405020304" pitchFamily="18" charset="0"/>
                <a:cs typeface="Times New Roman" panose="02020603050405020304" pitchFamily="18" charset="0"/>
              </a:rPr>
              <a:t>„Az embereknek akkor a legjobb, ha a munkavégzés által része lehetnek egy </a:t>
            </a:r>
            <a:r>
              <a:rPr lang="hu-HU" sz="1600" i="1" dirty="0" smtClean="0">
                <a:solidFill>
                  <a:schemeClr val="bg1"/>
                </a:solidFill>
                <a:latin typeface="Times New Roman" panose="02020603050405020304" pitchFamily="18" charset="0"/>
                <a:cs typeface="Times New Roman" panose="02020603050405020304" pitchFamily="18" charset="0"/>
              </a:rPr>
              <a:t>társadalomnak. A </a:t>
            </a:r>
            <a:r>
              <a:rPr lang="hu-HU" sz="1600" i="1" dirty="0">
                <a:solidFill>
                  <a:schemeClr val="bg1"/>
                </a:solidFill>
                <a:latin typeface="Times New Roman" panose="02020603050405020304" pitchFamily="18" charset="0"/>
                <a:cs typeface="Times New Roman" panose="02020603050405020304" pitchFamily="18" charset="0"/>
              </a:rPr>
              <a:t>társadalom akkor funkcionál a legjobban, amikor a munka által annyi ember tagja ahány csak lehetséges.”</a:t>
            </a:r>
          </a:p>
        </p:txBody>
      </p:sp>
    </p:spTree>
    <p:extLst>
      <p:ext uri="{BB962C8B-B14F-4D97-AF65-F5344CB8AC3E}">
        <p14:creationId xmlns:p14="http://schemas.microsoft.com/office/powerpoint/2010/main" val="22891816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749B2A2D-2F93-41FE-8846-6848BF15DD1E}"/>
              </a:ext>
            </a:extLst>
          </p:cNvPr>
          <p:cNvSpPr>
            <a:spLocks noGrp="1"/>
          </p:cNvSpPr>
          <p:nvPr>
            <p:ph idx="1"/>
          </p:nvPr>
        </p:nvSpPr>
        <p:spPr>
          <a:xfrm>
            <a:off x="107576" y="540310"/>
            <a:ext cx="11860306" cy="4989633"/>
          </a:xfrm>
        </p:spPr>
        <p:txBody>
          <a:bodyPr>
            <a:normAutofit/>
          </a:bodyPr>
          <a:lstStyle/>
          <a:p>
            <a:pPr marL="0" indent="0" algn="just">
              <a:buNone/>
            </a:pPr>
            <a:r>
              <a:rPr lang="hu-HU" sz="1800" dirty="0" smtClean="0">
                <a:latin typeface="Times New Roman" panose="02020603050405020304" pitchFamily="18" charset="0"/>
                <a:cs typeface="Times New Roman" panose="02020603050405020304" pitchFamily="18" charset="0"/>
              </a:rPr>
              <a:t>A </a:t>
            </a:r>
            <a:r>
              <a:rPr lang="hu-HU" sz="1800" dirty="0">
                <a:latin typeface="Times New Roman" panose="02020603050405020304" pitchFamily="18" charset="0"/>
                <a:cs typeface="Times New Roman" panose="02020603050405020304" pitchFamily="18" charset="0"/>
              </a:rPr>
              <a:t>foglalkoztatás elősegítéséről és a munkanélküliek ellátásáról szóló </a:t>
            </a:r>
            <a:r>
              <a:rPr lang="hu-HU" sz="1800" b="1" dirty="0">
                <a:latin typeface="Times New Roman" panose="02020603050405020304" pitchFamily="18" charset="0"/>
                <a:cs typeface="Times New Roman" panose="02020603050405020304" pitchFamily="18" charset="0"/>
              </a:rPr>
              <a:t>1991. évi IV. Törvény szerint:</a:t>
            </a:r>
          </a:p>
          <a:p>
            <a:pPr marL="0" indent="0" algn="just">
              <a:buNone/>
            </a:pPr>
            <a:r>
              <a:rPr lang="hu-HU" sz="1800" dirty="0">
                <a:latin typeface="Times New Roman" panose="02020603050405020304" pitchFamily="18" charset="0"/>
                <a:cs typeface="Times New Roman" panose="02020603050405020304" pitchFamily="18" charset="0"/>
              </a:rPr>
              <a:t>Megváltozott munkaképességűszemély:</a:t>
            </a:r>
          </a:p>
          <a:p>
            <a:pPr marL="0" indent="0" algn="just">
              <a:buNone/>
            </a:pPr>
            <a:r>
              <a:rPr lang="hu-HU" sz="1800" dirty="0">
                <a:latin typeface="Times New Roman" panose="02020603050405020304" pitchFamily="18" charset="0"/>
                <a:cs typeface="Times New Roman" panose="02020603050405020304" pitchFamily="18" charset="0"/>
              </a:rPr>
              <a:t>- aki testi vagy szellemi fogyatékos, vagy</a:t>
            </a:r>
          </a:p>
          <a:p>
            <a:pPr marL="0" indent="0" algn="just">
              <a:buNone/>
            </a:pPr>
            <a:r>
              <a:rPr lang="hu-HU" sz="1800" dirty="0">
                <a:latin typeface="Times New Roman" panose="02020603050405020304" pitchFamily="18" charset="0"/>
                <a:cs typeface="Times New Roman" panose="02020603050405020304" pitchFamily="18" charset="0"/>
              </a:rPr>
              <a:t>- akinek az orvosi rehabilitációt követően munkavállalási és munkahely-megtartási esélyei testi vagy szellemi károsodása miatt csökkennek.</a:t>
            </a:r>
          </a:p>
          <a:p>
            <a:pPr marL="0" indent="0" algn="just">
              <a:buNone/>
            </a:pPr>
            <a:r>
              <a:rPr lang="hu-HU" sz="1800" dirty="0">
                <a:latin typeface="Times New Roman" panose="02020603050405020304" pitchFamily="18" charset="0"/>
                <a:cs typeface="Times New Roman" panose="02020603050405020304" pitchFamily="18" charset="0"/>
              </a:rPr>
              <a:t>A törvény hatálya kiterjed valamennyi fogyatékossággal élő, illetve a foglalkoztatást hátrányosan befolyásoló egészségkárosodást szenvedett személyre, függetlenül attól, hogy munkaképességének csökkenése milyen mértékű, továbbá munkanélküli vagy munkaviszonyban áll, illetve egyéb keresőtevékenységet folytat, tekintet nélkül arra, hogy egészségi állapota alapján ellátásban részesül vagy sem</a:t>
            </a:r>
            <a:r>
              <a:rPr lang="hu-HU" sz="1800" dirty="0" smtClean="0">
                <a:latin typeface="Times New Roman" panose="02020603050405020304" pitchFamily="18" charset="0"/>
                <a:cs typeface="Times New Roman" panose="02020603050405020304" pitchFamily="18" charset="0"/>
              </a:rPr>
              <a:t>.</a:t>
            </a:r>
          </a:p>
          <a:p>
            <a:pPr marL="0" indent="0" algn="just">
              <a:buNone/>
            </a:pPr>
            <a:r>
              <a:rPr lang="hu-HU" sz="1800" dirty="0">
                <a:latin typeface="Times New Roman" panose="02020603050405020304" pitchFamily="18" charset="0"/>
                <a:cs typeface="Times New Roman" panose="02020603050405020304" pitchFamily="18" charset="0"/>
              </a:rPr>
              <a:t>A fogyatékos személyek jogairól és esélyegyenlőségük biztosításáról szóló </a:t>
            </a:r>
            <a:r>
              <a:rPr lang="hu-HU" sz="1800" b="1" dirty="0">
                <a:latin typeface="Times New Roman" panose="02020603050405020304" pitchFamily="18" charset="0"/>
                <a:cs typeface="Times New Roman" panose="02020603050405020304" pitchFamily="18" charset="0"/>
              </a:rPr>
              <a:t>1998. évi XXVI. törvény szerint:</a:t>
            </a:r>
          </a:p>
          <a:p>
            <a:pPr marL="0" indent="0" algn="just">
              <a:buNone/>
            </a:pPr>
            <a:r>
              <a:rPr lang="hu-HU" sz="1800" dirty="0">
                <a:latin typeface="Times New Roman" panose="02020603050405020304" pitchFamily="18" charset="0"/>
                <a:cs typeface="Times New Roman" panose="02020603050405020304" pitchFamily="18" charset="0"/>
              </a:rPr>
              <a:t>Fogyatékos személy az, aki tartósan vagy véglegesen olyan érzékszervi, kommunikációs, fizikai, értelmi, </a:t>
            </a:r>
            <a:r>
              <a:rPr lang="hu-HU" sz="1800" dirty="0" err="1">
                <a:latin typeface="Times New Roman" panose="02020603050405020304" pitchFamily="18" charset="0"/>
                <a:cs typeface="Times New Roman" panose="02020603050405020304" pitchFamily="18" charset="0"/>
              </a:rPr>
              <a:t>pszichoszociális</a:t>
            </a:r>
            <a:r>
              <a:rPr lang="hu-HU" sz="1800" dirty="0">
                <a:latin typeface="Times New Roman" panose="02020603050405020304" pitchFamily="18" charset="0"/>
                <a:cs typeface="Times New Roman" panose="02020603050405020304" pitchFamily="18" charset="0"/>
              </a:rPr>
              <a:t> károsodással – illetve ezek bármilyen halmozódásával – él, amely a környezeti, társadalmi és egyéb jelentős akadályokkal kölcsönhatásban a hatékony és másokkal egyenlő társadalmi részvételt korlátozza vagy gátolja.</a:t>
            </a:r>
          </a:p>
          <a:p>
            <a:pPr marL="0" indent="0" algn="just">
              <a:buNone/>
            </a:pPr>
            <a:endParaRPr lang="hu-HU" sz="1800" dirty="0">
              <a:latin typeface="Times New Roman" panose="02020603050405020304" pitchFamily="18" charset="0"/>
              <a:cs typeface="Times New Roman" panose="02020603050405020304" pitchFamily="18" charset="0"/>
            </a:endParaRPr>
          </a:p>
          <a:p>
            <a:pPr marL="0" indent="0" algn="just">
              <a:buNone/>
            </a:pPr>
            <a:endParaRPr lang="hu-HU" sz="1800" dirty="0">
              <a:latin typeface="Times New Roman" panose="02020603050405020304" pitchFamily="18" charset="0"/>
              <a:cs typeface="Times New Roman" panose="02020603050405020304" pitchFamily="18" charset="0"/>
            </a:endParaRPr>
          </a:p>
          <a:p>
            <a:endParaRPr lang="hu-HU" dirty="0"/>
          </a:p>
        </p:txBody>
      </p:sp>
      <p:sp>
        <p:nvSpPr>
          <p:cNvPr id="4" name="Cím 1">
            <a:extLst>
              <a:ext uri="{FF2B5EF4-FFF2-40B4-BE49-F238E27FC236}">
                <a16:creationId xmlns:a16="http://schemas.microsoft.com/office/drawing/2014/main" id="{AD18A23B-4C6B-4063-9B3F-02F74DDEE412}"/>
              </a:ext>
            </a:extLst>
          </p:cNvPr>
          <p:cNvSpPr>
            <a:spLocks noGrp="1"/>
          </p:cNvSpPr>
          <p:nvPr>
            <p:ph type="title"/>
          </p:nvPr>
        </p:nvSpPr>
        <p:spPr>
          <a:xfrm>
            <a:off x="4639235" y="0"/>
            <a:ext cx="2415988" cy="540310"/>
          </a:xfrm>
        </p:spPr>
        <p:txBody>
          <a:bodyPr>
            <a:normAutofit/>
          </a:bodyPr>
          <a:lstStyle/>
          <a:p>
            <a:r>
              <a:rPr lang="hu-HU" sz="1800" b="1" dirty="0">
                <a:latin typeface="Times New Roman" panose="02020603050405020304" pitchFamily="18" charset="0"/>
                <a:cs typeface="Times New Roman" panose="02020603050405020304" pitchFamily="18" charset="0"/>
              </a:rPr>
              <a:t>Hazai jogi szabályozás</a:t>
            </a:r>
            <a:endParaRPr lang="hu-HU"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17780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749B2A2D-2F93-41FE-8846-6848BF15DD1E}"/>
              </a:ext>
            </a:extLst>
          </p:cNvPr>
          <p:cNvSpPr>
            <a:spLocks noGrp="1"/>
          </p:cNvSpPr>
          <p:nvPr>
            <p:ph idx="1"/>
          </p:nvPr>
        </p:nvSpPr>
        <p:spPr>
          <a:xfrm>
            <a:off x="161365" y="540310"/>
            <a:ext cx="11734800" cy="4989633"/>
          </a:xfrm>
        </p:spPr>
        <p:txBody>
          <a:bodyPr>
            <a:normAutofit/>
          </a:bodyPr>
          <a:lstStyle/>
          <a:p>
            <a:pPr marL="0" lvl="0" indent="0" algn="just" eaLnBrk="0" fontAlgn="base" hangingPunct="0">
              <a:lnSpc>
                <a:spcPct val="100000"/>
              </a:lnSpc>
              <a:spcBef>
                <a:spcPct val="0"/>
              </a:spcBef>
              <a:spcAft>
                <a:spcPct val="0"/>
              </a:spcAft>
              <a:buNone/>
              <a:defRPr/>
            </a:pPr>
            <a:r>
              <a:rPr lang="hu-HU" sz="1900" u="sng" dirty="0" smtClean="0">
                <a:solidFill>
                  <a:prstClr val="black"/>
                </a:solidFill>
                <a:latin typeface="Times New Roman" panose="02020603050405020304" pitchFamily="18" charset="0"/>
                <a:cs typeface="Times New Roman" panose="02020603050405020304" pitchFamily="18" charset="0"/>
              </a:rPr>
              <a:t>Kik </a:t>
            </a:r>
            <a:r>
              <a:rPr lang="hu-HU" sz="1900" u="sng" dirty="0">
                <a:solidFill>
                  <a:prstClr val="black"/>
                </a:solidFill>
                <a:latin typeface="Times New Roman" panose="02020603050405020304" pitchFamily="18" charset="0"/>
                <a:cs typeface="Times New Roman" panose="02020603050405020304" pitchFamily="18" charset="0"/>
              </a:rPr>
              <a:t>tartoznak a fogyatékos emberek körébe</a:t>
            </a:r>
            <a:r>
              <a:rPr lang="hu-HU" sz="1900" u="sng" dirty="0" smtClean="0">
                <a:solidFill>
                  <a:prstClr val="black"/>
                </a:solidFill>
                <a:latin typeface="Times New Roman" panose="02020603050405020304" pitchFamily="18" charset="0"/>
                <a:cs typeface="Times New Roman" panose="02020603050405020304" pitchFamily="18" charset="0"/>
              </a:rPr>
              <a:t>?</a:t>
            </a:r>
          </a:p>
          <a:p>
            <a:pPr marL="0" lvl="0" indent="0" algn="just" eaLnBrk="0" fontAlgn="base" hangingPunct="0">
              <a:lnSpc>
                <a:spcPct val="100000"/>
              </a:lnSpc>
              <a:spcBef>
                <a:spcPct val="0"/>
              </a:spcBef>
              <a:spcAft>
                <a:spcPct val="0"/>
              </a:spcAft>
              <a:buNone/>
              <a:defRPr/>
            </a:pPr>
            <a:endParaRPr lang="hu-HU" sz="1900" dirty="0">
              <a:solidFill>
                <a:prstClr val="black"/>
              </a:solidFill>
              <a:latin typeface="Times New Roman" panose="02020603050405020304" pitchFamily="18" charset="0"/>
              <a:cs typeface="Times New Roman" panose="02020603050405020304" pitchFamily="18" charset="0"/>
            </a:endParaRPr>
          </a:p>
          <a:p>
            <a:pPr marL="285750" lvl="0" indent="-285750" algn="just" eaLnBrk="0" fontAlgn="base" hangingPunct="0">
              <a:lnSpc>
                <a:spcPct val="100000"/>
              </a:lnSpc>
              <a:spcBef>
                <a:spcPct val="0"/>
              </a:spcBef>
              <a:spcAft>
                <a:spcPct val="0"/>
              </a:spcAft>
              <a:defRPr/>
            </a:pPr>
            <a:r>
              <a:rPr lang="hu-HU" sz="1900" dirty="0">
                <a:solidFill>
                  <a:prstClr val="black"/>
                </a:solidFill>
                <a:latin typeface="Times New Roman" panose="02020603050405020304" pitchFamily="18" charset="0"/>
                <a:cs typeface="Times New Roman" panose="02020603050405020304" pitchFamily="18" charset="0"/>
              </a:rPr>
              <a:t>Mozgássérült</a:t>
            </a:r>
          </a:p>
          <a:p>
            <a:pPr marL="285750" lvl="0" indent="-285750" algn="just" eaLnBrk="0" fontAlgn="base" hangingPunct="0">
              <a:lnSpc>
                <a:spcPct val="100000"/>
              </a:lnSpc>
              <a:spcBef>
                <a:spcPct val="0"/>
              </a:spcBef>
              <a:spcAft>
                <a:spcPct val="0"/>
              </a:spcAft>
              <a:defRPr/>
            </a:pPr>
            <a:r>
              <a:rPr lang="hu-HU" sz="1900" dirty="0">
                <a:solidFill>
                  <a:prstClr val="black"/>
                </a:solidFill>
                <a:latin typeface="Times New Roman" panose="02020603050405020304" pitchFamily="18" charset="0"/>
                <a:cs typeface="Times New Roman" panose="02020603050405020304" pitchFamily="18" charset="0"/>
              </a:rPr>
              <a:t>Hallássérült</a:t>
            </a:r>
          </a:p>
          <a:p>
            <a:pPr marL="285750" lvl="0" indent="-285750" algn="just" eaLnBrk="0" fontAlgn="base" hangingPunct="0">
              <a:lnSpc>
                <a:spcPct val="100000"/>
              </a:lnSpc>
              <a:spcBef>
                <a:spcPct val="0"/>
              </a:spcBef>
              <a:spcAft>
                <a:spcPct val="0"/>
              </a:spcAft>
              <a:defRPr/>
            </a:pPr>
            <a:r>
              <a:rPr lang="hu-HU" sz="1900" dirty="0">
                <a:solidFill>
                  <a:prstClr val="black"/>
                </a:solidFill>
                <a:latin typeface="Times New Roman" panose="02020603050405020304" pitchFamily="18" charset="0"/>
                <a:cs typeface="Times New Roman" panose="02020603050405020304" pitchFamily="18" charset="0"/>
              </a:rPr>
              <a:t>Látássérült</a:t>
            </a:r>
          </a:p>
          <a:p>
            <a:pPr marL="285750" lvl="0" indent="-285750" algn="just" eaLnBrk="0" fontAlgn="base" hangingPunct="0">
              <a:lnSpc>
                <a:spcPct val="100000"/>
              </a:lnSpc>
              <a:spcBef>
                <a:spcPct val="0"/>
              </a:spcBef>
              <a:spcAft>
                <a:spcPct val="0"/>
              </a:spcAft>
              <a:defRPr/>
            </a:pPr>
            <a:r>
              <a:rPr lang="hu-HU" sz="1900" dirty="0">
                <a:solidFill>
                  <a:prstClr val="black"/>
                </a:solidFill>
                <a:latin typeface="Times New Roman" panose="02020603050405020304" pitchFamily="18" charset="0"/>
                <a:cs typeface="Times New Roman" panose="02020603050405020304" pitchFamily="18" charset="0"/>
              </a:rPr>
              <a:t>Értelmi sérült</a:t>
            </a:r>
          </a:p>
          <a:p>
            <a:pPr marL="285750" lvl="0" indent="-285750" algn="just" eaLnBrk="0" fontAlgn="base" hangingPunct="0">
              <a:lnSpc>
                <a:spcPct val="100000"/>
              </a:lnSpc>
              <a:spcBef>
                <a:spcPct val="0"/>
              </a:spcBef>
              <a:spcAft>
                <a:spcPct val="0"/>
              </a:spcAft>
              <a:defRPr/>
            </a:pPr>
            <a:r>
              <a:rPr lang="hu-HU" sz="1900" dirty="0">
                <a:solidFill>
                  <a:prstClr val="black"/>
                </a:solidFill>
                <a:latin typeface="Times New Roman" panose="02020603050405020304" pitchFamily="18" charset="0"/>
                <a:cs typeface="Times New Roman" panose="02020603050405020304" pitchFamily="18" charset="0"/>
              </a:rPr>
              <a:t>Autista</a:t>
            </a:r>
          </a:p>
          <a:p>
            <a:pPr marL="285750" lvl="0" indent="-285750" algn="just" eaLnBrk="0" fontAlgn="base" hangingPunct="0">
              <a:lnSpc>
                <a:spcPct val="100000"/>
              </a:lnSpc>
              <a:spcBef>
                <a:spcPct val="0"/>
              </a:spcBef>
              <a:spcAft>
                <a:spcPct val="0"/>
              </a:spcAft>
              <a:defRPr/>
            </a:pPr>
            <a:r>
              <a:rPr lang="hu-HU" sz="1900" dirty="0">
                <a:solidFill>
                  <a:prstClr val="black"/>
                </a:solidFill>
                <a:latin typeface="Times New Roman" panose="02020603050405020304" pitchFamily="18" charset="0"/>
                <a:cs typeface="Times New Roman" panose="02020603050405020304" pitchFamily="18" charset="0"/>
              </a:rPr>
              <a:t>Halmozottan sérültek</a:t>
            </a:r>
          </a:p>
          <a:p>
            <a:pPr marL="285750" lvl="0" indent="-285750" algn="just" eaLnBrk="0" fontAlgn="base" hangingPunct="0">
              <a:lnSpc>
                <a:spcPct val="100000"/>
              </a:lnSpc>
              <a:spcBef>
                <a:spcPct val="0"/>
              </a:spcBef>
              <a:spcAft>
                <a:spcPct val="0"/>
              </a:spcAft>
              <a:defRPr/>
            </a:pPr>
            <a:r>
              <a:rPr lang="hu-HU" sz="1900" dirty="0">
                <a:solidFill>
                  <a:prstClr val="black"/>
                </a:solidFill>
                <a:latin typeface="Times New Roman" panose="02020603050405020304" pitchFamily="18" charset="0"/>
                <a:cs typeface="Times New Roman" panose="02020603050405020304" pitchFamily="18" charset="0"/>
              </a:rPr>
              <a:t>2013-tól kerültek be pszicho szociális fogyatékosok, beszédfogyatékosok (pl. dadogás, pöszeség, diszgráfia, afázia)</a:t>
            </a:r>
          </a:p>
          <a:p>
            <a:pPr marL="0" lvl="0" indent="0" algn="just" eaLnBrk="0" fontAlgn="base" hangingPunct="0">
              <a:lnSpc>
                <a:spcPct val="100000"/>
              </a:lnSpc>
              <a:spcBef>
                <a:spcPct val="0"/>
              </a:spcBef>
              <a:spcAft>
                <a:spcPct val="0"/>
              </a:spcAft>
              <a:buNone/>
              <a:defRPr/>
            </a:pPr>
            <a:endParaRPr lang="hu-HU" sz="1900" dirty="0">
              <a:solidFill>
                <a:prstClr val="black"/>
              </a:solidFill>
              <a:latin typeface="Times New Roman" panose="02020603050405020304" pitchFamily="18" charset="0"/>
              <a:cs typeface="Times New Roman" panose="02020603050405020304" pitchFamily="18" charset="0"/>
            </a:endParaRPr>
          </a:p>
          <a:p>
            <a:pPr marL="0" lvl="0" indent="0" algn="just" eaLnBrk="0" fontAlgn="base" hangingPunct="0">
              <a:lnSpc>
                <a:spcPct val="100000"/>
              </a:lnSpc>
              <a:spcBef>
                <a:spcPct val="0"/>
              </a:spcBef>
              <a:spcAft>
                <a:spcPct val="0"/>
              </a:spcAft>
              <a:buNone/>
              <a:defRPr/>
            </a:pPr>
            <a:r>
              <a:rPr lang="hu-HU" sz="1900" dirty="0">
                <a:solidFill>
                  <a:prstClr val="black"/>
                </a:solidFill>
                <a:latin typeface="Times New Roman" panose="02020603050405020304" pitchFamily="18" charset="0"/>
                <a:cs typeface="Times New Roman" panose="02020603050405020304" pitchFamily="18" charset="0"/>
              </a:rPr>
              <a:t>A fogyatékosság egy állapot, amely szinten tartható esetleg javítható, de tartós </a:t>
            </a:r>
            <a:r>
              <a:rPr lang="hu-HU" sz="1900" dirty="0" smtClean="0">
                <a:solidFill>
                  <a:prstClr val="black"/>
                </a:solidFill>
                <a:latin typeface="Times New Roman" panose="02020603050405020304" pitchFamily="18" charset="0"/>
                <a:cs typeface="Times New Roman" panose="02020603050405020304" pitchFamily="18" charset="0"/>
              </a:rPr>
              <a:t>állapot. Szolgáltatásokkal</a:t>
            </a:r>
            <a:r>
              <a:rPr lang="hu-HU" sz="1900" dirty="0">
                <a:solidFill>
                  <a:prstClr val="black"/>
                </a:solidFill>
                <a:latin typeface="Times New Roman" panose="02020603050405020304" pitchFamily="18" charset="0"/>
                <a:cs typeface="Times New Roman" panose="02020603050405020304" pitchFamily="18" charset="0"/>
              </a:rPr>
              <a:t>, segédeszközökkel, technikai-technológiai megoldásokkal az állapotuk a társuló hátrányok </a:t>
            </a:r>
            <a:r>
              <a:rPr lang="hu-HU" sz="1900" dirty="0" err="1">
                <a:solidFill>
                  <a:prstClr val="black"/>
                </a:solidFill>
                <a:latin typeface="Times New Roman" panose="02020603050405020304" pitchFamily="18" charset="0"/>
                <a:cs typeface="Times New Roman" panose="02020603050405020304" pitchFamily="18" charset="0"/>
              </a:rPr>
              <a:t>kompenzálhatóak</a:t>
            </a:r>
            <a:r>
              <a:rPr lang="hu-HU" sz="1900" dirty="0">
                <a:solidFill>
                  <a:prstClr val="black"/>
                </a:solidFill>
                <a:latin typeface="Times New Roman" panose="02020603050405020304" pitchFamily="18" charset="0"/>
                <a:cs typeface="Times New Roman" panose="02020603050405020304" pitchFamily="18" charset="0"/>
              </a:rPr>
              <a:t>.</a:t>
            </a:r>
          </a:p>
          <a:p>
            <a:endParaRPr lang="hu-HU" dirty="0"/>
          </a:p>
          <a:p>
            <a:endParaRPr lang="hu-HU" dirty="0"/>
          </a:p>
        </p:txBody>
      </p:sp>
      <p:sp>
        <p:nvSpPr>
          <p:cNvPr id="4" name="Cím 1">
            <a:extLst>
              <a:ext uri="{FF2B5EF4-FFF2-40B4-BE49-F238E27FC236}">
                <a16:creationId xmlns:a16="http://schemas.microsoft.com/office/drawing/2014/main" id="{AD18A23B-4C6B-4063-9B3F-02F74DDEE412}"/>
              </a:ext>
            </a:extLst>
          </p:cNvPr>
          <p:cNvSpPr>
            <a:spLocks noGrp="1"/>
          </p:cNvSpPr>
          <p:nvPr>
            <p:ph type="title"/>
          </p:nvPr>
        </p:nvSpPr>
        <p:spPr>
          <a:xfrm>
            <a:off x="4639235" y="0"/>
            <a:ext cx="2415988" cy="540310"/>
          </a:xfrm>
        </p:spPr>
        <p:txBody>
          <a:bodyPr>
            <a:normAutofit/>
          </a:bodyPr>
          <a:lstStyle/>
          <a:p>
            <a:r>
              <a:rPr lang="hu-HU" sz="1800" b="1" dirty="0">
                <a:latin typeface="Times New Roman" panose="02020603050405020304" pitchFamily="18" charset="0"/>
                <a:cs typeface="Times New Roman" panose="02020603050405020304" pitchFamily="18" charset="0"/>
              </a:rPr>
              <a:t>Hazai jogi szabályozás</a:t>
            </a:r>
            <a:endParaRPr lang="hu-HU"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30094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D18A23B-4C6B-4063-9B3F-02F74DDEE412}"/>
              </a:ext>
            </a:extLst>
          </p:cNvPr>
          <p:cNvSpPr>
            <a:spLocks noGrp="1"/>
          </p:cNvSpPr>
          <p:nvPr>
            <p:ph type="title"/>
          </p:nvPr>
        </p:nvSpPr>
        <p:spPr>
          <a:xfrm>
            <a:off x="860611" y="0"/>
            <a:ext cx="10515600" cy="585927"/>
          </a:xfrm>
        </p:spPr>
        <p:txBody>
          <a:bodyPr>
            <a:normAutofit fontScale="90000"/>
          </a:bodyPr>
          <a:lstStyle/>
          <a:p>
            <a:pPr algn="ctr"/>
            <a:r>
              <a:rPr lang="hu-HU" sz="2000" dirty="0" smtClean="0">
                <a:latin typeface="Times New Roman" panose="02020603050405020304" pitchFamily="18" charset="0"/>
                <a:cs typeface="Times New Roman" panose="02020603050405020304" pitchFamily="18" charset="0"/>
              </a:rPr>
              <a:t/>
            </a:r>
            <a:br>
              <a:rPr lang="hu-HU" sz="2000" dirty="0" smtClean="0">
                <a:latin typeface="Times New Roman" panose="02020603050405020304" pitchFamily="18" charset="0"/>
                <a:cs typeface="Times New Roman" panose="02020603050405020304" pitchFamily="18" charset="0"/>
              </a:rPr>
            </a:br>
            <a:r>
              <a:rPr lang="hu-HU" sz="2000" b="1" dirty="0" smtClean="0">
                <a:latin typeface="Times New Roman" panose="02020603050405020304" pitchFamily="18" charset="0"/>
                <a:cs typeface="Times New Roman" panose="02020603050405020304" pitchFamily="18" charset="0"/>
              </a:rPr>
              <a:t>Munkavédelmi </a:t>
            </a:r>
            <a:r>
              <a:rPr lang="hu-HU" sz="2000" b="1" dirty="0">
                <a:latin typeface="Times New Roman" panose="02020603050405020304" pitchFamily="18" charset="0"/>
                <a:cs typeface="Times New Roman" panose="02020603050405020304" pitchFamily="18" charset="0"/>
              </a:rPr>
              <a:t>szempontból a magyar szabályozás nem tesz különbséget aközött, hogy a munkavállaló megváltozott munkaképességű, vagy fogyatékossággal élő.</a:t>
            </a:r>
            <a:br>
              <a:rPr lang="hu-HU" sz="2000" b="1" dirty="0">
                <a:latin typeface="Times New Roman" panose="02020603050405020304" pitchFamily="18" charset="0"/>
                <a:cs typeface="Times New Roman" panose="02020603050405020304" pitchFamily="18" charset="0"/>
              </a:rPr>
            </a:br>
            <a:endParaRPr lang="hu-HU" sz="2000" b="1" dirty="0">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749B2A2D-2F93-41FE-8846-6848BF15DD1E}"/>
              </a:ext>
            </a:extLst>
          </p:cNvPr>
          <p:cNvSpPr>
            <a:spLocks noGrp="1"/>
          </p:cNvSpPr>
          <p:nvPr>
            <p:ph idx="1"/>
          </p:nvPr>
        </p:nvSpPr>
        <p:spPr>
          <a:xfrm>
            <a:off x="224118" y="710214"/>
            <a:ext cx="11788587" cy="4819729"/>
          </a:xfrm>
        </p:spPr>
        <p:txBody>
          <a:bodyPr>
            <a:normAutofit fontScale="70000" lnSpcReduction="20000"/>
          </a:bodyPr>
          <a:lstStyle/>
          <a:p>
            <a:pPr algn="just"/>
            <a:r>
              <a:rPr lang="hu-HU" sz="2900" dirty="0">
                <a:latin typeface="Times New Roman" panose="02020603050405020304" pitchFamily="18" charset="0"/>
                <a:cs typeface="Times New Roman" panose="02020603050405020304" pitchFamily="18" charset="0"/>
              </a:rPr>
              <a:t>A munkahelyek munkavédelmi követelményeiről szóló </a:t>
            </a:r>
            <a:r>
              <a:rPr lang="hu-HU" sz="2900" b="1" dirty="0">
                <a:latin typeface="Times New Roman" panose="02020603050405020304" pitchFamily="18" charset="0"/>
                <a:cs typeface="Times New Roman" panose="02020603050405020304" pitchFamily="18" charset="0"/>
              </a:rPr>
              <a:t>3/2002. (II. 8.) </a:t>
            </a:r>
            <a:r>
              <a:rPr lang="hu-HU" sz="2900" b="1" dirty="0" err="1">
                <a:latin typeface="Times New Roman" panose="02020603050405020304" pitchFamily="18" charset="0"/>
                <a:cs typeface="Times New Roman" panose="02020603050405020304" pitchFamily="18" charset="0"/>
              </a:rPr>
              <a:t>SzCsM</a:t>
            </a:r>
            <a:r>
              <a:rPr lang="hu-HU" sz="2900" b="1" dirty="0">
                <a:latin typeface="Times New Roman" panose="02020603050405020304" pitchFamily="18" charset="0"/>
                <a:cs typeface="Times New Roman" panose="02020603050405020304" pitchFamily="18" charset="0"/>
              </a:rPr>
              <a:t>-EüM </a:t>
            </a:r>
            <a:r>
              <a:rPr lang="hu-HU" sz="2900" dirty="0">
                <a:latin typeface="Times New Roman" panose="02020603050405020304" pitchFamily="18" charset="0"/>
                <a:cs typeface="Times New Roman" panose="02020603050405020304" pitchFamily="18" charset="0"/>
              </a:rPr>
              <a:t>együttes rendelet, valamint az építési munkahelyeken és az építési folyamatok során megvalósítandó minimális munkavédelmi követelményekről szóló </a:t>
            </a:r>
            <a:r>
              <a:rPr lang="hu-HU" sz="2900" b="1" dirty="0">
                <a:latin typeface="Times New Roman" panose="02020603050405020304" pitchFamily="18" charset="0"/>
                <a:cs typeface="Times New Roman" panose="02020603050405020304" pitchFamily="18" charset="0"/>
              </a:rPr>
              <a:t>4/2002. (II. 20.) </a:t>
            </a:r>
            <a:r>
              <a:rPr lang="hu-HU" sz="2900" b="1" dirty="0" err="1">
                <a:latin typeface="Times New Roman" panose="02020603050405020304" pitchFamily="18" charset="0"/>
                <a:cs typeface="Times New Roman" panose="02020603050405020304" pitchFamily="18" charset="0"/>
              </a:rPr>
              <a:t>SzCsM</a:t>
            </a:r>
            <a:r>
              <a:rPr lang="hu-HU" sz="2900" b="1" dirty="0">
                <a:latin typeface="Times New Roman" panose="02020603050405020304" pitchFamily="18" charset="0"/>
                <a:cs typeface="Times New Roman" panose="02020603050405020304" pitchFamily="18" charset="0"/>
              </a:rPr>
              <a:t>-EüM együttes rendelet „megváltozott munkaképességű (fogyatékos)” megnevezést alkalmaz</a:t>
            </a:r>
            <a:r>
              <a:rPr lang="hu-HU" sz="2900" dirty="0">
                <a:latin typeface="Times New Roman" panose="02020603050405020304" pitchFamily="18" charset="0"/>
                <a:cs typeface="Times New Roman" panose="02020603050405020304" pitchFamily="18" charset="0"/>
              </a:rPr>
              <a:t>, jelezve, </a:t>
            </a:r>
            <a:r>
              <a:rPr lang="hu-HU" sz="2900" dirty="0" smtClean="0">
                <a:latin typeface="Times New Roman" panose="02020603050405020304" pitchFamily="18" charset="0"/>
                <a:cs typeface="Times New Roman" panose="02020603050405020304" pitchFamily="18" charset="0"/>
              </a:rPr>
              <a:t>hogy mindkét </a:t>
            </a:r>
            <a:r>
              <a:rPr lang="hu-HU" sz="2900" dirty="0">
                <a:latin typeface="Times New Roman" panose="02020603050405020304" pitchFamily="18" charset="0"/>
                <a:cs typeface="Times New Roman" panose="02020603050405020304" pitchFamily="18" charset="0"/>
              </a:rPr>
              <a:t>munkavállalói csoportra mond ki kötelezést</a:t>
            </a:r>
            <a:r>
              <a:rPr lang="hu-HU" sz="2900" dirty="0" smtClean="0">
                <a:latin typeface="Times New Roman" panose="02020603050405020304" pitchFamily="18" charset="0"/>
                <a:cs typeface="Times New Roman" panose="02020603050405020304" pitchFamily="18" charset="0"/>
              </a:rPr>
              <a:t>.</a:t>
            </a:r>
          </a:p>
          <a:p>
            <a:pPr marL="0" indent="0" algn="just">
              <a:buNone/>
            </a:pPr>
            <a:endParaRPr lang="hu-HU" sz="2900" dirty="0" smtClean="0">
              <a:latin typeface="Times New Roman" panose="02020603050405020304" pitchFamily="18" charset="0"/>
              <a:cs typeface="Times New Roman" panose="02020603050405020304" pitchFamily="18" charset="0"/>
            </a:endParaRPr>
          </a:p>
          <a:p>
            <a:pPr algn="just"/>
            <a:r>
              <a:rPr lang="hu-HU" sz="2900" dirty="0" smtClean="0">
                <a:latin typeface="Times New Roman" panose="02020603050405020304" pitchFamily="18" charset="0"/>
                <a:cs typeface="Times New Roman" panose="02020603050405020304" pitchFamily="18" charset="0"/>
              </a:rPr>
              <a:t>az </a:t>
            </a:r>
            <a:r>
              <a:rPr lang="hu-HU" sz="2900" dirty="0">
                <a:latin typeface="Times New Roman" panose="02020603050405020304" pitchFamily="18" charset="0"/>
                <a:cs typeface="Times New Roman" panose="02020603050405020304" pitchFamily="18" charset="0"/>
              </a:rPr>
              <a:t>Mvt. a sérülékeny csoportba tartozó, köztük a megváltozott munkaképességű, fogyatékossággal élő munkavállalókkal kapcsolatosan külön szabályokat is tartalmaz:</a:t>
            </a:r>
          </a:p>
          <a:p>
            <a:pPr algn="just"/>
            <a:r>
              <a:rPr lang="hu-HU" sz="2900" dirty="0" smtClean="0">
                <a:latin typeface="Times New Roman" panose="02020603050405020304" pitchFamily="18" charset="0"/>
                <a:cs typeface="Times New Roman" panose="02020603050405020304" pitchFamily="18" charset="0"/>
              </a:rPr>
              <a:t>Mvt</a:t>
            </a:r>
            <a:r>
              <a:rPr lang="hu-HU" sz="2900" dirty="0">
                <a:latin typeface="Times New Roman" panose="02020603050405020304" pitchFamily="18" charset="0"/>
                <a:cs typeface="Times New Roman" panose="02020603050405020304" pitchFamily="18" charset="0"/>
              </a:rPr>
              <a:t>. 19. § (4) bekezdése: „Olyan munkahelyek létesítésénél, ahol mozgáskorlátozott vagy egyéb testi fogyatékos munkavállalókat foglalkoztatnak, a fizikai környezetnek illeszkednie kell az emberi test megváltozott tulajdonságaihoz.” (OTÉK előírásai)</a:t>
            </a:r>
          </a:p>
          <a:p>
            <a:pPr algn="just"/>
            <a:r>
              <a:rPr lang="hu-HU" sz="2900" dirty="0" smtClean="0">
                <a:latin typeface="Times New Roman" panose="02020603050405020304" pitchFamily="18" charset="0"/>
                <a:cs typeface="Times New Roman" panose="02020603050405020304" pitchFamily="18" charset="0"/>
              </a:rPr>
              <a:t>Mvt</a:t>
            </a:r>
            <a:r>
              <a:rPr lang="hu-HU" sz="2900" dirty="0">
                <a:latin typeface="Times New Roman" panose="02020603050405020304" pitchFamily="18" charset="0"/>
                <a:cs typeface="Times New Roman" panose="02020603050405020304" pitchFamily="18" charset="0"/>
              </a:rPr>
              <a:t>. 50/A. §-a: „A sérülékeny csoportba tartozó munkavállalókat a külön jogszabályban foglaltak szerint óvni kell az őket különösen érintő egészségkárosító kockázatoktól.”</a:t>
            </a:r>
          </a:p>
          <a:p>
            <a:pPr algn="just"/>
            <a:r>
              <a:rPr lang="hu-HU" sz="2900" dirty="0">
                <a:latin typeface="Times New Roman" panose="02020603050405020304" pitchFamily="18" charset="0"/>
                <a:cs typeface="Times New Roman" panose="02020603050405020304" pitchFamily="18" charset="0"/>
              </a:rPr>
              <a:t>A munkaköri, szakmai, illetve személyi higiénés alkalmasság orvosi vizsgálatáról és véleményezéséről szóló 33/1998. (VI. 24.) NM rendelet</a:t>
            </a:r>
            <a:r>
              <a:rPr lang="hu-HU" sz="2900" dirty="0" smtClean="0">
                <a:latin typeface="Times New Roman" panose="02020603050405020304" pitchFamily="18" charset="0"/>
                <a:cs typeface="Times New Roman" panose="02020603050405020304" pitchFamily="18" charset="0"/>
              </a:rPr>
              <a:t>:</a:t>
            </a:r>
            <a:endParaRPr lang="hu-HU" sz="2900" dirty="0">
              <a:latin typeface="Times New Roman" panose="02020603050405020304" pitchFamily="18" charset="0"/>
              <a:cs typeface="Times New Roman" panose="02020603050405020304" pitchFamily="18" charset="0"/>
            </a:endParaRPr>
          </a:p>
          <a:p>
            <a:pPr algn="just"/>
            <a:r>
              <a:rPr lang="hu-HU" sz="2900" dirty="0">
                <a:latin typeface="Times New Roman" panose="02020603050405020304" pitchFamily="18" charset="0"/>
                <a:cs typeface="Times New Roman" panose="02020603050405020304" pitchFamily="18" charset="0"/>
              </a:rPr>
              <a:t>A sérülékeny csoportokra vonatkozóan - a többi munkavállalóhoz képest - a munkaköri alkalmasság vizsgálata tekintetében rendelkezik eltérően. A sérülékeny csoportok egészségét potenciálisan károsító, tiltást igénylő megterheléseket számba veszi. Ezek adódnak magából a munkavégzésből és a munkakörnyezet egészségkárosító kóroki tényezőinek hatásaiból.</a:t>
            </a:r>
          </a:p>
          <a:p>
            <a:endParaRPr lang="hu-HU" dirty="0"/>
          </a:p>
          <a:p>
            <a:endParaRPr lang="hu-HU" dirty="0"/>
          </a:p>
        </p:txBody>
      </p:sp>
    </p:spTree>
    <p:extLst>
      <p:ext uri="{BB962C8B-B14F-4D97-AF65-F5344CB8AC3E}">
        <p14:creationId xmlns:p14="http://schemas.microsoft.com/office/powerpoint/2010/main" val="40158876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D18A23B-4C6B-4063-9B3F-02F74DDEE412}"/>
              </a:ext>
            </a:extLst>
          </p:cNvPr>
          <p:cNvSpPr>
            <a:spLocks noGrp="1"/>
          </p:cNvSpPr>
          <p:nvPr>
            <p:ph type="title"/>
          </p:nvPr>
        </p:nvSpPr>
        <p:spPr>
          <a:xfrm>
            <a:off x="3052482" y="125505"/>
            <a:ext cx="5723965" cy="475130"/>
          </a:xfrm>
        </p:spPr>
        <p:txBody>
          <a:bodyPr>
            <a:normAutofit fontScale="90000"/>
          </a:bodyPr>
          <a:lstStyle/>
          <a:p>
            <a:pPr lvl="0"/>
            <a:r>
              <a:rPr lang="hu-HU"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hu-HU"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hu-HU"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hu-HU"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hu-HU" sz="20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Hogyan </a:t>
            </a:r>
            <a:r>
              <a:rPr lang="hu-HU" sz="2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értelmezzük a megváltozott munkaképességet ?</a:t>
            </a:r>
            <a:r>
              <a:rPr lang="hu-HU" dirty="0">
                <a:cs typeface="Calibri" panose="020F0502020204030204" pitchFamily="34" charset="0"/>
              </a:rPr>
              <a:t/>
            </a:r>
            <a:br>
              <a:rPr lang="hu-HU" dirty="0">
                <a:cs typeface="Calibri" panose="020F0502020204030204" pitchFamily="34" charset="0"/>
              </a:rPr>
            </a:br>
            <a:endParaRPr lang="hu-HU" dirty="0"/>
          </a:p>
        </p:txBody>
      </p:sp>
      <p:sp>
        <p:nvSpPr>
          <p:cNvPr id="3" name="Tartalom helye 2">
            <a:extLst>
              <a:ext uri="{FF2B5EF4-FFF2-40B4-BE49-F238E27FC236}">
                <a16:creationId xmlns:a16="http://schemas.microsoft.com/office/drawing/2014/main" id="{749B2A2D-2F93-41FE-8846-6848BF15DD1E}"/>
              </a:ext>
            </a:extLst>
          </p:cNvPr>
          <p:cNvSpPr>
            <a:spLocks noGrp="1"/>
          </p:cNvSpPr>
          <p:nvPr>
            <p:ph idx="1"/>
          </p:nvPr>
        </p:nvSpPr>
        <p:spPr>
          <a:xfrm>
            <a:off x="268941" y="537882"/>
            <a:ext cx="11703424" cy="4992906"/>
          </a:xfrm>
        </p:spPr>
        <p:txBody>
          <a:bodyPr>
            <a:normAutofit/>
          </a:bodyPr>
          <a:lstStyle/>
          <a:p>
            <a:pPr marL="0" lvl="0" indent="0" algn="just" eaLnBrk="0" fontAlgn="base" hangingPunct="0">
              <a:lnSpc>
                <a:spcPct val="100000"/>
              </a:lnSpc>
              <a:spcBef>
                <a:spcPct val="0"/>
              </a:spcBef>
              <a:spcAft>
                <a:spcPct val="0"/>
              </a:spcAft>
              <a:buNone/>
            </a:pPr>
            <a:r>
              <a:rPr lang="hu-HU" altLang="hu-HU" sz="1800" u="sng" dirty="0">
                <a:solidFill>
                  <a:prstClr val="black"/>
                </a:solidFill>
                <a:latin typeface="Times New Roman" panose="02020603050405020304" pitchFamily="18" charset="0"/>
                <a:cs typeface="Times New Roman" panose="02020603050405020304" pitchFamily="18" charset="0"/>
              </a:rPr>
              <a:t>Ki tartozik az egészségkárosodott emberek körébe?</a:t>
            </a:r>
            <a:endParaRPr lang="hu-HU" altLang="hu-HU" sz="1800" dirty="0">
              <a:solidFill>
                <a:prstClr val="black"/>
              </a:solidFill>
              <a:latin typeface="Times New Roman" panose="02020603050405020304" pitchFamily="18" charset="0"/>
              <a:cs typeface="Times New Roman" panose="02020603050405020304" pitchFamily="18" charset="0"/>
            </a:endParaRPr>
          </a:p>
          <a:p>
            <a:pPr marL="0" lvl="0" indent="0" algn="just" eaLnBrk="0" fontAlgn="base" hangingPunct="0">
              <a:lnSpc>
                <a:spcPct val="100000"/>
              </a:lnSpc>
              <a:spcBef>
                <a:spcPct val="0"/>
              </a:spcBef>
              <a:spcAft>
                <a:spcPct val="0"/>
              </a:spcAft>
              <a:buNone/>
            </a:pPr>
            <a:r>
              <a:rPr lang="hu-HU" altLang="hu-HU" sz="1800" dirty="0">
                <a:solidFill>
                  <a:prstClr val="black"/>
                </a:solidFill>
                <a:latin typeface="Times New Roman" panose="02020603050405020304" pitchFamily="18" charset="0"/>
                <a:cs typeface="Times New Roman" panose="02020603050405020304" pitchFamily="18" charset="0"/>
              </a:rPr>
              <a:t>azok az egyének kiknek bármilyen tartós betegségük van, amely egészségügyi orvosi eszközökkel gyógyítható, javítható, szinten tartható. Rosszabbodás esetén fogyatékossá válhat. </a:t>
            </a:r>
          </a:p>
          <a:p>
            <a:pPr marL="0" lvl="0" indent="0" algn="just" eaLnBrk="0" fontAlgn="base" hangingPunct="0">
              <a:lnSpc>
                <a:spcPct val="100000"/>
              </a:lnSpc>
              <a:spcBef>
                <a:spcPct val="0"/>
              </a:spcBef>
              <a:spcAft>
                <a:spcPct val="0"/>
              </a:spcAft>
              <a:buNone/>
            </a:pPr>
            <a:endParaRPr lang="hu-HU" altLang="hu-HU" sz="1800" dirty="0">
              <a:solidFill>
                <a:prstClr val="black"/>
              </a:solidFill>
              <a:latin typeface="Times New Roman" panose="02020603050405020304" pitchFamily="18" charset="0"/>
              <a:cs typeface="Times New Roman" panose="02020603050405020304" pitchFamily="18" charset="0"/>
            </a:endParaRPr>
          </a:p>
          <a:p>
            <a:pPr marL="0" lvl="0" indent="0" algn="just" eaLnBrk="0" fontAlgn="base" hangingPunct="0">
              <a:lnSpc>
                <a:spcPct val="100000"/>
              </a:lnSpc>
              <a:spcBef>
                <a:spcPct val="0"/>
              </a:spcBef>
              <a:spcAft>
                <a:spcPct val="0"/>
              </a:spcAft>
              <a:buNone/>
            </a:pPr>
            <a:r>
              <a:rPr lang="hu-HU" altLang="hu-HU" sz="1800" u="sng" dirty="0">
                <a:solidFill>
                  <a:prstClr val="black"/>
                </a:solidFill>
                <a:latin typeface="Times New Roman" panose="02020603050405020304" pitchFamily="18" charset="0"/>
                <a:cs typeface="Times New Roman" panose="02020603050405020304" pitchFamily="18" charset="0"/>
              </a:rPr>
              <a:t>Ki tartozik a megváltozott munkaképességű emberek körébe?</a:t>
            </a:r>
            <a:endParaRPr lang="hu-HU" altLang="hu-HU" sz="1800" dirty="0">
              <a:solidFill>
                <a:prstClr val="black"/>
              </a:solidFill>
              <a:latin typeface="Times New Roman" panose="02020603050405020304" pitchFamily="18" charset="0"/>
              <a:cs typeface="Times New Roman" panose="02020603050405020304" pitchFamily="18" charset="0"/>
            </a:endParaRPr>
          </a:p>
          <a:p>
            <a:pPr marL="0" lvl="0" indent="0" algn="just" eaLnBrk="0" fontAlgn="base" hangingPunct="0">
              <a:lnSpc>
                <a:spcPct val="100000"/>
              </a:lnSpc>
              <a:spcBef>
                <a:spcPct val="0"/>
              </a:spcBef>
              <a:spcAft>
                <a:spcPct val="0"/>
              </a:spcAft>
              <a:buNone/>
            </a:pPr>
            <a:r>
              <a:rPr lang="hu-HU" altLang="hu-HU" sz="1800" dirty="0">
                <a:solidFill>
                  <a:prstClr val="black"/>
                </a:solidFill>
                <a:latin typeface="Times New Roman" panose="02020603050405020304" pitchFamily="18" charset="0"/>
                <a:cs typeface="Times New Roman" panose="02020603050405020304" pitchFamily="18" charset="0"/>
              </a:rPr>
              <a:t>fogyatékos és egészségkárosodott személyek, akiknek munkavégző képességük tartós betegség vagy állapot miatt akadályozott</a:t>
            </a:r>
          </a:p>
          <a:p>
            <a:pPr marL="0" lvl="0" indent="0" algn="just" eaLnBrk="0" fontAlgn="base" hangingPunct="0">
              <a:lnSpc>
                <a:spcPct val="100000"/>
              </a:lnSpc>
              <a:spcBef>
                <a:spcPct val="0"/>
              </a:spcBef>
              <a:spcAft>
                <a:spcPct val="0"/>
              </a:spcAft>
              <a:buNone/>
            </a:pPr>
            <a:endParaRPr lang="hu-HU" altLang="hu-HU" sz="1800" dirty="0">
              <a:solidFill>
                <a:prstClr val="black"/>
              </a:solidFill>
              <a:latin typeface="Times New Roman" panose="02020603050405020304" pitchFamily="18" charset="0"/>
              <a:cs typeface="Times New Roman" panose="02020603050405020304" pitchFamily="18" charset="0"/>
            </a:endParaRPr>
          </a:p>
          <a:p>
            <a:pPr marL="0" lvl="0" indent="0" algn="just" eaLnBrk="0" fontAlgn="base" hangingPunct="0">
              <a:lnSpc>
                <a:spcPct val="100000"/>
              </a:lnSpc>
              <a:spcBef>
                <a:spcPct val="0"/>
              </a:spcBef>
              <a:spcAft>
                <a:spcPct val="0"/>
              </a:spcAft>
              <a:buNone/>
            </a:pPr>
            <a:r>
              <a:rPr lang="hu-HU" altLang="hu-HU" sz="1800" u="sng" dirty="0">
                <a:solidFill>
                  <a:prstClr val="black"/>
                </a:solidFill>
                <a:latin typeface="Times New Roman" panose="02020603050405020304" pitchFamily="18" charset="0"/>
                <a:cs typeface="Times New Roman" panose="02020603050405020304" pitchFamily="18" charset="0"/>
              </a:rPr>
              <a:t>Mi a rehabilitáció?</a:t>
            </a:r>
            <a:endParaRPr lang="hu-HU" altLang="hu-HU" sz="1800" dirty="0">
              <a:solidFill>
                <a:prstClr val="black"/>
              </a:solidFill>
              <a:latin typeface="Times New Roman" panose="02020603050405020304" pitchFamily="18" charset="0"/>
              <a:cs typeface="Times New Roman" panose="02020603050405020304" pitchFamily="18" charset="0"/>
            </a:endParaRPr>
          </a:p>
          <a:p>
            <a:pPr marL="0" lvl="0" indent="0" algn="just" eaLnBrk="0" fontAlgn="base" hangingPunct="0">
              <a:lnSpc>
                <a:spcPct val="100000"/>
              </a:lnSpc>
              <a:spcBef>
                <a:spcPct val="0"/>
              </a:spcBef>
              <a:spcAft>
                <a:spcPct val="0"/>
              </a:spcAft>
              <a:buNone/>
            </a:pPr>
            <a:r>
              <a:rPr lang="hu-HU" altLang="hu-HU" sz="1800" dirty="0">
                <a:solidFill>
                  <a:prstClr val="black"/>
                </a:solidFill>
                <a:latin typeface="Times New Roman" panose="02020603050405020304" pitchFamily="18" charset="0"/>
                <a:cs typeface="Times New Roman" panose="02020603050405020304" pitchFamily="18" charset="0"/>
              </a:rPr>
              <a:t>A megmaradt képességekre épülő fejlesztés vagy szinten tartás</a:t>
            </a:r>
          </a:p>
          <a:p>
            <a:pPr marL="0" lvl="0" indent="0" algn="just" eaLnBrk="0" fontAlgn="base" hangingPunct="0">
              <a:lnSpc>
                <a:spcPct val="100000"/>
              </a:lnSpc>
              <a:spcBef>
                <a:spcPct val="0"/>
              </a:spcBef>
              <a:spcAft>
                <a:spcPct val="0"/>
              </a:spcAft>
              <a:buNone/>
            </a:pPr>
            <a:endParaRPr lang="hu-HU" altLang="hu-HU" sz="1800" dirty="0">
              <a:solidFill>
                <a:prstClr val="black"/>
              </a:solidFill>
              <a:latin typeface="Times New Roman" panose="02020603050405020304" pitchFamily="18" charset="0"/>
              <a:cs typeface="Times New Roman" panose="02020603050405020304" pitchFamily="18" charset="0"/>
            </a:endParaRPr>
          </a:p>
          <a:p>
            <a:pPr marL="0" lvl="0" indent="0" algn="just" eaLnBrk="0" fontAlgn="base" hangingPunct="0">
              <a:lnSpc>
                <a:spcPct val="100000"/>
              </a:lnSpc>
              <a:spcBef>
                <a:spcPct val="0"/>
              </a:spcBef>
              <a:spcAft>
                <a:spcPct val="0"/>
              </a:spcAft>
              <a:buNone/>
            </a:pPr>
            <a:r>
              <a:rPr lang="hu-HU" altLang="hu-HU" sz="1800" u="sng" dirty="0">
                <a:solidFill>
                  <a:prstClr val="black"/>
                </a:solidFill>
                <a:latin typeface="Times New Roman" panose="02020603050405020304" pitchFamily="18" charset="0"/>
                <a:cs typeface="Times New Roman" panose="02020603050405020304" pitchFamily="18" charset="0"/>
              </a:rPr>
              <a:t>Mi a foglalkoztatási rehabilitáció?</a:t>
            </a:r>
            <a:endParaRPr lang="hu-HU" altLang="hu-HU" sz="1800" dirty="0">
              <a:solidFill>
                <a:prstClr val="black"/>
              </a:solidFill>
              <a:latin typeface="Times New Roman" panose="02020603050405020304" pitchFamily="18" charset="0"/>
              <a:cs typeface="Times New Roman" panose="02020603050405020304" pitchFamily="18" charset="0"/>
            </a:endParaRPr>
          </a:p>
          <a:p>
            <a:pPr marL="0" lvl="0" indent="0" algn="just" eaLnBrk="0" fontAlgn="base" hangingPunct="0">
              <a:lnSpc>
                <a:spcPct val="100000"/>
              </a:lnSpc>
              <a:spcBef>
                <a:spcPct val="0"/>
              </a:spcBef>
              <a:spcAft>
                <a:spcPct val="0"/>
              </a:spcAft>
              <a:buNone/>
            </a:pPr>
            <a:r>
              <a:rPr lang="hu-HU" altLang="hu-HU" sz="1800" dirty="0">
                <a:solidFill>
                  <a:prstClr val="black"/>
                </a:solidFill>
                <a:latin typeface="Times New Roman" panose="02020603050405020304" pitchFamily="18" charset="0"/>
                <a:cs typeface="Times New Roman" panose="02020603050405020304" pitchFamily="18" charset="0"/>
              </a:rPr>
              <a:t>Az egyénnek a munkavilágába történő bevonására való alkalmassá tétele. Az egyén foglalkoztatása rehabilitációval helyreállítható.</a:t>
            </a:r>
          </a:p>
          <a:p>
            <a:endParaRPr lang="hu-HU" dirty="0"/>
          </a:p>
        </p:txBody>
      </p:sp>
    </p:spTree>
    <p:extLst>
      <p:ext uri="{BB962C8B-B14F-4D97-AF65-F5344CB8AC3E}">
        <p14:creationId xmlns:p14="http://schemas.microsoft.com/office/powerpoint/2010/main" val="6718056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D18A23B-4C6B-4063-9B3F-02F74DDEE412}"/>
              </a:ext>
            </a:extLst>
          </p:cNvPr>
          <p:cNvSpPr>
            <a:spLocks noGrp="1"/>
          </p:cNvSpPr>
          <p:nvPr>
            <p:ph type="title"/>
          </p:nvPr>
        </p:nvSpPr>
        <p:spPr>
          <a:xfrm>
            <a:off x="0" y="0"/>
            <a:ext cx="6370468" cy="709073"/>
          </a:xfrm>
        </p:spPr>
        <p:txBody>
          <a:bodyPr>
            <a:normAutofit fontScale="90000"/>
          </a:bodyPr>
          <a:lstStyle/>
          <a:p>
            <a:pPr lvl="0"/>
            <a:r>
              <a:rPr lang="hu-HU" sz="2200" dirty="0" smtClean="0">
                <a:latin typeface="Times New Roman" panose="02020603050405020304" pitchFamily="18" charset="0"/>
                <a:cs typeface="Times New Roman" panose="02020603050405020304" pitchFamily="18" charset="0"/>
              </a:rPr>
              <a:t/>
            </a:r>
            <a:br>
              <a:rPr lang="hu-HU" sz="2200" dirty="0" smtClean="0">
                <a:latin typeface="Times New Roman" panose="02020603050405020304" pitchFamily="18" charset="0"/>
                <a:cs typeface="Times New Roman" panose="02020603050405020304" pitchFamily="18" charset="0"/>
              </a:rPr>
            </a:br>
            <a:r>
              <a:rPr lang="hu-HU" sz="2200" dirty="0">
                <a:latin typeface="Times New Roman" panose="02020603050405020304" pitchFamily="18" charset="0"/>
                <a:cs typeface="Times New Roman" panose="02020603050405020304" pitchFamily="18" charset="0"/>
              </a:rPr>
              <a:t/>
            </a:r>
            <a:br>
              <a:rPr lang="hu-HU" sz="2200" dirty="0">
                <a:latin typeface="Times New Roman" panose="02020603050405020304" pitchFamily="18" charset="0"/>
                <a:cs typeface="Times New Roman" panose="02020603050405020304" pitchFamily="18" charset="0"/>
              </a:rPr>
            </a:br>
            <a:r>
              <a:rPr lang="hu-HU" dirty="0">
                <a:latin typeface="Times New Roman" panose="02020603050405020304" pitchFamily="18" charset="0"/>
                <a:cs typeface="Times New Roman" panose="02020603050405020304" pitchFamily="18" charset="0"/>
              </a:rPr>
              <a:t/>
            </a:r>
            <a:br>
              <a:rPr lang="hu-HU" dirty="0">
                <a:latin typeface="Times New Roman" panose="02020603050405020304" pitchFamily="18" charset="0"/>
                <a:cs typeface="Times New Roman" panose="02020603050405020304" pitchFamily="18" charset="0"/>
              </a:rPr>
            </a:br>
            <a:endParaRPr lang="hu-HU" dirty="0"/>
          </a:p>
        </p:txBody>
      </p:sp>
      <p:sp>
        <p:nvSpPr>
          <p:cNvPr id="3" name="Tartalom helye 2">
            <a:extLst>
              <a:ext uri="{FF2B5EF4-FFF2-40B4-BE49-F238E27FC236}">
                <a16:creationId xmlns:a16="http://schemas.microsoft.com/office/drawing/2014/main" id="{749B2A2D-2F93-41FE-8846-6848BF15DD1E}"/>
              </a:ext>
            </a:extLst>
          </p:cNvPr>
          <p:cNvSpPr>
            <a:spLocks noGrp="1"/>
          </p:cNvSpPr>
          <p:nvPr>
            <p:ph idx="1"/>
          </p:nvPr>
        </p:nvSpPr>
        <p:spPr>
          <a:xfrm>
            <a:off x="239697" y="709073"/>
            <a:ext cx="11638625" cy="4820870"/>
          </a:xfrm>
        </p:spPr>
        <p:txBody>
          <a:bodyPr>
            <a:normAutofit/>
          </a:bodyPr>
          <a:lstStyle/>
          <a:p>
            <a:pPr lvl="0"/>
            <a:r>
              <a:rPr lang="hu-HU" sz="1800" dirty="0" smtClean="0">
                <a:latin typeface="Times New Roman" panose="02020603050405020304" pitchFamily="18" charset="0"/>
                <a:cs typeface="Times New Roman" panose="02020603050405020304" pitchFamily="18" charset="0"/>
              </a:rPr>
              <a:t>A </a:t>
            </a:r>
            <a:r>
              <a:rPr lang="hu-HU" sz="1800" dirty="0">
                <a:latin typeface="Times New Roman" panose="02020603050405020304" pitchFamily="18" charset="0"/>
                <a:cs typeface="Times New Roman" panose="02020603050405020304" pitchFamily="18" charset="0"/>
              </a:rPr>
              <a:t>megváltozott munkaképességű személyek fogalom </a:t>
            </a:r>
            <a:r>
              <a:rPr lang="hu-HU" sz="1800" b="1" u="sng" dirty="0">
                <a:latin typeface="Times New Roman" panose="02020603050405020304" pitchFamily="18" charset="0"/>
                <a:cs typeface="Times New Roman" panose="02020603050405020304" pitchFamily="18" charset="0"/>
              </a:rPr>
              <a:t>a munka világához kapcsolódik</a:t>
            </a:r>
            <a:r>
              <a:rPr lang="hu-HU" sz="1800" dirty="0">
                <a:latin typeface="Times New Roman" panose="02020603050405020304" pitchFamily="18" charset="0"/>
                <a:cs typeface="Times New Roman" panose="02020603050405020304" pitchFamily="18" charset="0"/>
              </a:rPr>
              <a:t>, mivel azt a vizsgálati szempontot takarja, hogyan befolyásolja a károsodás (betegség), fogyatékosság vagy rokkantság az egyén munkavállalását, munkahelyének megtartását; vagyis </a:t>
            </a:r>
            <a:r>
              <a:rPr lang="hu-HU" sz="1800" b="1" dirty="0">
                <a:latin typeface="Times New Roman" panose="02020603050405020304" pitchFamily="18" charset="0"/>
                <a:cs typeface="Times New Roman" panose="02020603050405020304" pitchFamily="18" charset="0"/>
              </a:rPr>
              <a:t>az egyént a foglalkoztathatóság szempontrendszerén keresztül minősíti.</a:t>
            </a:r>
          </a:p>
          <a:p>
            <a:pPr lvl="0"/>
            <a:r>
              <a:rPr lang="hu-HU" sz="1800" b="1" u="sng" dirty="0">
                <a:latin typeface="Times New Roman" panose="02020603050405020304" pitchFamily="18" charset="0"/>
                <a:cs typeface="Times New Roman" panose="02020603050405020304" pitchFamily="18" charset="0"/>
              </a:rPr>
              <a:t>Egészségi állapot</a:t>
            </a:r>
            <a:r>
              <a:rPr lang="hu-HU" sz="1800" b="1" dirty="0">
                <a:latin typeface="Times New Roman" panose="02020603050405020304" pitchFamily="18" charset="0"/>
                <a:cs typeface="Times New Roman" panose="02020603050405020304" pitchFamily="18" charset="0"/>
              </a:rPr>
              <a:t>:</a:t>
            </a:r>
            <a:r>
              <a:rPr lang="hu-HU" sz="1800" i="1" dirty="0">
                <a:latin typeface="Times New Roman" panose="02020603050405020304" pitchFamily="18" charset="0"/>
                <a:cs typeface="Times New Roman" panose="02020603050405020304" pitchFamily="18" charset="0"/>
              </a:rPr>
              <a:t> </a:t>
            </a:r>
            <a:r>
              <a:rPr lang="hu-HU" sz="1800" dirty="0">
                <a:latin typeface="Times New Roman" panose="02020603050405020304" pitchFamily="18" charset="0"/>
                <a:cs typeface="Times New Roman" panose="02020603050405020304" pitchFamily="18" charset="0"/>
              </a:rPr>
              <a:t>az egyén fizikai, mentális, szociális jóllétének betegség, illetve sérülés után kialakult vagy veleszületett rendellenesség következtében fennálló tartós vagy végleges kedvezőtlen változásainak figyelembe vételével meghatározott állapot.</a:t>
            </a:r>
          </a:p>
          <a:p>
            <a:r>
              <a:rPr lang="hu-HU" sz="1800" b="1" u="sng" dirty="0">
                <a:latin typeface="Times New Roman" panose="02020603050405020304" pitchFamily="18" charset="0"/>
                <a:cs typeface="Times New Roman" panose="02020603050405020304" pitchFamily="18" charset="0"/>
              </a:rPr>
              <a:t>Megváltozott munkaképességű személy</a:t>
            </a:r>
            <a:r>
              <a:rPr lang="hu-HU" sz="1800" dirty="0">
                <a:latin typeface="Times New Roman" panose="02020603050405020304" pitchFamily="18" charset="0"/>
                <a:cs typeface="Times New Roman" panose="02020603050405020304" pitchFamily="18" charset="0"/>
              </a:rPr>
              <a:t>:  – akinek egészségkárosodásának mértéke a Rehabilitációs Ellátási és Szakértői Osztály hatósági véleménye alapján 40-99 %-os, vagy látás-, értelmi-, hallás-, mozgásfogyatékosnak  minősül, vagy fogyatékossági támogatásban részesül.        Tekintet nélkül arra, hogy egészségkárosodása alapján ellátásban részesül vagy sem. </a:t>
            </a:r>
          </a:p>
          <a:p>
            <a:r>
              <a:rPr lang="hu-HU" sz="1800" b="1" u="sng" dirty="0">
                <a:latin typeface="Times New Roman" panose="02020603050405020304" pitchFamily="18" charset="0"/>
                <a:cs typeface="Times New Roman" panose="02020603050405020304" pitchFamily="18" charset="0"/>
              </a:rPr>
              <a:t>Megfelelő munkahely</a:t>
            </a:r>
            <a:r>
              <a:rPr lang="hu-HU" sz="1800" dirty="0">
                <a:latin typeface="Times New Roman" panose="02020603050405020304" pitchFamily="18" charset="0"/>
                <a:cs typeface="Times New Roman" panose="02020603050405020304" pitchFamily="18" charset="0"/>
              </a:rPr>
              <a:t>: egészségi állapota szerint az ellátásban részesülő a munka elvégzésére alkalmas, a várható keresete az álláskeresési járadék összegét, illetőleg a kötelező minimálbér összegét eléri, foglalkoztatása munkaviszonyban történik – valamint a munkahely és a lakóhely közötti oda-vissza utazás ideje a napi 2 órát nem haladja meg.  </a:t>
            </a:r>
          </a:p>
          <a:p>
            <a:endParaRPr lang="hu-HU" sz="1800" dirty="0">
              <a:latin typeface="Times New Roman" panose="02020603050405020304" pitchFamily="18" charset="0"/>
              <a:cs typeface="Times New Roman" panose="02020603050405020304" pitchFamily="18" charset="0"/>
            </a:endParaRPr>
          </a:p>
        </p:txBody>
      </p:sp>
      <p:sp>
        <p:nvSpPr>
          <p:cNvPr id="4" name="Cím 1">
            <a:extLst>
              <a:ext uri="{FF2B5EF4-FFF2-40B4-BE49-F238E27FC236}">
                <a16:creationId xmlns:a16="http://schemas.microsoft.com/office/drawing/2014/main" id="{AD18A23B-4C6B-4063-9B3F-02F74DDEE412}"/>
              </a:ext>
            </a:extLst>
          </p:cNvPr>
          <p:cNvSpPr txBox="1">
            <a:spLocks/>
          </p:cNvSpPr>
          <p:nvPr/>
        </p:nvSpPr>
        <p:spPr>
          <a:xfrm>
            <a:off x="3025588" y="0"/>
            <a:ext cx="5723965" cy="4751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hu-HU" sz="1800" b="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hu-HU" sz="1800" b="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hu-HU" sz="1800" b="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hu-HU" sz="1800" b="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hu-HU" sz="1800" b="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Hogyan értelmezzük a megváltozott munkaképességet ?</a:t>
            </a:r>
            <a:r>
              <a:rPr lang="hu-HU" sz="1800" smtClean="0">
                <a:latin typeface="Times New Roman" panose="02020603050405020304" pitchFamily="18" charset="0"/>
                <a:cs typeface="Times New Roman" panose="02020603050405020304" pitchFamily="18" charset="0"/>
              </a:rPr>
              <a:t/>
            </a:r>
            <a:br>
              <a:rPr lang="hu-HU" sz="1800" smtClean="0">
                <a:latin typeface="Times New Roman" panose="02020603050405020304" pitchFamily="18" charset="0"/>
                <a:cs typeface="Times New Roman" panose="02020603050405020304" pitchFamily="18" charset="0"/>
              </a:rPr>
            </a:br>
            <a:endParaRPr lang="hu-HU"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12602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D18A23B-4C6B-4063-9B3F-02F74DDEE412}"/>
              </a:ext>
            </a:extLst>
          </p:cNvPr>
          <p:cNvSpPr>
            <a:spLocks noGrp="1"/>
          </p:cNvSpPr>
          <p:nvPr>
            <p:ph type="title"/>
          </p:nvPr>
        </p:nvSpPr>
        <p:spPr/>
        <p:txBody>
          <a:bodyPr/>
          <a:lstStyle/>
          <a:p>
            <a:endParaRPr lang="hu-HU" dirty="0"/>
          </a:p>
        </p:txBody>
      </p:sp>
      <p:sp>
        <p:nvSpPr>
          <p:cNvPr id="3" name="Tartalom helye 2">
            <a:extLst>
              <a:ext uri="{FF2B5EF4-FFF2-40B4-BE49-F238E27FC236}">
                <a16:creationId xmlns:a16="http://schemas.microsoft.com/office/drawing/2014/main" id="{749B2A2D-2F93-41FE-8846-6848BF15DD1E}"/>
              </a:ext>
            </a:extLst>
          </p:cNvPr>
          <p:cNvSpPr>
            <a:spLocks noGrp="1"/>
          </p:cNvSpPr>
          <p:nvPr>
            <p:ph idx="1"/>
          </p:nvPr>
        </p:nvSpPr>
        <p:spPr>
          <a:xfrm>
            <a:off x="291849" y="5128983"/>
            <a:ext cx="11789314" cy="437316"/>
          </a:xfrm>
        </p:spPr>
        <p:txBody>
          <a:bodyPr>
            <a:noAutofit/>
          </a:bodyPr>
          <a:lstStyle/>
          <a:p>
            <a:pPr marL="1035558" lvl="1" indent="-514350">
              <a:buFont typeface="Wingdings" panose="05000000000000000000" pitchFamily="2" charset="2"/>
              <a:buChar char="Ø"/>
            </a:pPr>
            <a:r>
              <a:rPr lang="hu-HU" sz="1200" dirty="0">
                <a:solidFill>
                  <a:srgbClr val="C00000"/>
                </a:solidFill>
                <a:latin typeface="Times New Roman" panose="02020603050405020304" pitchFamily="18" charset="0"/>
                <a:cs typeface="Times New Roman" panose="02020603050405020304" pitchFamily="18" charset="0"/>
              </a:rPr>
              <a:t>Komplex bizottsági döntés 40-70%-</a:t>
            </a:r>
            <a:r>
              <a:rPr lang="hu-HU" sz="1200" dirty="0" err="1">
                <a:solidFill>
                  <a:srgbClr val="C00000"/>
                </a:solidFill>
                <a:latin typeface="Times New Roman" panose="02020603050405020304" pitchFamily="18" charset="0"/>
                <a:cs typeface="Times New Roman" panose="02020603050405020304" pitchFamily="18" charset="0"/>
              </a:rPr>
              <a:t>os</a:t>
            </a:r>
            <a:r>
              <a:rPr lang="hu-HU" sz="1200" dirty="0">
                <a:solidFill>
                  <a:srgbClr val="C00000"/>
                </a:solidFill>
                <a:latin typeface="Times New Roman" panose="02020603050405020304" pitchFamily="18" charset="0"/>
                <a:cs typeface="Times New Roman" panose="02020603050405020304" pitchFamily="18" charset="0"/>
              </a:rPr>
              <a:t> egészségkárosodás mértéke esetén, a többi esetben csak orvosszakértői vizsgálat  és vélemény közlése határozat formájában.</a:t>
            </a:r>
          </a:p>
          <a:p>
            <a:pPr marL="1035558" lvl="1" indent="-514350">
              <a:buFont typeface="Wingdings" panose="05000000000000000000" pitchFamily="2" charset="2"/>
              <a:buChar char="Ø"/>
            </a:pPr>
            <a:r>
              <a:rPr lang="hu-HU" sz="1200" dirty="0">
                <a:solidFill>
                  <a:srgbClr val="C00000"/>
                </a:solidFill>
                <a:latin typeface="Times New Roman" panose="02020603050405020304" pitchFamily="18" charset="0"/>
                <a:cs typeface="Times New Roman" panose="02020603050405020304" pitchFamily="18" charset="0"/>
              </a:rPr>
              <a:t>2022.  január 1-jétől az </a:t>
            </a:r>
            <a:r>
              <a:rPr lang="hu-HU" sz="1200" dirty="0" smtClean="0">
                <a:solidFill>
                  <a:srgbClr val="C00000"/>
                </a:solidFill>
                <a:latin typeface="Times New Roman" panose="02020603050405020304" pitchFamily="18" charset="0"/>
                <a:cs typeface="Times New Roman" panose="02020603050405020304" pitchFamily="18" charset="0"/>
              </a:rPr>
              <a:t>ellátási alapösszeg </a:t>
            </a:r>
            <a:r>
              <a:rPr lang="hu-HU" sz="1200" dirty="0">
                <a:solidFill>
                  <a:srgbClr val="C00000"/>
                </a:solidFill>
                <a:latin typeface="Times New Roman" panose="02020603050405020304" pitchFamily="18" charset="0"/>
                <a:cs typeface="Times New Roman" panose="02020603050405020304" pitchFamily="18" charset="0"/>
              </a:rPr>
              <a:t>: 112.920 – Ft </a:t>
            </a:r>
          </a:p>
          <a:p>
            <a:endParaRPr lang="hu-HU" sz="1200" dirty="0">
              <a:latin typeface="Times New Roman" panose="02020603050405020304" pitchFamily="18" charset="0"/>
              <a:cs typeface="Times New Roman" panose="02020603050405020304" pitchFamily="18" charset="0"/>
            </a:endParaRPr>
          </a:p>
        </p:txBody>
      </p:sp>
      <p:graphicFrame>
        <p:nvGraphicFramePr>
          <p:cNvPr id="4" name="Tartalom helye 3"/>
          <p:cNvGraphicFramePr>
            <a:graphicFrameLocks/>
          </p:cNvGraphicFramePr>
          <p:nvPr>
            <p:extLst>
              <p:ext uri="{D42A27DB-BD31-4B8C-83A1-F6EECF244321}">
                <p14:modId xmlns:p14="http://schemas.microsoft.com/office/powerpoint/2010/main" val="379759305"/>
              </p:ext>
            </p:extLst>
          </p:nvPr>
        </p:nvGraphicFramePr>
        <p:xfrm>
          <a:off x="291849" y="200825"/>
          <a:ext cx="11789314" cy="4928158"/>
        </p:xfrm>
        <a:graphic>
          <a:graphicData uri="http://schemas.openxmlformats.org/drawingml/2006/table">
            <a:tbl>
              <a:tblPr firstRow="1" bandRow="1">
                <a:tableStyleId>{5C22544A-7EE6-4342-B048-85BDC9FD1C3A}</a:tableStyleId>
              </a:tblPr>
              <a:tblGrid>
                <a:gridCol w="2347952">
                  <a:extLst>
                    <a:ext uri="{9D8B030D-6E8A-4147-A177-3AD203B41FA5}">
                      <a16:colId xmlns:a16="http://schemas.microsoft.com/office/drawing/2014/main" val="20000"/>
                    </a:ext>
                  </a:extLst>
                </a:gridCol>
                <a:gridCol w="1280423">
                  <a:extLst>
                    <a:ext uri="{9D8B030D-6E8A-4147-A177-3AD203B41FA5}">
                      <a16:colId xmlns:a16="http://schemas.microsoft.com/office/drawing/2014/main" val="20001"/>
                    </a:ext>
                  </a:extLst>
                </a:gridCol>
                <a:gridCol w="3531717">
                  <a:extLst>
                    <a:ext uri="{9D8B030D-6E8A-4147-A177-3AD203B41FA5}">
                      <a16:colId xmlns:a16="http://schemas.microsoft.com/office/drawing/2014/main" val="20002"/>
                    </a:ext>
                  </a:extLst>
                </a:gridCol>
                <a:gridCol w="4629222">
                  <a:extLst>
                    <a:ext uri="{9D8B030D-6E8A-4147-A177-3AD203B41FA5}">
                      <a16:colId xmlns:a16="http://schemas.microsoft.com/office/drawing/2014/main" val="20003"/>
                    </a:ext>
                  </a:extLst>
                </a:gridCol>
              </a:tblGrid>
              <a:tr h="624295">
                <a:tc>
                  <a:txBody>
                    <a:bodyPr/>
                    <a:lstStyle/>
                    <a:p>
                      <a:pPr algn="ctr">
                        <a:lnSpc>
                          <a:spcPct val="115000"/>
                        </a:lnSpc>
                        <a:spcAft>
                          <a:spcPts val="1000"/>
                        </a:spcAft>
                      </a:pPr>
                      <a:r>
                        <a:rPr lang="hu-HU" sz="1600" b="1" dirty="0">
                          <a:solidFill>
                            <a:schemeClr val="tx1"/>
                          </a:solidFill>
                          <a:latin typeface="+mn-lt"/>
                          <a:ea typeface="Calibri"/>
                          <a:cs typeface="Times New Roman"/>
                        </a:rPr>
                        <a:t>E</a:t>
                      </a:r>
                      <a:r>
                        <a:rPr lang="hu-HU" sz="1600" b="1" dirty="0" smtClean="0">
                          <a:solidFill>
                            <a:schemeClr val="tx1"/>
                          </a:solidFill>
                          <a:latin typeface="+mn-lt"/>
                          <a:ea typeface="Calibri"/>
                          <a:cs typeface="Times New Roman"/>
                        </a:rPr>
                        <a:t>gészségi </a:t>
                      </a:r>
                      <a:r>
                        <a:rPr lang="hu-HU" sz="1600" b="1" dirty="0">
                          <a:solidFill>
                            <a:schemeClr val="tx1"/>
                          </a:solidFill>
                          <a:latin typeface="+mn-lt"/>
                          <a:ea typeface="Calibri"/>
                          <a:cs typeface="Times New Roman"/>
                        </a:rPr>
                        <a:t>állapot </a:t>
                      </a:r>
                      <a:r>
                        <a:rPr lang="hu-HU" sz="1600" dirty="0">
                          <a:solidFill>
                            <a:schemeClr val="tx1"/>
                          </a:solidFill>
                          <a:latin typeface="+mn-lt"/>
                          <a:ea typeface="Calibri"/>
                          <a:cs typeface="Times New Roman"/>
                        </a:rPr>
                        <a:t>	</a:t>
                      </a:r>
                    </a:p>
                  </a:txBody>
                  <a:tcPr anchor="ctr">
                    <a:solidFill>
                      <a:schemeClr val="accent6"/>
                    </a:solidFill>
                  </a:tcPr>
                </a:tc>
                <a:tc>
                  <a:txBody>
                    <a:bodyPr/>
                    <a:lstStyle/>
                    <a:p>
                      <a:pPr algn="ctr">
                        <a:lnSpc>
                          <a:spcPct val="115000"/>
                        </a:lnSpc>
                        <a:spcAft>
                          <a:spcPts val="1000"/>
                        </a:spcAft>
                      </a:pPr>
                      <a:r>
                        <a:rPr lang="hu-HU" sz="1600" dirty="0">
                          <a:solidFill>
                            <a:schemeClr val="tx1"/>
                          </a:solidFill>
                          <a:latin typeface="+mn-lt"/>
                          <a:ea typeface="Calibri"/>
                          <a:cs typeface="Times New Roman"/>
                        </a:rPr>
                        <a:t>M</a:t>
                      </a:r>
                      <a:r>
                        <a:rPr lang="hu-HU" sz="1600" dirty="0" smtClean="0">
                          <a:solidFill>
                            <a:schemeClr val="tx1"/>
                          </a:solidFill>
                          <a:latin typeface="+mn-lt"/>
                          <a:ea typeface="Calibri"/>
                          <a:cs typeface="Times New Roman"/>
                        </a:rPr>
                        <a:t>inősítési </a:t>
                      </a:r>
                      <a:r>
                        <a:rPr lang="hu-HU" sz="1600" dirty="0">
                          <a:solidFill>
                            <a:schemeClr val="tx1"/>
                          </a:solidFill>
                          <a:latin typeface="+mn-lt"/>
                          <a:ea typeface="Calibri"/>
                          <a:cs typeface="Times New Roman"/>
                        </a:rPr>
                        <a:t>kategória	</a:t>
                      </a:r>
                    </a:p>
                  </a:txBody>
                  <a:tcPr anchor="ctr">
                    <a:solidFill>
                      <a:schemeClr val="accent6"/>
                    </a:solidFill>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hu-HU" sz="1600" b="1" kern="1200" dirty="0" smtClean="0">
                          <a:solidFill>
                            <a:schemeClr val="tx1"/>
                          </a:solidFill>
                          <a:latin typeface="+mn-lt"/>
                          <a:ea typeface="+mn-ea"/>
                          <a:cs typeface="+mn-cs"/>
                        </a:rPr>
                        <a:t>           </a:t>
                      </a:r>
                      <a:r>
                        <a:rPr lang="hu-HU" sz="1600" b="1" kern="1200" dirty="0" err="1" smtClean="0">
                          <a:solidFill>
                            <a:schemeClr val="tx1"/>
                          </a:solidFill>
                          <a:latin typeface="+mn-lt"/>
                          <a:ea typeface="+mn-ea"/>
                          <a:cs typeface="+mn-cs"/>
                        </a:rPr>
                        <a:t>Rehabilitálhatóság</a:t>
                      </a:r>
                      <a:r>
                        <a:rPr lang="hu-HU" sz="1600" b="1" kern="1200" dirty="0">
                          <a:solidFill>
                            <a:schemeClr val="tx1"/>
                          </a:solidFill>
                          <a:latin typeface="+mn-lt"/>
                          <a:ea typeface="+mn-ea"/>
                          <a:cs typeface="+mn-cs"/>
                        </a:rPr>
                        <a:t>			</a:t>
                      </a:r>
                      <a:endParaRPr lang="hu-HU" sz="1600" dirty="0">
                        <a:solidFill>
                          <a:schemeClr val="tx1"/>
                        </a:solidFill>
                        <a:latin typeface="+mn-lt"/>
                        <a:ea typeface="Calibri"/>
                        <a:cs typeface="Times New Roman"/>
                      </a:endParaRPr>
                    </a:p>
                  </a:txBody>
                  <a:tcPr anchor="ctr">
                    <a:solidFill>
                      <a:schemeClr val="accent6"/>
                    </a:solidFill>
                  </a:tcPr>
                </a:tc>
                <a:tc>
                  <a:txBody>
                    <a:bodyPr/>
                    <a:lstStyle/>
                    <a:p>
                      <a:pPr algn="ctr">
                        <a:lnSpc>
                          <a:spcPct val="115000"/>
                        </a:lnSpc>
                        <a:spcAft>
                          <a:spcPts val="1000"/>
                        </a:spcAft>
                      </a:pPr>
                      <a:r>
                        <a:rPr lang="hu-HU" sz="1600" dirty="0" smtClean="0">
                          <a:solidFill>
                            <a:schemeClr val="tx1"/>
                          </a:solidFill>
                          <a:latin typeface="+mn-lt"/>
                          <a:ea typeface="Calibri"/>
                          <a:cs typeface="Times New Roman"/>
                        </a:rPr>
                        <a:t>Ellátási </a:t>
                      </a:r>
                      <a:r>
                        <a:rPr lang="hu-HU" sz="1600" dirty="0">
                          <a:solidFill>
                            <a:schemeClr val="tx1"/>
                          </a:solidFill>
                          <a:latin typeface="+mn-lt"/>
                          <a:ea typeface="Calibri"/>
                          <a:cs typeface="Times New Roman"/>
                        </a:rPr>
                        <a:t>forma</a:t>
                      </a:r>
                    </a:p>
                  </a:txBody>
                  <a:tcPr anchor="ctr">
                    <a:solidFill>
                      <a:schemeClr val="accent6"/>
                    </a:solidFill>
                  </a:tcPr>
                </a:tc>
                <a:extLst>
                  <a:ext uri="{0D108BD9-81ED-4DB2-BD59-A6C34878D82A}">
                    <a16:rowId xmlns:a16="http://schemas.microsoft.com/office/drawing/2014/main" val="10000"/>
                  </a:ext>
                </a:extLst>
              </a:tr>
              <a:tr h="349970">
                <a:tc>
                  <a:txBody>
                    <a:bodyPr/>
                    <a:lstStyle/>
                    <a:p>
                      <a:r>
                        <a:rPr lang="hu-HU" sz="1200" kern="1200" dirty="0">
                          <a:solidFill>
                            <a:schemeClr val="tx1"/>
                          </a:solidFill>
                          <a:latin typeface="+mn-lt"/>
                          <a:ea typeface="+mn-ea"/>
                          <a:cs typeface="+mn-cs"/>
                        </a:rPr>
                        <a:t>60% feletti egészségi  állapot</a:t>
                      </a:r>
                      <a:endParaRPr lang="hu-HU" sz="1200" dirty="0">
                        <a:solidFill>
                          <a:schemeClr val="tx1"/>
                        </a:solidFill>
                        <a:latin typeface="+mn-lt"/>
                      </a:endParaRPr>
                    </a:p>
                  </a:txBody>
                  <a:tcPr/>
                </a:tc>
                <a:tc>
                  <a:txBody>
                    <a:bodyPr/>
                    <a:lstStyle/>
                    <a:p>
                      <a:pPr algn="ctr"/>
                      <a:r>
                        <a:rPr lang="hu-HU" sz="1200" dirty="0">
                          <a:solidFill>
                            <a:schemeClr val="tx1"/>
                          </a:solidFill>
                          <a:latin typeface="+mn-lt"/>
                        </a:rPr>
                        <a:t>A</a:t>
                      </a:r>
                    </a:p>
                  </a:txBody>
                  <a:tcPr/>
                </a:tc>
                <a:tc>
                  <a:txBody>
                    <a:bodyPr/>
                    <a:lstStyle/>
                    <a:p>
                      <a:r>
                        <a:rPr lang="hu-HU" sz="1200" kern="1200" dirty="0">
                          <a:solidFill>
                            <a:schemeClr val="tx1"/>
                          </a:solidFill>
                          <a:latin typeface="+mn-lt"/>
                          <a:ea typeface="+mn-ea"/>
                          <a:cs typeface="+mn-cs"/>
                        </a:rPr>
                        <a:t>rehabilitáció nélkül foglalkoztatható</a:t>
                      </a:r>
                      <a:endParaRPr lang="hu-HU" sz="1200" dirty="0">
                        <a:solidFill>
                          <a:schemeClr val="tx1"/>
                        </a:solidFill>
                        <a:latin typeface="+mn-lt"/>
                      </a:endParaRPr>
                    </a:p>
                  </a:txBody>
                  <a:tcPr/>
                </a:tc>
                <a:tc>
                  <a:txBody>
                    <a:bodyPr/>
                    <a:lstStyle/>
                    <a:p>
                      <a:r>
                        <a:rPr lang="hu-HU" sz="1200" dirty="0">
                          <a:solidFill>
                            <a:schemeClr val="tx1"/>
                          </a:solidFill>
                          <a:latin typeface="+mn-lt"/>
                        </a:rPr>
                        <a:t>Nincs ellátás</a:t>
                      </a:r>
                    </a:p>
                  </a:txBody>
                  <a:tcPr/>
                </a:tc>
                <a:extLst>
                  <a:ext uri="{0D108BD9-81ED-4DB2-BD59-A6C34878D82A}">
                    <a16:rowId xmlns:a16="http://schemas.microsoft.com/office/drawing/2014/main" val="10001"/>
                  </a:ext>
                </a:extLst>
              </a:tr>
              <a:tr h="1226783">
                <a:tc>
                  <a:txBody>
                    <a:bodyPr/>
                    <a:lstStyle/>
                    <a:p>
                      <a:endParaRPr lang="hu-HU" sz="1200" dirty="0">
                        <a:solidFill>
                          <a:srgbClr val="C00000"/>
                        </a:solidFill>
                        <a:latin typeface="+mn-lt"/>
                      </a:endParaRPr>
                    </a:p>
                    <a:p>
                      <a:endParaRPr lang="hu-HU" sz="1200" dirty="0">
                        <a:solidFill>
                          <a:srgbClr val="C00000"/>
                        </a:solidFill>
                        <a:latin typeface="+mn-lt"/>
                      </a:endParaRPr>
                    </a:p>
                    <a:p>
                      <a:endParaRPr lang="hu-HU" sz="1200" dirty="0">
                        <a:solidFill>
                          <a:srgbClr val="C00000"/>
                        </a:solidFill>
                        <a:latin typeface="+mn-lt"/>
                      </a:endParaRPr>
                    </a:p>
                    <a:p>
                      <a:r>
                        <a:rPr lang="hu-HU" sz="1200" b="1" dirty="0">
                          <a:solidFill>
                            <a:srgbClr val="C00000"/>
                          </a:solidFill>
                          <a:latin typeface="+mn-lt"/>
                        </a:rPr>
                        <a:t>50-60 % közötti  egészségi állapot </a:t>
                      </a:r>
                    </a:p>
                  </a:txBody>
                  <a:tcPr/>
                </a:tc>
                <a:tc>
                  <a:txBody>
                    <a:bodyPr/>
                    <a:lstStyle/>
                    <a:p>
                      <a:pPr algn="ctr"/>
                      <a:endParaRPr lang="hu-HU" sz="1200" b="1" dirty="0">
                        <a:solidFill>
                          <a:srgbClr val="C00000"/>
                        </a:solidFill>
                        <a:latin typeface="+mn-lt"/>
                      </a:endParaRPr>
                    </a:p>
                    <a:p>
                      <a:pPr algn="ctr"/>
                      <a:r>
                        <a:rPr lang="hu-HU" sz="1200" b="1" dirty="0">
                          <a:solidFill>
                            <a:srgbClr val="C00000"/>
                          </a:solidFill>
                          <a:latin typeface="+mn-lt"/>
                        </a:rPr>
                        <a:t>B1</a:t>
                      </a:r>
                    </a:p>
                    <a:p>
                      <a:pPr algn="ctr"/>
                      <a:r>
                        <a:rPr lang="hu-HU" sz="1200" b="1" dirty="0">
                          <a:solidFill>
                            <a:srgbClr val="C00000"/>
                          </a:solidFill>
                          <a:latin typeface="+mn-lt"/>
                        </a:rPr>
                        <a:t>_____________</a:t>
                      </a:r>
                    </a:p>
                    <a:p>
                      <a:pPr algn="ctr"/>
                      <a:endParaRPr lang="hu-HU" sz="1200" b="1" dirty="0">
                        <a:solidFill>
                          <a:srgbClr val="C00000"/>
                        </a:solidFill>
                        <a:latin typeface="+mn-lt"/>
                      </a:endParaRPr>
                    </a:p>
                    <a:p>
                      <a:pPr algn="ctr"/>
                      <a:r>
                        <a:rPr lang="hu-HU" sz="1200" b="1" dirty="0">
                          <a:solidFill>
                            <a:srgbClr val="C00000"/>
                          </a:solidFill>
                          <a:latin typeface="+mn-lt"/>
                        </a:rPr>
                        <a:t>B2</a:t>
                      </a:r>
                    </a:p>
                  </a:txBody>
                  <a:tcPr/>
                </a:tc>
                <a:tc>
                  <a:txBody>
                    <a:bodyPr/>
                    <a:lstStyle/>
                    <a:p>
                      <a:r>
                        <a:rPr lang="hu-HU" sz="1200" dirty="0">
                          <a:solidFill>
                            <a:srgbClr val="C00000"/>
                          </a:solidFill>
                          <a:latin typeface="+mn-lt"/>
                        </a:rPr>
                        <a:t>Foglalkoztatatási rehabilitációval </a:t>
                      </a:r>
                      <a:r>
                        <a:rPr lang="hu-HU" sz="1200" u="none" baseline="0" dirty="0">
                          <a:solidFill>
                            <a:srgbClr val="C00000"/>
                          </a:solidFill>
                          <a:latin typeface="+mn-lt"/>
                        </a:rPr>
                        <a:t>helyreállítható</a:t>
                      </a:r>
                    </a:p>
                    <a:p>
                      <a:endParaRPr lang="hu-HU" sz="1200" u="sng" baseline="0" dirty="0">
                        <a:solidFill>
                          <a:srgbClr val="C00000"/>
                        </a:solidFill>
                        <a:latin typeface="+mn-lt"/>
                      </a:endParaRPr>
                    </a:p>
                    <a:p>
                      <a:r>
                        <a:rPr lang="hu-HU" sz="1200" u="sng" baseline="0" dirty="0">
                          <a:solidFill>
                            <a:srgbClr val="C00000"/>
                          </a:solidFill>
                          <a:latin typeface="+mn-lt"/>
                        </a:rPr>
                        <a:t>_________________________________________</a:t>
                      </a:r>
                    </a:p>
                    <a:p>
                      <a:r>
                        <a:rPr lang="hu-HU" sz="1200" u="none" baseline="0" dirty="0">
                          <a:solidFill>
                            <a:srgbClr val="C00000"/>
                          </a:solidFill>
                          <a:latin typeface="+mn-lt"/>
                        </a:rPr>
                        <a:t>Egészségi állapota alapján rehabilitálható,  de külön jogszabály alapján nem rehabilitálható</a:t>
                      </a:r>
                    </a:p>
                  </a:txBody>
                  <a:tcPr/>
                </a:tc>
                <a:tc>
                  <a:txBody>
                    <a:bodyPr/>
                    <a:lstStyle/>
                    <a:p>
                      <a:r>
                        <a:rPr lang="hu-HU" sz="1200" b="1" i="0" dirty="0">
                          <a:solidFill>
                            <a:srgbClr val="C00000"/>
                          </a:solidFill>
                          <a:latin typeface="+mn-lt"/>
                        </a:rPr>
                        <a:t>Rehabilitációs ellátás /</a:t>
                      </a:r>
                      <a:r>
                        <a:rPr lang="hu-HU" sz="1200" b="0" i="0" dirty="0">
                          <a:solidFill>
                            <a:srgbClr val="C00000"/>
                          </a:solidFill>
                          <a:latin typeface="+mn-lt"/>
                        </a:rPr>
                        <a:t>alapösszeg 30 %-a, 33.800.-Ft </a:t>
                      </a:r>
                    </a:p>
                    <a:p>
                      <a:endParaRPr lang="hu-HU" sz="1200" b="0" i="0" dirty="0">
                        <a:solidFill>
                          <a:srgbClr val="C00000"/>
                        </a:solidFill>
                        <a:latin typeface="+mn-lt"/>
                      </a:endParaRPr>
                    </a:p>
                    <a:p>
                      <a:r>
                        <a:rPr lang="hu-HU" sz="1200" b="1" u="sng" dirty="0">
                          <a:solidFill>
                            <a:srgbClr val="C00000"/>
                          </a:solidFill>
                          <a:effectLst>
                            <a:outerShdw blurRad="38100" dist="38100" dir="2700000" algn="tl">
                              <a:srgbClr val="000000">
                                <a:alpha val="43137"/>
                              </a:srgbClr>
                            </a:outerShdw>
                          </a:effectLst>
                          <a:latin typeface="+mn-lt"/>
                        </a:rPr>
                        <a:t>______________________________________</a:t>
                      </a:r>
                    </a:p>
                    <a:p>
                      <a:r>
                        <a:rPr lang="hu-HU" sz="1200" b="1" dirty="0">
                          <a:solidFill>
                            <a:srgbClr val="C00000"/>
                          </a:solidFill>
                          <a:latin typeface="+mn-lt"/>
                        </a:rPr>
                        <a:t>Rokkantsági ellátás / </a:t>
                      </a:r>
                      <a:r>
                        <a:rPr lang="hu-HU" sz="1200" b="0" i="0" dirty="0">
                          <a:solidFill>
                            <a:srgbClr val="C00000"/>
                          </a:solidFill>
                          <a:latin typeface="+mn-lt"/>
                        </a:rPr>
                        <a:t>alapösszeg 30 %-a, 33.800.-Ft </a:t>
                      </a:r>
                    </a:p>
                  </a:txBody>
                  <a:tcPr marL="121920" marR="121920"/>
                </a:tc>
                <a:extLst>
                  <a:ext uri="{0D108BD9-81ED-4DB2-BD59-A6C34878D82A}">
                    <a16:rowId xmlns:a16="http://schemas.microsoft.com/office/drawing/2014/main" val="10002"/>
                  </a:ext>
                </a:extLst>
              </a:tr>
              <a:tr h="1418973">
                <a:tc>
                  <a:txBody>
                    <a:bodyPr/>
                    <a:lstStyle/>
                    <a:p>
                      <a:endParaRPr lang="hu-HU" sz="1200" dirty="0">
                        <a:solidFill>
                          <a:srgbClr val="C00000"/>
                        </a:solidFill>
                        <a:latin typeface="+mn-lt"/>
                      </a:endParaRPr>
                    </a:p>
                    <a:p>
                      <a:endParaRPr lang="hu-HU" sz="1200" dirty="0">
                        <a:solidFill>
                          <a:srgbClr val="C00000"/>
                        </a:solidFill>
                        <a:latin typeface="+mn-lt"/>
                      </a:endParaRPr>
                    </a:p>
                    <a:p>
                      <a:r>
                        <a:rPr lang="hu-HU" sz="1200" b="1" dirty="0">
                          <a:solidFill>
                            <a:srgbClr val="C00000"/>
                          </a:solidFill>
                          <a:latin typeface="+mn-lt"/>
                        </a:rPr>
                        <a:t>30-50% közötti  egészségi állapot </a:t>
                      </a:r>
                    </a:p>
                  </a:txBody>
                  <a:tcPr/>
                </a:tc>
                <a:tc>
                  <a:txBody>
                    <a:bodyPr/>
                    <a:lstStyle/>
                    <a:p>
                      <a:pPr algn="ctr"/>
                      <a:endParaRPr lang="hu-HU" sz="1200" dirty="0">
                        <a:solidFill>
                          <a:srgbClr val="C00000"/>
                        </a:solidFill>
                        <a:latin typeface="+mn-lt"/>
                      </a:endParaRPr>
                    </a:p>
                    <a:p>
                      <a:pPr algn="ctr"/>
                      <a:r>
                        <a:rPr lang="hu-HU" sz="1200" b="1" dirty="0">
                          <a:solidFill>
                            <a:srgbClr val="C00000"/>
                          </a:solidFill>
                          <a:latin typeface="+mn-lt"/>
                        </a:rPr>
                        <a:t>C1</a:t>
                      </a:r>
                    </a:p>
                    <a:p>
                      <a:pPr algn="ctr"/>
                      <a:r>
                        <a:rPr lang="hu-HU" sz="1200" b="1" dirty="0">
                          <a:solidFill>
                            <a:srgbClr val="C00000"/>
                          </a:solidFill>
                          <a:latin typeface="+mn-lt"/>
                        </a:rPr>
                        <a:t>______________</a:t>
                      </a:r>
                    </a:p>
                    <a:p>
                      <a:pPr algn="ctr"/>
                      <a:endParaRPr lang="hu-HU" sz="1200" b="1" dirty="0">
                        <a:solidFill>
                          <a:srgbClr val="C00000"/>
                        </a:solidFill>
                        <a:latin typeface="+mn-lt"/>
                      </a:endParaRPr>
                    </a:p>
                    <a:p>
                      <a:pPr algn="ctr"/>
                      <a:r>
                        <a:rPr lang="hu-HU" sz="1200" b="1" dirty="0">
                          <a:solidFill>
                            <a:srgbClr val="C00000"/>
                          </a:solidFill>
                          <a:latin typeface="+mn-lt"/>
                        </a:rPr>
                        <a:t>C2</a:t>
                      </a:r>
                    </a:p>
                  </a:txBody>
                  <a:tcPr/>
                </a:tc>
                <a:tc>
                  <a:txBody>
                    <a:bodyPr/>
                    <a:lstStyle/>
                    <a:p>
                      <a:r>
                        <a:rPr lang="hu-HU" sz="1200" dirty="0">
                          <a:solidFill>
                            <a:srgbClr val="C00000"/>
                          </a:solidFill>
                          <a:latin typeface="+mn-lt"/>
                        </a:rPr>
                        <a:t>Foglakoztatása</a:t>
                      </a:r>
                      <a:r>
                        <a:rPr lang="hu-HU" sz="1200" baseline="0" dirty="0">
                          <a:solidFill>
                            <a:srgbClr val="C00000"/>
                          </a:solidFill>
                          <a:latin typeface="+mn-lt"/>
                        </a:rPr>
                        <a:t> t</a:t>
                      </a:r>
                      <a:r>
                        <a:rPr lang="hu-HU" sz="1200" dirty="0">
                          <a:solidFill>
                            <a:srgbClr val="C00000"/>
                          </a:solidFill>
                          <a:latin typeface="+mn-lt"/>
                        </a:rPr>
                        <a:t>artós rehabilitációt </a:t>
                      </a:r>
                      <a:r>
                        <a:rPr lang="hu-HU" sz="1200" u="none" baseline="0" dirty="0">
                          <a:solidFill>
                            <a:srgbClr val="C00000"/>
                          </a:solidFill>
                          <a:latin typeface="+mn-lt"/>
                        </a:rPr>
                        <a:t>igényel</a:t>
                      </a:r>
                    </a:p>
                    <a:p>
                      <a:endParaRPr lang="hu-HU" sz="1200" u="none" baseline="0" dirty="0">
                        <a:solidFill>
                          <a:srgbClr val="C00000"/>
                        </a:solidFill>
                        <a:latin typeface="+mn-lt"/>
                      </a:endParaRPr>
                    </a:p>
                    <a:p>
                      <a:r>
                        <a:rPr lang="hu-HU" sz="1200" u="sng" baseline="0" dirty="0">
                          <a:solidFill>
                            <a:srgbClr val="C00000"/>
                          </a:solidFill>
                          <a:latin typeface="+mn-lt"/>
                        </a:rPr>
                        <a:t>________________________________________</a:t>
                      </a:r>
                    </a:p>
                    <a:p>
                      <a:r>
                        <a:rPr lang="hu-HU" sz="1200" u="none" baseline="0" dirty="0">
                          <a:solidFill>
                            <a:srgbClr val="C00000"/>
                          </a:solidFill>
                          <a:latin typeface="+mn-lt"/>
                        </a:rPr>
                        <a:t>Egészségi állapota alapján rehabilitálható, de külön jogszabály alapján  nem rehabilitálható</a:t>
                      </a:r>
                    </a:p>
                  </a:txBody>
                  <a:tcPr/>
                </a:tc>
                <a:tc>
                  <a:txBody>
                    <a:bodyPr/>
                    <a:lstStyle/>
                    <a:p>
                      <a:r>
                        <a:rPr lang="hu-HU" sz="1200" b="1" dirty="0">
                          <a:solidFill>
                            <a:srgbClr val="C00000"/>
                          </a:solidFill>
                          <a:latin typeface="+mn-lt"/>
                        </a:rPr>
                        <a:t>Rehabilitációs ellátás /</a:t>
                      </a:r>
                      <a:r>
                        <a:rPr lang="hu-HU" sz="1200" kern="1200" dirty="0">
                          <a:solidFill>
                            <a:srgbClr val="C00000"/>
                          </a:solidFill>
                          <a:effectLst/>
                          <a:latin typeface="+mn-lt"/>
                          <a:ea typeface="+mn-ea"/>
                          <a:cs typeface="+mn-cs"/>
                        </a:rPr>
                        <a:t>alapösszeg 40 %-a  41.1705.-Ft </a:t>
                      </a:r>
                    </a:p>
                    <a:p>
                      <a:endParaRPr lang="hu-HU" sz="1200" kern="1200" dirty="0">
                        <a:solidFill>
                          <a:srgbClr val="C00000"/>
                        </a:solidFill>
                        <a:effectLst/>
                        <a:latin typeface="+mn-lt"/>
                        <a:ea typeface="+mn-ea"/>
                        <a:cs typeface="+mn-cs"/>
                      </a:endParaRPr>
                    </a:p>
                    <a:p>
                      <a:r>
                        <a:rPr lang="hu-HU" sz="1200" b="1" u="sng" dirty="0">
                          <a:solidFill>
                            <a:srgbClr val="C00000"/>
                          </a:solidFill>
                          <a:effectLst>
                            <a:outerShdw blurRad="38100" dist="38100" dir="2700000" algn="tl">
                              <a:srgbClr val="000000">
                                <a:alpha val="43137"/>
                              </a:srgbClr>
                            </a:outerShdw>
                          </a:effectLst>
                          <a:latin typeface="+mn-lt"/>
                        </a:rPr>
                        <a:t>_______________________________________________________</a:t>
                      </a:r>
                    </a:p>
                    <a:p>
                      <a:pPr algn="l">
                        <a:lnSpc>
                          <a:spcPct val="150000"/>
                        </a:lnSpc>
                        <a:spcAft>
                          <a:spcPts val="1000"/>
                        </a:spcAft>
                      </a:pPr>
                      <a:r>
                        <a:rPr lang="hu-HU" sz="1200" b="1" dirty="0">
                          <a:solidFill>
                            <a:srgbClr val="C00000"/>
                          </a:solidFill>
                          <a:latin typeface="+mn-lt"/>
                        </a:rPr>
                        <a:t>Rokkantsági ellátás </a:t>
                      </a:r>
                      <a:r>
                        <a:rPr lang="hu-HU" sz="1200" dirty="0">
                          <a:solidFill>
                            <a:srgbClr val="C00000"/>
                          </a:solidFill>
                          <a:latin typeface="+mn-lt"/>
                        </a:rPr>
                        <a:t>/</a:t>
                      </a:r>
                      <a:r>
                        <a:rPr lang="hu-HU" sz="1200" kern="1200" dirty="0">
                          <a:solidFill>
                            <a:srgbClr val="C00000"/>
                          </a:solidFill>
                          <a:effectLst/>
                          <a:latin typeface="+mn-lt"/>
                          <a:ea typeface="+mn-ea"/>
                          <a:cs typeface="+mn-cs"/>
                        </a:rPr>
                        <a:t> az alapösszeg 45 %-a </a:t>
                      </a:r>
                      <a:r>
                        <a:rPr lang="hu-HU" sz="1200" kern="1200" baseline="0" dirty="0">
                          <a:solidFill>
                            <a:srgbClr val="C00000"/>
                          </a:solidFill>
                          <a:effectLst/>
                          <a:latin typeface="+mn-lt"/>
                          <a:ea typeface="+mn-ea"/>
                          <a:cs typeface="+mn-cs"/>
                        </a:rPr>
                        <a:t> 50.815.-</a:t>
                      </a:r>
                      <a:r>
                        <a:rPr lang="hu-HU" sz="1200" kern="1200" dirty="0">
                          <a:solidFill>
                            <a:srgbClr val="C00000"/>
                          </a:solidFill>
                          <a:effectLst/>
                          <a:latin typeface="+mn-lt"/>
                          <a:ea typeface="+mn-ea"/>
                          <a:cs typeface="+mn-cs"/>
                        </a:rPr>
                        <a:t>Ft,</a:t>
                      </a:r>
                      <a:endParaRPr lang="hu-HU" sz="1200" dirty="0">
                        <a:solidFill>
                          <a:srgbClr val="C00000"/>
                        </a:solidFill>
                        <a:latin typeface="+mn-lt"/>
                      </a:endParaRPr>
                    </a:p>
                  </a:txBody>
                  <a:tcPr marL="121920" marR="121920"/>
                </a:tc>
                <a:extLst>
                  <a:ext uri="{0D108BD9-81ED-4DB2-BD59-A6C34878D82A}">
                    <a16:rowId xmlns:a16="http://schemas.microsoft.com/office/drawing/2014/main" val="10003"/>
                  </a:ext>
                </a:extLst>
              </a:tr>
              <a:tr h="635389">
                <a:tc>
                  <a:txBody>
                    <a:bodyPr/>
                    <a:lstStyle/>
                    <a:p>
                      <a:r>
                        <a:rPr lang="hu-HU" sz="1200" dirty="0">
                          <a:latin typeface="+mn-lt"/>
                        </a:rPr>
                        <a:t>30%  alatti egészségi állapot </a:t>
                      </a:r>
                    </a:p>
                  </a:txBody>
                  <a:tcPr/>
                </a:tc>
                <a:tc>
                  <a:txBody>
                    <a:bodyPr/>
                    <a:lstStyle/>
                    <a:p>
                      <a:pPr algn="ctr"/>
                      <a:r>
                        <a:rPr lang="hu-HU" sz="1200" b="1" dirty="0">
                          <a:latin typeface="+mn-lt"/>
                        </a:rPr>
                        <a:t>D</a:t>
                      </a:r>
                    </a:p>
                  </a:txBody>
                  <a:tcPr/>
                </a:tc>
                <a:tc>
                  <a:txBody>
                    <a:bodyPr/>
                    <a:lstStyle/>
                    <a:p>
                      <a:r>
                        <a:rPr lang="hu-HU" sz="1200" dirty="0">
                          <a:latin typeface="+mn-lt"/>
                        </a:rPr>
                        <a:t>Csak folyamatos támogatással foglalkoztatható </a:t>
                      </a:r>
                    </a:p>
                  </a:txBody>
                  <a:tcPr/>
                </a:tc>
                <a:tc>
                  <a:txBody>
                    <a:bodyPr/>
                    <a:lstStyle/>
                    <a:p>
                      <a:r>
                        <a:rPr lang="hu-HU" sz="1200" b="1" dirty="0">
                          <a:latin typeface="+mn-lt"/>
                        </a:rPr>
                        <a:t>Rokkantsági ellátás </a:t>
                      </a:r>
                      <a:r>
                        <a:rPr lang="hu-HU" sz="1200" dirty="0">
                          <a:latin typeface="+mn-lt"/>
                        </a:rPr>
                        <a:t>/</a:t>
                      </a:r>
                      <a:endParaRPr lang="hu-HU" sz="1200" kern="1200" dirty="0">
                        <a:solidFill>
                          <a:schemeClr val="dk1"/>
                        </a:solidFill>
                        <a:effectLst/>
                        <a:latin typeface="+mn-lt"/>
                        <a:ea typeface="+mn-ea"/>
                        <a:cs typeface="+mn-cs"/>
                      </a:endParaRPr>
                    </a:p>
                    <a:p>
                      <a:r>
                        <a:rPr lang="hu-HU" sz="1200" kern="1200" dirty="0">
                          <a:solidFill>
                            <a:schemeClr val="dk1"/>
                          </a:solidFill>
                          <a:effectLst/>
                          <a:latin typeface="+mn-lt"/>
                          <a:ea typeface="+mn-ea"/>
                          <a:cs typeface="+mn-cs"/>
                        </a:rPr>
                        <a:t>legalább az alapösszeg 50 %-a 48. 005Ft) és legfeljebb</a:t>
                      </a:r>
                      <a:r>
                        <a:rPr lang="hu-HU" sz="1200" kern="1200" baseline="0" dirty="0">
                          <a:solidFill>
                            <a:schemeClr val="dk1"/>
                          </a:solidFill>
                          <a:effectLst/>
                          <a:latin typeface="+mn-lt"/>
                          <a:ea typeface="+mn-ea"/>
                          <a:cs typeface="+mn-cs"/>
                        </a:rPr>
                        <a:t> az</a:t>
                      </a:r>
                      <a:r>
                        <a:rPr lang="hu-HU" sz="1200" kern="1200" dirty="0">
                          <a:solidFill>
                            <a:schemeClr val="dk1"/>
                          </a:solidFill>
                          <a:effectLst/>
                          <a:latin typeface="+mn-lt"/>
                          <a:ea typeface="+mn-ea"/>
                          <a:cs typeface="+mn-cs"/>
                        </a:rPr>
                        <a:t> alapösszeg 150 %-a 144.015Ft</a:t>
                      </a:r>
                      <a:endParaRPr lang="hu-HU" sz="1200" dirty="0">
                        <a:latin typeface="+mn-lt"/>
                      </a:endParaRPr>
                    </a:p>
                  </a:txBody>
                  <a:tcPr marL="121920" marR="121920"/>
                </a:tc>
                <a:extLst>
                  <a:ext uri="{0D108BD9-81ED-4DB2-BD59-A6C34878D82A}">
                    <a16:rowId xmlns:a16="http://schemas.microsoft.com/office/drawing/2014/main" val="10004"/>
                  </a:ext>
                </a:extLst>
              </a:tr>
              <a:tr h="635389">
                <a:tc>
                  <a:txBody>
                    <a:bodyPr/>
                    <a:lstStyle/>
                    <a:p>
                      <a:r>
                        <a:rPr lang="hu-HU" sz="1200" dirty="0">
                          <a:latin typeface="+mn-lt"/>
                        </a:rPr>
                        <a:t>Önellátásra részben</a:t>
                      </a:r>
                      <a:r>
                        <a:rPr lang="hu-HU" sz="1200" baseline="0" dirty="0">
                          <a:latin typeface="+mn-lt"/>
                        </a:rPr>
                        <a:t> vagy egyáltalán nem képes</a:t>
                      </a:r>
                      <a:endParaRPr lang="hu-HU" sz="1200" dirty="0">
                        <a:latin typeface="+mn-lt"/>
                      </a:endParaRPr>
                    </a:p>
                  </a:txBody>
                  <a:tcPr/>
                </a:tc>
                <a:tc>
                  <a:txBody>
                    <a:bodyPr/>
                    <a:lstStyle/>
                    <a:p>
                      <a:pPr algn="ctr"/>
                      <a:endParaRPr lang="hu-HU" sz="1200" b="1" dirty="0">
                        <a:latin typeface="+mn-lt"/>
                      </a:endParaRPr>
                    </a:p>
                    <a:p>
                      <a:pPr algn="ctr"/>
                      <a:r>
                        <a:rPr lang="hu-HU" sz="1200" b="1" dirty="0">
                          <a:latin typeface="+mn-lt"/>
                        </a:rPr>
                        <a:t>E</a:t>
                      </a:r>
                    </a:p>
                  </a:txBody>
                  <a:tcPr/>
                </a:tc>
                <a:tc>
                  <a:txBody>
                    <a:bodyPr/>
                    <a:lstStyle/>
                    <a:p>
                      <a:r>
                        <a:rPr lang="hu-HU" sz="1200" dirty="0">
                          <a:latin typeface="+mn-lt"/>
                        </a:rPr>
                        <a:t>Egészségi állapota és önellátási  képesség</a:t>
                      </a:r>
                      <a:r>
                        <a:rPr lang="hu-HU" sz="1200" baseline="0" dirty="0">
                          <a:latin typeface="+mn-lt"/>
                        </a:rPr>
                        <a:t> hiánya miatt nem foglalkoztatható</a:t>
                      </a:r>
                      <a:endParaRPr lang="hu-HU" sz="1200" dirty="0">
                        <a:latin typeface="+mn-lt"/>
                      </a:endParaRPr>
                    </a:p>
                  </a:txBody>
                  <a:tcPr/>
                </a:tc>
                <a:tc>
                  <a:txBody>
                    <a:bodyPr/>
                    <a:lstStyle/>
                    <a:p>
                      <a:r>
                        <a:rPr lang="hu-HU" sz="1200" b="1" dirty="0">
                          <a:latin typeface="+mn-lt"/>
                        </a:rPr>
                        <a:t>Rokkantsági ellátás </a:t>
                      </a:r>
                      <a:r>
                        <a:rPr lang="hu-HU" sz="1200" dirty="0">
                          <a:latin typeface="+mn-lt"/>
                        </a:rPr>
                        <a:t>/</a:t>
                      </a:r>
                      <a:r>
                        <a:rPr lang="hu-HU" sz="1200" kern="1200" baseline="0" dirty="0">
                          <a:solidFill>
                            <a:schemeClr val="dk1"/>
                          </a:solidFill>
                          <a:effectLst/>
                          <a:latin typeface="+mn-lt"/>
                          <a:ea typeface="+mn-ea"/>
                          <a:cs typeface="+mn-cs"/>
                        </a:rPr>
                        <a:t> ko</a:t>
                      </a:r>
                      <a:r>
                        <a:rPr lang="hu-HU" sz="1200" kern="1200" dirty="0">
                          <a:solidFill>
                            <a:schemeClr val="dk1"/>
                          </a:solidFill>
                          <a:effectLst/>
                          <a:latin typeface="+mn-lt"/>
                          <a:ea typeface="+mn-ea"/>
                          <a:cs typeface="+mn-cs"/>
                        </a:rPr>
                        <a:t>rábbi havi átlagjövedelmének 70 %-a, de legalább az alapösszeg 55 %-a 52.805Ft),és legfeljebb az alapösszeg 150 %-a 144.015Ft</a:t>
                      </a:r>
                      <a:endParaRPr lang="hu-HU" sz="1200" dirty="0">
                        <a:latin typeface="+mn-lt"/>
                      </a:endParaRPr>
                    </a:p>
                  </a:txBody>
                  <a:tcPr marL="121920" marR="12192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3596077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D18A23B-4C6B-4063-9B3F-02F74DDEE412}"/>
              </a:ext>
            </a:extLst>
          </p:cNvPr>
          <p:cNvSpPr>
            <a:spLocks noGrp="1"/>
          </p:cNvSpPr>
          <p:nvPr>
            <p:ph type="title"/>
          </p:nvPr>
        </p:nvSpPr>
        <p:spPr>
          <a:xfrm>
            <a:off x="928706" y="63285"/>
            <a:ext cx="10515600" cy="1325563"/>
          </a:xfrm>
        </p:spPr>
        <p:txBody>
          <a:bodyPr/>
          <a:lstStyle/>
          <a:p>
            <a:r>
              <a:rPr lang="hu-HU" sz="2800" b="1" dirty="0">
                <a:ln w="3175" cmpd="sng">
                  <a:noFill/>
                </a:ln>
                <a:solidFill>
                  <a:prstClr val="black">
                    <a:lumMod val="85000"/>
                    <a:lumOff val="15000"/>
                  </a:prstClr>
                </a:solidFill>
                <a:latin typeface="Garamond" panose="02020404030301010803"/>
              </a:rPr>
              <a:t>Ki kerülhet a Kormányhivatal Rehabilitációs Ellátási és Szakértői Osztály –RESZO- komplex bizottsági minősítésére?</a:t>
            </a:r>
            <a:endParaRPr lang="hu-HU" dirty="0"/>
          </a:p>
        </p:txBody>
      </p:sp>
      <p:sp>
        <p:nvSpPr>
          <p:cNvPr id="3" name="Tartalom helye 2">
            <a:extLst>
              <a:ext uri="{FF2B5EF4-FFF2-40B4-BE49-F238E27FC236}">
                <a16:creationId xmlns:a16="http://schemas.microsoft.com/office/drawing/2014/main" id="{749B2A2D-2F93-41FE-8846-6848BF15DD1E}"/>
              </a:ext>
            </a:extLst>
          </p:cNvPr>
          <p:cNvSpPr>
            <a:spLocks noGrp="1"/>
          </p:cNvSpPr>
          <p:nvPr>
            <p:ph idx="1"/>
          </p:nvPr>
        </p:nvSpPr>
        <p:spPr>
          <a:xfrm>
            <a:off x="291849" y="1388848"/>
            <a:ext cx="11789314" cy="4177451"/>
          </a:xfrm>
        </p:spPr>
        <p:txBody>
          <a:bodyPr>
            <a:normAutofit/>
          </a:bodyPr>
          <a:lstStyle/>
          <a:p>
            <a:pPr marL="285750" lvl="0" indent="-285750" defTabSz="457200">
              <a:lnSpc>
                <a:spcPct val="100000"/>
              </a:lnSpc>
              <a:spcBef>
                <a:spcPct val="20000"/>
              </a:spcBef>
              <a:spcAft>
                <a:spcPts val="600"/>
              </a:spcAft>
              <a:buClr>
                <a:srgbClr val="83992A"/>
              </a:buClr>
              <a:buSzPct val="115000"/>
              <a:buFont typeface="Wingdings" panose="05000000000000000000" pitchFamily="2" charset="2"/>
              <a:buChar char="Ø"/>
            </a:pPr>
            <a:r>
              <a:rPr lang="hu-HU" sz="2400" dirty="0">
                <a:solidFill>
                  <a:prstClr val="black">
                    <a:lumMod val="85000"/>
                    <a:lumOff val="15000"/>
                  </a:prstClr>
                </a:solidFill>
                <a:latin typeface="Garamond" panose="02020404030301010803"/>
              </a:rPr>
              <a:t>Új igénylő – tartós táppénz, vagy tartós megbetegedés,</a:t>
            </a:r>
          </a:p>
          <a:p>
            <a:pPr marL="285750" lvl="0" indent="-285750" defTabSz="457200">
              <a:lnSpc>
                <a:spcPct val="100000"/>
              </a:lnSpc>
              <a:spcBef>
                <a:spcPct val="20000"/>
              </a:spcBef>
              <a:spcAft>
                <a:spcPts val="600"/>
              </a:spcAft>
              <a:buClr>
                <a:srgbClr val="83992A"/>
              </a:buClr>
              <a:buSzPct val="115000"/>
              <a:buFont typeface="Wingdings" panose="05000000000000000000" pitchFamily="2" charset="2"/>
              <a:buChar char="Ø"/>
            </a:pPr>
            <a:r>
              <a:rPr lang="hu-HU" sz="2400" dirty="0">
                <a:solidFill>
                  <a:prstClr val="black">
                    <a:lumMod val="85000"/>
                    <a:lumOff val="15000"/>
                  </a:prstClr>
                </a:solidFill>
                <a:latin typeface="Garamond" panose="02020404030301010803"/>
              </a:rPr>
              <a:t>Akinek a komplex bizottság a korábbi vizsgálata alkalmával B1, C1- kategóriát állapított meg, és a rehabilitációs időszak – 36 hónap- lejártát követően vizsgálatát kéri,  </a:t>
            </a:r>
          </a:p>
          <a:p>
            <a:pPr marL="285750" lvl="0" indent="-285750" defTabSz="457200">
              <a:lnSpc>
                <a:spcPct val="100000"/>
              </a:lnSpc>
              <a:spcBef>
                <a:spcPct val="20000"/>
              </a:spcBef>
              <a:spcAft>
                <a:spcPts val="600"/>
              </a:spcAft>
              <a:buClr>
                <a:srgbClr val="83992A"/>
              </a:buClr>
              <a:buSzPct val="115000"/>
              <a:buFont typeface="Wingdings" panose="05000000000000000000" pitchFamily="2" charset="2"/>
              <a:buChar char="Ø"/>
            </a:pPr>
            <a:r>
              <a:rPr lang="hu-HU" sz="2400" dirty="0">
                <a:solidFill>
                  <a:prstClr val="black">
                    <a:lumMod val="85000"/>
                    <a:lumOff val="15000"/>
                  </a:prstClr>
                </a:solidFill>
                <a:latin typeface="Garamond" panose="02020404030301010803"/>
              </a:rPr>
              <a:t>Soros felülvizsgálatra vár, </a:t>
            </a:r>
          </a:p>
          <a:p>
            <a:pPr marL="285750" lvl="0" indent="-285750" defTabSz="457200">
              <a:lnSpc>
                <a:spcPct val="100000"/>
              </a:lnSpc>
              <a:spcBef>
                <a:spcPct val="20000"/>
              </a:spcBef>
              <a:spcAft>
                <a:spcPts val="600"/>
              </a:spcAft>
              <a:buClr>
                <a:srgbClr val="83992A"/>
              </a:buClr>
              <a:buSzPct val="115000"/>
              <a:buFont typeface="Wingdings" panose="05000000000000000000" pitchFamily="2" charset="2"/>
              <a:buChar char="Ø"/>
            </a:pPr>
            <a:r>
              <a:rPr lang="hu-HU" sz="2400" dirty="0">
                <a:solidFill>
                  <a:prstClr val="black">
                    <a:lumMod val="85000"/>
                    <a:lumOff val="15000"/>
                  </a:prstClr>
                </a:solidFill>
                <a:latin typeface="Garamond" panose="02020404030301010803"/>
              </a:rPr>
              <a:t>Aki egészségkárosodása mértékének megállapítása érdekében Hatósági bizonyítványt igényel,   </a:t>
            </a:r>
          </a:p>
          <a:p>
            <a:pPr marL="0" lvl="0" indent="0" defTabSz="457200">
              <a:lnSpc>
                <a:spcPct val="100000"/>
              </a:lnSpc>
              <a:spcBef>
                <a:spcPct val="20000"/>
              </a:spcBef>
              <a:spcAft>
                <a:spcPts val="600"/>
              </a:spcAft>
              <a:buClr>
                <a:srgbClr val="83992A"/>
              </a:buClr>
              <a:buSzPct val="115000"/>
              <a:buNone/>
            </a:pPr>
            <a:r>
              <a:rPr lang="hu-HU" sz="2400" dirty="0">
                <a:solidFill>
                  <a:prstClr val="black">
                    <a:lumMod val="85000"/>
                    <a:lumOff val="15000"/>
                  </a:prstClr>
                </a:solidFill>
                <a:latin typeface="Garamond" panose="02020404030301010803"/>
              </a:rPr>
              <a:t>és a komplex minősítésre vonatkozó 7/2012 (XII. 14.) NEFMI rendelet alapján az orvosszakértői vélemény szerint 30-60% közötti az egészségi állapota. </a:t>
            </a:r>
          </a:p>
          <a:p>
            <a:endParaRPr lang="hu-H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242363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D18A23B-4C6B-4063-9B3F-02F74DDEE412}"/>
              </a:ext>
            </a:extLst>
          </p:cNvPr>
          <p:cNvSpPr>
            <a:spLocks noGrp="1"/>
          </p:cNvSpPr>
          <p:nvPr>
            <p:ph type="title"/>
          </p:nvPr>
        </p:nvSpPr>
        <p:spPr>
          <a:xfrm>
            <a:off x="928706" y="116550"/>
            <a:ext cx="10515600" cy="1325563"/>
          </a:xfrm>
        </p:spPr>
        <p:txBody>
          <a:bodyPr/>
          <a:lstStyle/>
          <a:p>
            <a:r>
              <a:rPr lang="hu-HU" sz="3200" b="1" dirty="0">
                <a:solidFill>
                  <a:prstClr val="black"/>
                </a:solidFill>
                <a:effectLst>
                  <a:outerShdw blurRad="38100" dist="38100" dir="2700000" algn="tl">
                    <a:srgbClr val="000000">
                      <a:alpha val="43137"/>
                    </a:srgbClr>
                  </a:outerShdw>
                </a:effectLst>
                <a:latin typeface="Garamond" panose="02020404030301010803"/>
                <a:ea typeface="+mn-ea"/>
                <a:cs typeface="Angsana New" panose="020B0502040204020203" pitchFamily="18" charset="-34"/>
              </a:rPr>
              <a:t>Tartós betegségből/fogyatékosságból -&gt; megváltozott munkaképesség</a:t>
            </a:r>
            <a:endParaRPr lang="hu-HU" dirty="0"/>
          </a:p>
        </p:txBody>
      </p:sp>
      <p:sp>
        <p:nvSpPr>
          <p:cNvPr id="3" name="Tartalom helye 2">
            <a:extLst>
              <a:ext uri="{FF2B5EF4-FFF2-40B4-BE49-F238E27FC236}">
                <a16:creationId xmlns:a16="http://schemas.microsoft.com/office/drawing/2014/main" id="{749B2A2D-2F93-41FE-8846-6848BF15DD1E}"/>
              </a:ext>
            </a:extLst>
          </p:cNvPr>
          <p:cNvSpPr>
            <a:spLocks noGrp="1"/>
          </p:cNvSpPr>
          <p:nvPr>
            <p:ph idx="1"/>
          </p:nvPr>
        </p:nvSpPr>
        <p:spPr>
          <a:xfrm>
            <a:off x="229705" y="1349406"/>
            <a:ext cx="11789314" cy="4021584"/>
          </a:xfrm>
        </p:spPr>
        <p:txBody>
          <a:bodyPr>
            <a:normAutofit/>
          </a:bodyPr>
          <a:lstStyle/>
          <a:p>
            <a:pPr marL="64008" lvl="0" indent="0" defTabSz="457200">
              <a:lnSpc>
                <a:spcPct val="100000"/>
              </a:lnSpc>
              <a:spcBef>
                <a:spcPct val="20000"/>
              </a:spcBef>
              <a:spcAft>
                <a:spcPts val="600"/>
              </a:spcAft>
              <a:buClr>
                <a:srgbClr val="83992A"/>
              </a:buClr>
              <a:buSzPct val="115000"/>
              <a:buNone/>
            </a:pPr>
            <a:r>
              <a:rPr lang="hu-HU" sz="2400" b="1" dirty="0">
                <a:solidFill>
                  <a:srgbClr val="83992A">
                    <a:lumMod val="50000"/>
                  </a:srgbClr>
                </a:solidFill>
                <a:latin typeface="Garamond" panose="02020404030301010803"/>
              </a:rPr>
              <a:t>???? </a:t>
            </a:r>
            <a:r>
              <a:rPr lang="hu-HU" sz="2400" b="1" dirty="0">
                <a:solidFill>
                  <a:srgbClr val="83992A">
                    <a:lumMod val="50000"/>
                  </a:srgbClr>
                </a:solidFill>
                <a:effectLst>
                  <a:outerShdw blurRad="38100" dist="38100" dir="2700000" algn="tl">
                    <a:srgbClr val="000000">
                      <a:alpha val="43137"/>
                    </a:srgbClr>
                  </a:outerShdw>
                </a:effectLst>
                <a:latin typeface="Garamond" panose="02020404030301010803"/>
              </a:rPr>
              <a:t>Dokumentum, </a:t>
            </a:r>
            <a:r>
              <a:rPr lang="hu-HU" sz="2400" b="1" dirty="0">
                <a:solidFill>
                  <a:srgbClr val="83992A">
                    <a:lumMod val="50000"/>
                  </a:srgbClr>
                </a:solidFill>
                <a:latin typeface="Garamond" panose="02020404030301010803"/>
              </a:rPr>
              <a:t>vagyis RESZO határozata szükséges. </a:t>
            </a:r>
          </a:p>
          <a:p>
            <a:pPr marL="64008" lvl="0" indent="0" defTabSz="457200">
              <a:lnSpc>
                <a:spcPct val="100000"/>
              </a:lnSpc>
              <a:spcBef>
                <a:spcPct val="20000"/>
              </a:spcBef>
              <a:spcAft>
                <a:spcPts val="600"/>
              </a:spcAft>
              <a:buClr>
                <a:srgbClr val="83992A"/>
              </a:buClr>
              <a:buSzPct val="115000"/>
              <a:buNone/>
            </a:pPr>
            <a:r>
              <a:rPr lang="hu-HU" sz="2400" b="1" dirty="0">
                <a:solidFill>
                  <a:prstClr val="black">
                    <a:lumMod val="85000"/>
                    <a:lumOff val="15000"/>
                  </a:prstClr>
                </a:solidFill>
                <a:effectLst>
                  <a:outerShdw blurRad="38100" dist="38100" dir="2700000" algn="tl">
                    <a:srgbClr val="000000">
                      <a:alpha val="43137"/>
                    </a:srgbClr>
                  </a:outerShdw>
                </a:effectLst>
                <a:latin typeface="Garamond" panose="02020404030301010803"/>
                <a:cs typeface="Angsana New" panose="020B0502040204020203" pitchFamily="18" charset="-34"/>
              </a:rPr>
              <a:t>Eljáró hatóság</a:t>
            </a:r>
            <a:r>
              <a:rPr lang="hu-HU" sz="2400" dirty="0">
                <a:solidFill>
                  <a:prstClr val="black">
                    <a:lumMod val="85000"/>
                    <a:lumOff val="15000"/>
                  </a:prstClr>
                </a:solidFill>
                <a:latin typeface="Garamond" panose="02020404030301010803"/>
                <a:cs typeface="Angsana New" panose="020B0502040204020203" pitchFamily="18" charset="-34"/>
              </a:rPr>
              <a:t>:  a kérelmező lakóhelye szerint illetékes Megyei Kormányhivatal Járási Hivatala Társadalombiztosítási és Családtámogatási Főosztály Rehabilitációs Ellátási és Szakértői Osztálya (Hajdú-Bihar megyében - 4027. Debrecen Hunyadi út 13.)</a:t>
            </a:r>
          </a:p>
          <a:p>
            <a:pPr marL="64008" lvl="0" indent="0" defTabSz="457200">
              <a:lnSpc>
                <a:spcPct val="100000"/>
              </a:lnSpc>
              <a:spcBef>
                <a:spcPts val="0"/>
              </a:spcBef>
              <a:buClr>
                <a:srgbClr val="83992A"/>
              </a:buClr>
              <a:buSzPct val="115000"/>
              <a:buNone/>
            </a:pPr>
            <a:r>
              <a:rPr lang="hu-HU" sz="2400" b="1" dirty="0">
                <a:solidFill>
                  <a:srgbClr val="83992A">
                    <a:lumMod val="50000"/>
                  </a:srgbClr>
                </a:solidFill>
                <a:effectLst>
                  <a:outerShdw blurRad="38100" dist="38100" dir="2700000" algn="tl">
                    <a:srgbClr val="000000">
                      <a:alpha val="43137"/>
                    </a:srgbClr>
                  </a:outerShdw>
                </a:effectLst>
                <a:latin typeface="Garamond" panose="02020404030301010803"/>
              </a:rPr>
              <a:t>Benyújtandó nyomtatványok postán, vagy személyesen: </a:t>
            </a:r>
            <a:br>
              <a:rPr lang="hu-HU" sz="2400" b="1" dirty="0">
                <a:solidFill>
                  <a:srgbClr val="83992A">
                    <a:lumMod val="50000"/>
                  </a:srgbClr>
                </a:solidFill>
                <a:effectLst>
                  <a:outerShdw blurRad="38100" dist="38100" dir="2700000" algn="tl">
                    <a:srgbClr val="000000">
                      <a:alpha val="43137"/>
                    </a:srgbClr>
                  </a:outerShdw>
                </a:effectLst>
                <a:latin typeface="Garamond" panose="02020404030301010803"/>
              </a:rPr>
            </a:br>
            <a:r>
              <a:rPr lang="hu-HU" sz="2400" b="1" dirty="0">
                <a:solidFill>
                  <a:srgbClr val="83992A">
                    <a:lumMod val="50000"/>
                  </a:srgbClr>
                </a:solidFill>
                <a:latin typeface="Garamond" panose="02020404030301010803"/>
              </a:rPr>
              <a:t>- Kérelem az egészségkárosodás mértékének megállapítására</a:t>
            </a:r>
          </a:p>
          <a:p>
            <a:pPr marL="64008" lvl="0" indent="0" defTabSz="457200">
              <a:lnSpc>
                <a:spcPct val="100000"/>
              </a:lnSpc>
              <a:spcBef>
                <a:spcPts val="0"/>
              </a:spcBef>
              <a:buClr>
                <a:srgbClr val="83992A"/>
              </a:buClr>
              <a:buSzPct val="115000"/>
              <a:buNone/>
            </a:pPr>
            <a:r>
              <a:rPr lang="hu-HU" sz="2400" b="1" dirty="0">
                <a:solidFill>
                  <a:srgbClr val="83992A">
                    <a:lumMod val="50000"/>
                  </a:srgbClr>
                </a:solidFill>
                <a:latin typeface="Garamond" panose="02020404030301010803"/>
              </a:rPr>
              <a:t>- Nyilatkozat a szakértői minősítéshez</a:t>
            </a:r>
            <a:br>
              <a:rPr lang="hu-HU" sz="2400" b="1" dirty="0">
                <a:solidFill>
                  <a:srgbClr val="83992A">
                    <a:lumMod val="50000"/>
                  </a:srgbClr>
                </a:solidFill>
                <a:latin typeface="Garamond" panose="02020404030301010803"/>
              </a:rPr>
            </a:br>
            <a:r>
              <a:rPr lang="hu-HU" sz="2400" b="1" dirty="0">
                <a:solidFill>
                  <a:srgbClr val="83992A">
                    <a:lumMod val="50000"/>
                  </a:srgbClr>
                </a:solidFill>
                <a:latin typeface="Garamond" panose="02020404030301010803"/>
              </a:rPr>
              <a:t>- háziorvosi összefoglaló – amely a beutaló is!</a:t>
            </a:r>
            <a:br>
              <a:rPr lang="hu-HU" sz="2400" b="1" dirty="0">
                <a:solidFill>
                  <a:srgbClr val="83992A">
                    <a:lumMod val="50000"/>
                  </a:srgbClr>
                </a:solidFill>
                <a:latin typeface="Garamond" panose="02020404030301010803"/>
              </a:rPr>
            </a:br>
            <a:r>
              <a:rPr lang="hu-HU" sz="2400" b="1" dirty="0">
                <a:solidFill>
                  <a:srgbClr val="83992A">
                    <a:lumMod val="50000"/>
                  </a:srgbClr>
                </a:solidFill>
                <a:latin typeface="Garamond" panose="02020404030301010803"/>
              </a:rPr>
              <a:t>- mellékelni  kell a legutolsó szakorvosi leleteket</a:t>
            </a:r>
            <a:endParaRPr lang="hu-HU" sz="2400" dirty="0">
              <a:solidFill>
                <a:srgbClr val="83992A">
                  <a:lumMod val="50000"/>
                </a:srgbClr>
              </a:solidFill>
              <a:latin typeface="Garamond" panose="02020404030301010803"/>
            </a:endParaRPr>
          </a:p>
          <a:p>
            <a:endParaRPr lang="hu-H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46788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D18A23B-4C6B-4063-9B3F-02F74DDEE412}"/>
              </a:ext>
            </a:extLst>
          </p:cNvPr>
          <p:cNvSpPr>
            <a:spLocks noGrp="1"/>
          </p:cNvSpPr>
          <p:nvPr>
            <p:ph type="title"/>
          </p:nvPr>
        </p:nvSpPr>
        <p:spPr>
          <a:xfrm>
            <a:off x="838201" y="81039"/>
            <a:ext cx="10515600" cy="1325563"/>
          </a:xfrm>
        </p:spPr>
        <p:txBody>
          <a:bodyPr/>
          <a:lstStyle/>
          <a:p>
            <a:pPr algn="ctr"/>
            <a:r>
              <a:rPr lang="hu-HU" sz="2800" b="1" dirty="0">
                <a:ln w="3175" cmpd="sng">
                  <a:noFill/>
                </a:ln>
                <a:solidFill>
                  <a:prstClr val="black">
                    <a:lumMod val="85000"/>
                    <a:lumOff val="15000"/>
                  </a:prstClr>
                </a:solidFill>
                <a:effectLst>
                  <a:outerShdw blurRad="38100" dist="38100" dir="2700000" algn="tl">
                    <a:srgbClr val="000000">
                      <a:alpha val="43137"/>
                    </a:srgbClr>
                  </a:outerShdw>
                </a:effectLst>
                <a:latin typeface="Garamond" panose="02020404030301010803"/>
              </a:rPr>
              <a:t>7/2012. (II.17.) NEFMI rend. Komplex minősítés vizsgálati szempontjai</a:t>
            </a:r>
            <a:endParaRPr lang="hu-HU" dirty="0"/>
          </a:p>
        </p:txBody>
      </p:sp>
      <p:sp>
        <p:nvSpPr>
          <p:cNvPr id="3" name="Tartalom helye 2">
            <a:extLst>
              <a:ext uri="{FF2B5EF4-FFF2-40B4-BE49-F238E27FC236}">
                <a16:creationId xmlns:a16="http://schemas.microsoft.com/office/drawing/2014/main" id="{749B2A2D-2F93-41FE-8846-6848BF15DD1E}"/>
              </a:ext>
            </a:extLst>
          </p:cNvPr>
          <p:cNvSpPr>
            <a:spLocks noGrp="1"/>
          </p:cNvSpPr>
          <p:nvPr>
            <p:ph idx="1"/>
          </p:nvPr>
        </p:nvSpPr>
        <p:spPr>
          <a:xfrm>
            <a:off x="291849" y="1260630"/>
            <a:ext cx="11789314" cy="4305670"/>
          </a:xfrm>
        </p:spPr>
        <p:txBody>
          <a:bodyPr>
            <a:normAutofit/>
          </a:bodyPr>
          <a:lstStyle/>
          <a:p>
            <a:pPr marL="285750" lvl="0" indent="-285750" defTabSz="457200">
              <a:lnSpc>
                <a:spcPct val="100000"/>
              </a:lnSpc>
              <a:spcBef>
                <a:spcPct val="20000"/>
              </a:spcBef>
              <a:spcAft>
                <a:spcPts val="600"/>
              </a:spcAft>
              <a:buClr>
                <a:srgbClr val="83992A"/>
              </a:buClr>
              <a:buSzPct val="115000"/>
              <a:buFont typeface="+mj-lt"/>
              <a:buAutoNum type="arabicPeriod"/>
            </a:pPr>
            <a:r>
              <a:rPr lang="hu-HU" sz="1400" dirty="0">
                <a:solidFill>
                  <a:prstClr val="black">
                    <a:lumMod val="85000"/>
                    <a:lumOff val="15000"/>
                  </a:prstClr>
                </a:solidFill>
                <a:latin typeface="Century Gothic" panose="020B0502020202020204" pitchFamily="34" charset="0"/>
              </a:rPr>
              <a:t> az érintett személy egészségi állapota, </a:t>
            </a:r>
          </a:p>
          <a:p>
            <a:pPr marL="285750" lvl="0" indent="-285750" defTabSz="457200">
              <a:lnSpc>
                <a:spcPct val="100000"/>
              </a:lnSpc>
              <a:spcBef>
                <a:spcPct val="20000"/>
              </a:spcBef>
              <a:spcAft>
                <a:spcPts val="600"/>
              </a:spcAft>
              <a:buClr>
                <a:srgbClr val="83992A"/>
              </a:buClr>
              <a:buSzPct val="115000"/>
              <a:buFont typeface="+mj-lt"/>
              <a:buAutoNum type="arabicPeriod"/>
            </a:pPr>
            <a:r>
              <a:rPr lang="hu-HU" sz="1400" dirty="0">
                <a:solidFill>
                  <a:prstClr val="black">
                    <a:lumMod val="85000"/>
                    <a:lumOff val="15000"/>
                  </a:prstClr>
                </a:solidFill>
                <a:latin typeface="Century Gothic" panose="020B0502020202020204" pitchFamily="34" charset="0"/>
              </a:rPr>
              <a:t> foglalkoztatási előzményei, munkaerő piaci helyzete,</a:t>
            </a:r>
          </a:p>
          <a:p>
            <a:pPr marL="285750" lvl="0" indent="-285750" defTabSz="457200">
              <a:lnSpc>
                <a:spcPct val="100000"/>
              </a:lnSpc>
              <a:spcBef>
                <a:spcPct val="20000"/>
              </a:spcBef>
              <a:spcAft>
                <a:spcPts val="600"/>
              </a:spcAft>
              <a:buClr>
                <a:srgbClr val="83992A"/>
              </a:buClr>
              <a:buSzPct val="115000"/>
              <a:buFont typeface="+mj-lt"/>
              <a:buAutoNum type="arabicPeriod"/>
            </a:pPr>
            <a:r>
              <a:rPr lang="hu-HU" sz="1400" dirty="0">
                <a:solidFill>
                  <a:prstClr val="black">
                    <a:lumMod val="85000"/>
                    <a:lumOff val="15000"/>
                  </a:prstClr>
                </a:solidFill>
                <a:latin typeface="Century Gothic" panose="020B0502020202020204" pitchFamily="34" charset="0"/>
              </a:rPr>
              <a:t> adottságai és korlátai,</a:t>
            </a:r>
          </a:p>
          <a:p>
            <a:pPr marL="285750" lvl="0" indent="-285750" defTabSz="457200">
              <a:lnSpc>
                <a:spcPct val="100000"/>
              </a:lnSpc>
              <a:spcBef>
                <a:spcPct val="20000"/>
              </a:spcBef>
              <a:spcAft>
                <a:spcPts val="600"/>
              </a:spcAft>
              <a:buClr>
                <a:srgbClr val="83992A"/>
              </a:buClr>
              <a:buSzPct val="115000"/>
              <a:buFont typeface="+mj-lt"/>
              <a:buAutoNum type="arabicPeriod"/>
            </a:pPr>
            <a:r>
              <a:rPr lang="hu-HU" sz="1400" dirty="0">
                <a:solidFill>
                  <a:prstClr val="black">
                    <a:lumMod val="85000"/>
                    <a:lumOff val="15000"/>
                  </a:prstClr>
                </a:solidFill>
                <a:latin typeface="Century Gothic" panose="020B0502020202020204" pitchFamily="34" charset="0"/>
              </a:rPr>
              <a:t> foglalkozási rehabilitációs szükségletei,</a:t>
            </a:r>
          </a:p>
          <a:p>
            <a:pPr marL="285750" lvl="0" indent="-285750" defTabSz="457200">
              <a:lnSpc>
                <a:spcPct val="100000"/>
              </a:lnSpc>
              <a:spcBef>
                <a:spcPct val="20000"/>
              </a:spcBef>
              <a:spcAft>
                <a:spcPts val="600"/>
              </a:spcAft>
              <a:buClr>
                <a:srgbClr val="83992A"/>
              </a:buClr>
              <a:buSzPct val="115000"/>
              <a:buFont typeface="+mj-lt"/>
              <a:buAutoNum type="arabicPeriod"/>
            </a:pPr>
            <a:r>
              <a:rPr lang="hu-HU" sz="1400" dirty="0">
                <a:solidFill>
                  <a:prstClr val="black">
                    <a:lumMod val="85000"/>
                    <a:lumOff val="15000"/>
                  </a:prstClr>
                </a:solidFill>
                <a:latin typeface="Century Gothic" panose="020B0502020202020204" pitchFamily="34" charset="0"/>
              </a:rPr>
              <a:t> szociális szükségletei,</a:t>
            </a:r>
          </a:p>
          <a:p>
            <a:pPr marL="285750" lvl="0" indent="-285750" defTabSz="457200">
              <a:lnSpc>
                <a:spcPct val="100000"/>
              </a:lnSpc>
              <a:spcBef>
                <a:spcPct val="20000"/>
              </a:spcBef>
              <a:spcAft>
                <a:spcPts val="600"/>
              </a:spcAft>
              <a:buClr>
                <a:srgbClr val="83992A"/>
              </a:buClr>
              <a:buSzPct val="115000"/>
              <a:buFont typeface="+mj-lt"/>
              <a:buAutoNum type="arabicPeriod"/>
            </a:pPr>
            <a:r>
              <a:rPr lang="hu-HU" sz="1400" dirty="0">
                <a:solidFill>
                  <a:prstClr val="black">
                    <a:lumMod val="85000"/>
                    <a:lumOff val="15000"/>
                  </a:prstClr>
                </a:solidFill>
                <a:latin typeface="Century Gothic" panose="020B0502020202020204" pitchFamily="34" charset="0"/>
              </a:rPr>
              <a:t> családi körülményei,</a:t>
            </a:r>
          </a:p>
          <a:p>
            <a:pPr marL="285750" lvl="0" indent="-285750" defTabSz="457200">
              <a:lnSpc>
                <a:spcPct val="100000"/>
              </a:lnSpc>
              <a:spcBef>
                <a:spcPct val="20000"/>
              </a:spcBef>
              <a:spcAft>
                <a:spcPts val="600"/>
              </a:spcAft>
              <a:buClr>
                <a:srgbClr val="83992A"/>
              </a:buClr>
              <a:buSzPct val="115000"/>
              <a:buFont typeface="+mj-lt"/>
              <a:buAutoNum type="arabicPeriod"/>
            </a:pPr>
            <a:r>
              <a:rPr lang="hu-HU" sz="1400" dirty="0">
                <a:solidFill>
                  <a:prstClr val="black">
                    <a:lumMod val="85000"/>
                    <a:lumOff val="15000"/>
                  </a:prstClr>
                </a:solidFill>
                <a:latin typeface="Century Gothic" panose="020B0502020202020204" pitchFamily="34" charset="0"/>
              </a:rPr>
              <a:t> környezeti adottságai.</a:t>
            </a:r>
          </a:p>
          <a:p>
            <a:pPr marL="285750" lvl="0" indent="-285750" defTabSz="457200">
              <a:lnSpc>
                <a:spcPct val="100000"/>
              </a:lnSpc>
              <a:spcBef>
                <a:spcPct val="20000"/>
              </a:spcBef>
              <a:spcAft>
                <a:spcPts val="600"/>
              </a:spcAft>
              <a:buClr>
                <a:srgbClr val="83992A"/>
              </a:buClr>
              <a:buSzPct val="115000"/>
              <a:buFont typeface="Arial"/>
              <a:buChar char="•"/>
            </a:pPr>
            <a:r>
              <a:rPr lang="hu-HU" sz="1400" b="1" dirty="0">
                <a:solidFill>
                  <a:prstClr val="black">
                    <a:lumMod val="85000"/>
                    <a:lumOff val="15000"/>
                  </a:prstClr>
                </a:solidFill>
                <a:latin typeface="Century Gothic" panose="020B0502020202020204" pitchFamily="34" charset="0"/>
              </a:rPr>
              <a:t>A jogszabály minimálisan 4 személyben határozta meg a bizottság létszámát: </a:t>
            </a:r>
          </a:p>
          <a:p>
            <a:pPr marL="171450" lvl="0" indent="-171450" defTabSz="457200">
              <a:lnSpc>
                <a:spcPct val="100000"/>
              </a:lnSpc>
              <a:spcBef>
                <a:spcPct val="20000"/>
              </a:spcBef>
              <a:spcAft>
                <a:spcPts val="600"/>
              </a:spcAft>
              <a:buClr>
                <a:srgbClr val="83992A"/>
              </a:buClr>
              <a:buSzPct val="115000"/>
              <a:buFont typeface="Wingdings" panose="05000000000000000000" pitchFamily="2" charset="2"/>
              <a:buChar char="Ø"/>
            </a:pPr>
            <a:r>
              <a:rPr lang="hu-HU" sz="1400" dirty="0">
                <a:solidFill>
                  <a:prstClr val="black">
                    <a:lumMod val="85000"/>
                    <a:lumOff val="15000"/>
                  </a:prstClr>
                </a:solidFill>
                <a:latin typeface="Century Gothic" panose="020B0502020202020204" pitchFamily="34" charset="0"/>
              </a:rPr>
              <a:t> két orvos-szakértő (előadó szakértő és elnök)</a:t>
            </a:r>
          </a:p>
          <a:p>
            <a:pPr marL="171450" lvl="0" indent="-171450" defTabSz="457200">
              <a:lnSpc>
                <a:spcPct val="100000"/>
              </a:lnSpc>
              <a:spcBef>
                <a:spcPct val="20000"/>
              </a:spcBef>
              <a:spcAft>
                <a:spcPts val="600"/>
              </a:spcAft>
              <a:buClr>
                <a:srgbClr val="83992A"/>
              </a:buClr>
              <a:buSzPct val="115000"/>
              <a:buFont typeface="Wingdings" panose="05000000000000000000" pitchFamily="2" charset="2"/>
              <a:buChar char="Ø"/>
            </a:pPr>
            <a:r>
              <a:rPr lang="hu-HU" sz="1400" dirty="0">
                <a:solidFill>
                  <a:prstClr val="black">
                    <a:lumMod val="85000"/>
                    <a:lumOff val="15000"/>
                  </a:prstClr>
                </a:solidFill>
                <a:latin typeface="Century Gothic" panose="020B0502020202020204" pitchFamily="34" charset="0"/>
              </a:rPr>
              <a:t> egy foglalkozási-rehabilitációs szakértő</a:t>
            </a:r>
          </a:p>
          <a:p>
            <a:pPr marL="171450" lvl="0" indent="-171450" defTabSz="457200">
              <a:lnSpc>
                <a:spcPct val="100000"/>
              </a:lnSpc>
              <a:spcBef>
                <a:spcPct val="20000"/>
              </a:spcBef>
              <a:spcAft>
                <a:spcPts val="600"/>
              </a:spcAft>
              <a:buClr>
                <a:srgbClr val="83992A"/>
              </a:buClr>
              <a:buSzPct val="115000"/>
              <a:buFont typeface="Wingdings" panose="05000000000000000000" pitchFamily="2" charset="2"/>
              <a:buChar char="Ø"/>
            </a:pPr>
            <a:r>
              <a:rPr lang="hu-HU" sz="1400" dirty="0">
                <a:solidFill>
                  <a:prstClr val="black">
                    <a:lumMod val="85000"/>
                    <a:lumOff val="15000"/>
                  </a:prstClr>
                </a:solidFill>
                <a:latin typeface="Century Gothic" panose="020B0502020202020204" pitchFamily="34" charset="0"/>
              </a:rPr>
              <a:t> egy szociális szakértő</a:t>
            </a:r>
          </a:p>
          <a:p>
            <a:pPr marL="0" indent="0">
              <a:buNone/>
            </a:pPr>
            <a:endParaRPr lang="hu-HU" sz="1400" dirty="0">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a:blip r:embed="rId3">
            <a:duotone>
              <a:prstClr val="black"/>
              <a:schemeClr val="tx2">
                <a:lumMod val="50000"/>
                <a:tint val="45000"/>
                <a:satMod val="400000"/>
              </a:schemeClr>
            </a:duotone>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6258757" y="1049205"/>
            <a:ext cx="5933243" cy="507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9481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D18A23B-4C6B-4063-9B3F-02F74DDEE412}"/>
              </a:ext>
            </a:extLst>
          </p:cNvPr>
          <p:cNvSpPr>
            <a:spLocks noGrp="1"/>
          </p:cNvSpPr>
          <p:nvPr>
            <p:ph type="title"/>
          </p:nvPr>
        </p:nvSpPr>
        <p:spPr>
          <a:xfrm>
            <a:off x="3254655" y="1"/>
            <a:ext cx="5037088" cy="798990"/>
          </a:xfrm>
        </p:spPr>
        <p:txBody>
          <a:bodyPr>
            <a:normAutofit fontScale="90000"/>
          </a:bodyPr>
          <a:lstStyle/>
          <a:p>
            <a:pPr lvl="0" algn="ctr" defTabSz="457200">
              <a:lnSpc>
                <a:spcPct val="100000"/>
              </a:lnSpc>
              <a:spcBef>
                <a:spcPts val="0"/>
              </a:spcBef>
            </a:pPr>
            <a:r>
              <a:rPr lang="hu-HU" sz="1800" b="1" dirty="0" smtClean="0">
                <a:solidFill>
                  <a:prstClr val="black"/>
                </a:solidFill>
                <a:effectLst>
                  <a:outerShdw blurRad="38100" dist="38100" dir="2700000" algn="tl">
                    <a:srgbClr val="000000">
                      <a:alpha val="43137"/>
                    </a:srgbClr>
                  </a:outerShdw>
                </a:effectLst>
                <a:latin typeface="Century Gothic" panose="020B0502020202020204" pitchFamily="34" charset="0"/>
                <a:ea typeface="Calibri"/>
                <a:cs typeface="Times New Roman"/>
              </a:rPr>
              <a:t/>
            </a:r>
            <a:br>
              <a:rPr lang="hu-HU" sz="1800" b="1" dirty="0" smtClean="0">
                <a:solidFill>
                  <a:prstClr val="black"/>
                </a:solidFill>
                <a:effectLst>
                  <a:outerShdw blurRad="38100" dist="38100" dir="2700000" algn="tl">
                    <a:srgbClr val="000000">
                      <a:alpha val="43137"/>
                    </a:srgbClr>
                  </a:outerShdw>
                </a:effectLst>
                <a:latin typeface="Century Gothic" panose="020B0502020202020204" pitchFamily="34" charset="0"/>
                <a:ea typeface="Calibri"/>
                <a:cs typeface="Times New Roman"/>
              </a:rPr>
            </a:br>
            <a:r>
              <a:rPr lang="hu-HU" sz="1800" b="1" dirty="0">
                <a:solidFill>
                  <a:prstClr val="black"/>
                </a:solidFill>
                <a:effectLst>
                  <a:outerShdw blurRad="38100" dist="38100" dir="2700000" algn="tl">
                    <a:srgbClr val="000000">
                      <a:alpha val="43137"/>
                    </a:srgbClr>
                  </a:outerShdw>
                </a:effectLst>
                <a:latin typeface="Century Gothic" panose="020B0502020202020204" pitchFamily="34" charset="0"/>
                <a:ea typeface="Calibri"/>
                <a:cs typeface="Times New Roman"/>
              </a:rPr>
              <a:t/>
            </a:r>
            <a:br>
              <a:rPr lang="hu-HU" sz="1800" b="1" dirty="0">
                <a:solidFill>
                  <a:prstClr val="black"/>
                </a:solidFill>
                <a:effectLst>
                  <a:outerShdw blurRad="38100" dist="38100" dir="2700000" algn="tl">
                    <a:srgbClr val="000000">
                      <a:alpha val="43137"/>
                    </a:srgbClr>
                  </a:outerShdw>
                </a:effectLst>
                <a:latin typeface="Century Gothic" panose="020B0502020202020204" pitchFamily="34" charset="0"/>
                <a:ea typeface="Calibri"/>
                <a:cs typeface="Times New Roman"/>
              </a:rPr>
            </a:br>
            <a:r>
              <a:rPr lang="hu-HU" sz="1800" b="1" dirty="0" smtClean="0">
                <a:solidFill>
                  <a:prstClr val="black"/>
                </a:solidFill>
                <a:effectLst>
                  <a:outerShdw blurRad="38100" dist="38100" dir="2700000" algn="tl">
                    <a:srgbClr val="000000">
                      <a:alpha val="43137"/>
                    </a:srgbClr>
                  </a:outerShdw>
                </a:effectLst>
                <a:latin typeface="Century Gothic" panose="020B0502020202020204" pitchFamily="34" charset="0"/>
                <a:ea typeface="Calibri"/>
                <a:cs typeface="Times New Roman"/>
              </a:rPr>
              <a:t>Az </a:t>
            </a:r>
            <a:r>
              <a:rPr lang="hu-HU" sz="1800" b="1" dirty="0">
                <a:solidFill>
                  <a:prstClr val="black"/>
                </a:solidFill>
                <a:effectLst>
                  <a:outerShdw blurRad="38100" dist="38100" dir="2700000" algn="tl">
                    <a:srgbClr val="000000">
                      <a:alpha val="43137"/>
                    </a:srgbClr>
                  </a:outerShdw>
                </a:effectLst>
                <a:latin typeface="Century Gothic" panose="020B0502020202020204" pitchFamily="34" charset="0"/>
                <a:ea typeface="Calibri"/>
                <a:cs typeface="Times New Roman"/>
              </a:rPr>
              <a:t>ügyfél útja a komplex vizsgálati eljárásban</a:t>
            </a:r>
            <a:br>
              <a:rPr lang="hu-HU" sz="1800" b="1" dirty="0">
                <a:solidFill>
                  <a:prstClr val="black"/>
                </a:solidFill>
                <a:effectLst>
                  <a:outerShdw blurRad="38100" dist="38100" dir="2700000" algn="tl">
                    <a:srgbClr val="000000">
                      <a:alpha val="43137"/>
                    </a:srgbClr>
                  </a:outerShdw>
                </a:effectLst>
                <a:latin typeface="Century Gothic" panose="020B0502020202020204" pitchFamily="34" charset="0"/>
                <a:ea typeface="Calibri"/>
                <a:cs typeface="Times New Roman"/>
              </a:rPr>
            </a:br>
            <a:r>
              <a:rPr lang="hu-HU" sz="1800" b="1" dirty="0">
                <a:solidFill>
                  <a:prstClr val="black"/>
                </a:solidFill>
                <a:effectLst>
                  <a:outerShdw blurRad="38100" dist="38100" dir="2700000" algn="tl">
                    <a:srgbClr val="000000">
                      <a:alpha val="43137"/>
                    </a:srgbClr>
                  </a:outerShdw>
                </a:effectLst>
                <a:latin typeface="Century Gothic" panose="020B0502020202020204" pitchFamily="34" charset="0"/>
                <a:ea typeface="Calibri"/>
                <a:cs typeface="Times New Roman"/>
              </a:rPr>
              <a:t>7/2012. (II.14.) NEFMI rendelet </a:t>
            </a:r>
            <a:r>
              <a:rPr lang="hu-HU" sz="1800" dirty="0">
                <a:solidFill>
                  <a:prstClr val="black"/>
                </a:solidFill>
                <a:latin typeface="Garamond" panose="02020404030301010803"/>
                <a:ea typeface="+mn-ea"/>
                <a:cs typeface="+mn-cs"/>
              </a:rPr>
              <a:t/>
            </a:r>
            <a:br>
              <a:rPr lang="hu-HU" sz="1800" dirty="0">
                <a:solidFill>
                  <a:prstClr val="black"/>
                </a:solidFill>
                <a:latin typeface="Garamond" panose="02020404030301010803"/>
                <a:ea typeface="+mn-ea"/>
                <a:cs typeface="+mn-cs"/>
              </a:rPr>
            </a:br>
            <a:endParaRPr lang="hu-HU" dirty="0"/>
          </a:p>
        </p:txBody>
      </p:sp>
      <p:graphicFrame>
        <p:nvGraphicFramePr>
          <p:cNvPr id="6" name="Tartalom helye 5"/>
          <p:cNvGraphicFramePr>
            <a:graphicFrameLocks noGrp="1"/>
          </p:cNvGraphicFramePr>
          <p:nvPr>
            <p:ph idx="1"/>
            <p:extLst>
              <p:ext uri="{D42A27DB-BD31-4B8C-83A1-F6EECF244321}">
                <p14:modId xmlns:p14="http://schemas.microsoft.com/office/powerpoint/2010/main" val="2242760225"/>
              </p:ext>
            </p:extLst>
          </p:nvPr>
        </p:nvGraphicFramePr>
        <p:xfrm>
          <a:off x="222252" y="798513"/>
          <a:ext cx="8686618" cy="4767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Ellipszis 4"/>
          <p:cNvSpPr txBox="1"/>
          <p:nvPr/>
        </p:nvSpPr>
        <p:spPr>
          <a:xfrm>
            <a:off x="8908869" y="783771"/>
            <a:ext cx="3283131" cy="4558961"/>
          </a:xfrm>
          <a:prstGeom prst="rect">
            <a:avLst/>
          </a:prstGeom>
          <a:solidFill>
            <a:schemeClr val="accent6">
              <a:lumMod val="60000"/>
              <a:lumOff val="40000"/>
            </a:schemeClr>
          </a:solidFill>
        </p:spPr>
        <p:style>
          <a:lnRef idx="0">
            <a:scrgbClr r="0" g="0" b="0"/>
          </a:lnRef>
          <a:fillRef idx="0">
            <a:scrgbClr r="0" g="0" b="0"/>
          </a:fillRef>
          <a:effectRef idx="0">
            <a:scrgbClr r="0" g="0" b="0"/>
          </a:effectRef>
          <a:fontRef idx="minor">
            <a:schemeClr val="tx1"/>
          </a:fontRef>
        </p:style>
        <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hu-HU" sz="1600" b="1" kern="1200" dirty="0">
                <a:effectLst>
                  <a:outerShdw blurRad="38100" dist="38100" dir="2700000" algn="tl">
                    <a:srgbClr val="000000">
                      <a:alpha val="43137"/>
                    </a:srgbClr>
                  </a:outerShdw>
                </a:effectLst>
              </a:rPr>
              <a:t>Komplex bizottsági döntés </a:t>
            </a:r>
          </a:p>
          <a:p>
            <a:r>
              <a:rPr lang="hu-HU" sz="1200" b="1" dirty="0">
                <a:latin typeface="Century Gothic" panose="020B0502020202020204" pitchFamily="34" charset="0"/>
              </a:rPr>
              <a:t>R</a:t>
            </a:r>
            <a:r>
              <a:rPr lang="hu-HU" sz="1200" b="1" dirty="0" smtClean="0">
                <a:latin typeface="Century Gothic" panose="020B0502020202020204" pitchFamily="34" charset="0"/>
              </a:rPr>
              <a:t>ehabilitációs </a:t>
            </a:r>
            <a:r>
              <a:rPr lang="hu-HU" sz="1200" b="1" dirty="0">
                <a:latin typeface="Century Gothic" panose="020B0502020202020204" pitchFamily="34" charset="0"/>
              </a:rPr>
              <a:t>javaslatot a szakértői bizottság tagjai együttesen készítik el. </a:t>
            </a:r>
          </a:p>
          <a:p>
            <a:r>
              <a:rPr lang="hu-HU" sz="1200" b="1" dirty="0">
                <a:latin typeface="Century Gothic" panose="020B0502020202020204" pitchFamily="34" charset="0"/>
              </a:rPr>
              <a:t>Határozatban nyilatkoznia kell a bizottságnak:</a:t>
            </a:r>
          </a:p>
          <a:p>
            <a:pPr>
              <a:spcBef>
                <a:spcPct val="50000"/>
              </a:spcBef>
              <a:buFont typeface="Wingdings" pitchFamily="2" charset="2"/>
              <a:buChar char="Ø"/>
            </a:pPr>
            <a:r>
              <a:rPr lang="hu-HU" altLang="hu-HU" sz="1200" dirty="0">
                <a:latin typeface="Century Gothic" panose="020B0502020202020204" pitchFamily="34" charset="0"/>
              </a:rPr>
              <a:t>Az egészségkárosodás és egészségi állapot (ÖEK) mértékéről </a:t>
            </a:r>
          </a:p>
          <a:p>
            <a:pPr>
              <a:spcBef>
                <a:spcPct val="50000"/>
              </a:spcBef>
              <a:buFont typeface="Wingdings" pitchFamily="2" charset="2"/>
              <a:buChar char="Ø"/>
            </a:pPr>
            <a:r>
              <a:rPr lang="hu-HU" altLang="hu-HU" sz="1200" dirty="0">
                <a:latin typeface="Century Gothic" panose="020B0502020202020204" pitchFamily="34" charset="0"/>
              </a:rPr>
              <a:t>A </a:t>
            </a:r>
            <a:r>
              <a:rPr lang="hu-HU" altLang="hu-HU" sz="1200" dirty="0" err="1">
                <a:latin typeface="Century Gothic" panose="020B0502020202020204" pitchFamily="34" charset="0"/>
              </a:rPr>
              <a:t>rehabilitálhatóságról</a:t>
            </a:r>
            <a:r>
              <a:rPr lang="hu-HU" altLang="hu-HU" sz="1200" dirty="0">
                <a:latin typeface="Century Gothic" panose="020B0502020202020204" pitchFamily="34" charset="0"/>
              </a:rPr>
              <a:t>, a rehabilitáció lehetséges irányáról, a rehabilitációs szükségletről és a rehabilitáció szükséges időtartamáról</a:t>
            </a:r>
          </a:p>
          <a:p>
            <a:pPr>
              <a:spcBef>
                <a:spcPct val="50000"/>
              </a:spcBef>
              <a:buFont typeface="Wingdings" pitchFamily="2" charset="2"/>
              <a:buChar char="Ø"/>
            </a:pPr>
            <a:r>
              <a:rPr lang="hu-HU" altLang="hu-HU" sz="1200" dirty="0">
                <a:latin typeface="Century Gothic" panose="020B0502020202020204" pitchFamily="34" charset="0"/>
              </a:rPr>
              <a:t>A felülvizsgálat szükségességéről és annak időpontjáról</a:t>
            </a:r>
          </a:p>
          <a:p>
            <a:pPr>
              <a:spcBef>
                <a:spcPct val="50000"/>
              </a:spcBef>
              <a:buFont typeface="Wingdings" pitchFamily="2" charset="2"/>
              <a:buChar char="Ø"/>
            </a:pPr>
            <a:r>
              <a:rPr lang="hu-HU" altLang="hu-HU" sz="1200" dirty="0">
                <a:latin typeface="Century Gothic" panose="020B0502020202020204" pitchFamily="34" charset="0"/>
              </a:rPr>
              <a:t>Közlekedőképesség mértékéről - kérésre</a:t>
            </a:r>
          </a:p>
          <a:p>
            <a:r>
              <a:rPr lang="hu-HU" sz="1200" dirty="0">
                <a:latin typeface="Century Gothic" panose="020B0502020202020204" pitchFamily="34" charset="0"/>
              </a:rPr>
              <a:t>a szakértői bizottság tagjai között </a:t>
            </a:r>
            <a:r>
              <a:rPr lang="hu-HU" sz="1200" b="1" dirty="0">
                <a:latin typeface="Century Gothic" panose="020B0502020202020204" pitchFamily="34" charset="0"/>
              </a:rPr>
              <a:t>vita van, akkor abban a bizottság elnöke dönt.</a:t>
            </a:r>
          </a:p>
          <a:p>
            <a:pPr lvl="0" algn="ctr" defTabSz="889000">
              <a:lnSpc>
                <a:spcPct val="90000"/>
              </a:lnSpc>
              <a:spcBef>
                <a:spcPct val="0"/>
              </a:spcBef>
              <a:spcAft>
                <a:spcPct val="35000"/>
              </a:spcAft>
            </a:pPr>
            <a:endParaRPr lang="hu-HU" sz="1200" kern="1200" dirty="0"/>
          </a:p>
        </p:txBody>
      </p:sp>
      <p:sp>
        <p:nvSpPr>
          <p:cNvPr id="8" name="Lekerekített téglalap 7"/>
          <p:cNvSpPr/>
          <p:nvPr/>
        </p:nvSpPr>
        <p:spPr>
          <a:xfrm>
            <a:off x="586320" y="4705970"/>
            <a:ext cx="6975564" cy="30952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a:solidFill>
                  <a:schemeClr val="tx1"/>
                </a:solidFill>
              </a:rPr>
              <a:t>Önálló szakhatósági vélemények - állásfoglalások</a:t>
            </a:r>
          </a:p>
        </p:txBody>
      </p:sp>
      <p:cxnSp>
        <p:nvCxnSpPr>
          <p:cNvPr id="10" name="Egyenes összekötő nyíllal 9"/>
          <p:cNvCxnSpPr/>
          <p:nvPr/>
        </p:nvCxnSpPr>
        <p:spPr>
          <a:xfrm flipV="1">
            <a:off x="1000965" y="3593663"/>
            <a:ext cx="715599" cy="1112307"/>
          </a:xfrm>
          <a:prstGeom prst="straightConnector1">
            <a:avLst/>
          </a:prstGeom>
          <a:noFill/>
          <a:ln w="9525" cap="flat" cmpd="sng" algn="ctr">
            <a:solidFill>
              <a:srgbClr val="83992A"/>
            </a:solidFill>
            <a:prstDash val="solid"/>
            <a:tailEnd type="triangle"/>
          </a:ln>
          <a:effectLst/>
        </p:spPr>
      </p:cxnSp>
      <p:cxnSp>
        <p:nvCxnSpPr>
          <p:cNvPr id="12" name="Egyenes összekötő nyíllal 11"/>
          <p:cNvCxnSpPr/>
          <p:nvPr/>
        </p:nvCxnSpPr>
        <p:spPr>
          <a:xfrm flipV="1">
            <a:off x="4284095" y="4155688"/>
            <a:ext cx="268195" cy="537542"/>
          </a:xfrm>
          <a:prstGeom prst="straightConnector1">
            <a:avLst/>
          </a:prstGeom>
          <a:noFill/>
          <a:ln w="9525" cap="flat" cmpd="sng" algn="ctr">
            <a:solidFill>
              <a:srgbClr val="83992A"/>
            </a:solidFill>
            <a:prstDash val="solid"/>
            <a:tailEnd type="triangle"/>
          </a:ln>
          <a:effectLst/>
        </p:spPr>
      </p:cxnSp>
      <p:cxnSp>
        <p:nvCxnSpPr>
          <p:cNvPr id="14" name="Egyenes összekötő nyíllal 13"/>
          <p:cNvCxnSpPr/>
          <p:nvPr/>
        </p:nvCxnSpPr>
        <p:spPr>
          <a:xfrm flipV="1">
            <a:off x="6994801" y="4527262"/>
            <a:ext cx="112169" cy="199089"/>
          </a:xfrm>
          <a:prstGeom prst="straightConnector1">
            <a:avLst/>
          </a:prstGeom>
          <a:noFill/>
          <a:ln w="9525" cap="flat" cmpd="sng" algn="ctr">
            <a:solidFill>
              <a:srgbClr val="83992A"/>
            </a:solidFill>
            <a:prstDash val="solid"/>
            <a:tailEnd type="triangle"/>
          </a:ln>
          <a:effectLst/>
        </p:spPr>
      </p:cxnSp>
      <p:sp>
        <p:nvSpPr>
          <p:cNvPr id="15" name="Téglalap feliratnak 8"/>
          <p:cNvSpPr/>
          <p:nvPr/>
        </p:nvSpPr>
        <p:spPr>
          <a:xfrm>
            <a:off x="897038" y="5095783"/>
            <a:ext cx="1801773" cy="482732"/>
          </a:xfrm>
          <a:prstGeom prst="wedgeRectCallout">
            <a:avLst>
              <a:gd name="adj1" fmla="val -3806"/>
              <a:gd name="adj2" fmla="val -91586"/>
            </a:avLst>
          </a:prstGeom>
          <a:solidFill>
            <a:schemeClr val="accent6">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dirty="0" err="1">
                <a:solidFill>
                  <a:schemeClr val="tx1"/>
                </a:solidFill>
              </a:rPr>
              <a:t>Orvosszakértői</a:t>
            </a:r>
            <a:r>
              <a:rPr lang="hu-HU" sz="1400" dirty="0">
                <a:solidFill>
                  <a:schemeClr val="tx1"/>
                </a:solidFill>
              </a:rPr>
              <a:t> szakhatósági állásfoglalás</a:t>
            </a:r>
          </a:p>
        </p:txBody>
      </p:sp>
      <p:sp>
        <p:nvSpPr>
          <p:cNvPr id="16" name="Téglalap feliratnak 9"/>
          <p:cNvSpPr/>
          <p:nvPr/>
        </p:nvSpPr>
        <p:spPr>
          <a:xfrm>
            <a:off x="2912596" y="5194201"/>
            <a:ext cx="2138798" cy="537772"/>
          </a:xfrm>
          <a:prstGeom prst="wedgeRectCallout">
            <a:avLst>
              <a:gd name="adj1" fmla="val 41689"/>
              <a:gd name="adj2" fmla="val -92291"/>
            </a:avLst>
          </a:prstGeom>
          <a:solidFill>
            <a:schemeClr val="accent6">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dirty="0">
                <a:solidFill>
                  <a:schemeClr val="tx1"/>
                </a:solidFill>
              </a:rPr>
              <a:t>Foglalkozási szakértői szakhatósági állásfoglalás</a:t>
            </a:r>
          </a:p>
        </p:txBody>
      </p:sp>
      <p:sp>
        <p:nvSpPr>
          <p:cNvPr id="17" name="Téglalap feliratnak 10"/>
          <p:cNvSpPr/>
          <p:nvPr/>
        </p:nvSpPr>
        <p:spPr>
          <a:xfrm>
            <a:off x="5708469" y="5362942"/>
            <a:ext cx="1466140" cy="828875"/>
          </a:xfrm>
          <a:prstGeom prst="wedgeRectCallout">
            <a:avLst>
              <a:gd name="adj1" fmla="val 34767"/>
              <a:gd name="adj2" fmla="val -98972"/>
            </a:avLst>
          </a:prstGeom>
          <a:solidFill>
            <a:schemeClr val="accent6">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sz="1400" dirty="0">
                <a:solidFill>
                  <a:schemeClr val="tx1"/>
                </a:solidFill>
              </a:rPr>
              <a:t>Szociális szakértői szakhatósági állásfoglalás</a:t>
            </a:r>
          </a:p>
        </p:txBody>
      </p:sp>
    </p:spTree>
    <p:extLst>
      <p:ext uri="{BB962C8B-B14F-4D97-AF65-F5344CB8AC3E}">
        <p14:creationId xmlns:p14="http://schemas.microsoft.com/office/powerpoint/2010/main" val="2285217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D18A23B-4C6B-4063-9B3F-02F74DDEE412}"/>
              </a:ext>
            </a:extLst>
          </p:cNvPr>
          <p:cNvSpPr>
            <a:spLocks noGrp="1"/>
          </p:cNvSpPr>
          <p:nvPr>
            <p:ph type="title"/>
          </p:nvPr>
        </p:nvSpPr>
        <p:spPr>
          <a:xfrm>
            <a:off x="838200" y="116551"/>
            <a:ext cx="10515600" cy="939892"/>
          </a:xfrm>
        </p:spPr>
        <p:txBody>
          <a:bodyPr>
            <a:normAutofit/>
          </a:bodyPr>
          <a:lstStyle/>
          <a:p>
            <a:r>
              <a:rPr lang="hu-HU" sz="2800" b="1" dirty="0">
                <a:latin typeface="Times New Roman" panose="02020603050405020304" pitchFamily="18" charset="0"/>
                <a:cs typeface="Times New Roman" panose="02020603050405020304" pitchFamily="18" charset="0"/>
              </a:rPr>
              <a:t>Megváltozott munkaképességű személyek a munkaerőpiacon </a:t>
            </a:r>
            <a:br>
              <a:rPr lang="hu-HU" sz="2800" b="1" dirty="0">
                <a:latin typeface="Times New Roman" panose="02020603050405020304" pitchFamily="18" charset="0"/>
                <a:cs typeface="Times New Roman" panose="02020603050405020304" pitchFamily="18" charset="0"/>
              </a:rPr>
            </a:br>
            <a:r>
              <a:rPr lang="hu-HU" sz="2800" b="1" dirty="0">
                <a:latin typeface="Times New Roman" panose="02020603050405020304" pitchFamily="18" charset="0"/>
                <a:cs typeface="Times New Roman" panose="02020603050405020304" pitchFamily="18" charset="0"/>
              </a:rPr>
              <a:t>Munkahelyi rehabilitáció a munkabiztonsági szakember szemével.</a:t>
            </a:r>
            <a:endParaRPr lang="hu-HU" sz="2800" dirty="0">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749B2A2D-2F93-41FE-8846-6848BF15DD1E}"/>
              </a:ext>
            </a:extLst>
          </p:cNvPr>
          <p:cNvSpPr>
            <a:spLocks noGrp="1"/>
          </p:cNvSpPr>
          <p:nvPr>
            <p:ph idx="1"/>
          </p:nvPr>
        </p:nvSpPr>
        <p:spPr>
          <a:xfrm>
            <a:off x="378781" y="1136342"/>
            <a:ext cx="11434438" cy="4615543"/>
          </a:xfrm>
        </p:spPr>
        <p:txBody>
          <a:bodyPr>
            <a:normAutofit fontScale="62500" lnSpcReduction="20000"/>
          </a:bodyPr>
          <a:lstStyle/>
          <a:p>
            <a:pPr lvl="0"/>
            <a:r>
              <a:rPr lang="hu-HU" sz="2900" dirty="0">
                <a:latin typeface="Times New Roman" panose="02020603050405020304" pitchFamily="18" charset="0"/>
                <a:cs typeface="Times New Roman" panose="02020603050405020304" pitchFamily="18" charset="0"/>
              </a:rPr>
              <a:t>Megváltozott munkaképességű személyek a munkaerőpiacon </a:t>
            </a:r>
          </a:p>
          <a:p>
            <a:pPr lvl="0"/>
            <a:r>
              <a:rPr lang="hu-HU" sz="2900" dirty="0">
                <a:latin typeface="Times New Roman" panose="02020603050405020304" pitchFamily="18" charset="0"/>
                <a:cs typeface="Times New Roman" panose="02020603050405020304" pitchFamily="18" charset="0"/>
              </a:rPr>
              <a:t>Munkahelyi rehabilitáció</a:t>
            </a:r>
          </a:p>
          <a:p>
            <a:pPr lvl="0"/>
            <a:r>
              <a:rPr lang="hu-HU" sz="2900" dirty="0">
                <a:latin typeface="Times New Roman" panose="02020603050405020304" pitchFamily="18" charset="0"/>
                <a:cs typeface="Times New Roman" panose="02020603050405020304" pitchFamily="18" charset="0"/>
              </a:rPr>
              <a:t>Hogyan értelmezzük a megváltozott munkaképességet</a:t>
            </a:r>
          </a:p>
          <a:p>
            <a:pPr lvl="0"/>
            <a:r>
              <a:rPr lang="hu-HU" sz="2900" dirty="0">
                <a:latin typeface="Times New Roman" panose="02020603050405020304" pitchFamily="18" charset="0"/>
                <a:cs typeface="Times New Roman" panose="02020603050405020304" pitchFamily="18" charset="0"/>
              </a:rPr>
              <a:t>Komplex minősítési kategóriák</a:t>
            </a:r>
          </a:p>
          <a:p>
            <a:pPr lvl="0"/>
            <a:r>
              <a:rPr lang="hu-HU" sz="2900" dirty="0">
                <a:latin typeface="Times New Roman" panose="02020603050405020304" pitchFamily="18" charset="0"/>
                <a:cs typeface="Times New Roman" panose="02020603050405020304" pitchFamily="18" charset="0"/>
              </a:rPr>
              <a:t>HR és a Munkabiztonsági szakember szerepe az mmk-ás foglalkoztatás során, toborzás kiválasztás során. (GDPR </a:t>
            </a:r>
            <a:r>
              <a:rPr lang="hu-HU" sz="2900" dirty="0" smtClean="0">
                <a:latin typeface="Times New Roman" panose="02020603050405020304" pitchFamily="18" charset="0"/>
                <a:cs typeface="Times New Roman" panose="02020603050405020304" pitchFamily="18" charset="0"/>
              </a:rPr>
              <a:t>szempontok, kapcsolódási </a:t>
            </a:r>
            <a:r>
              <a:rPr lang="hu-HU" sz="2900" dirty="0">
                <a:latin typeface="Times New Roman" panose="02020603050405020304" pitchFamily="18" charset="0"/>
                <a:cs typeface="Times New Roman" panose="02020603050405020304" pitchFamily="18" charset="0"/>
              </a:rPr>
              <a:t>pontok)</a:t>
            </a:r>
          </a:p>
          <a:p>
            <a:pPr lvl="0"/>
            <a:r>
              <a:rPr lang="hu-HU" sz="2900" dirty="0">
                <a:latin typeface="Times New Roman" panose="02020603050405020304" pitchFamily="18" charset="0"/>
                <a:cs typeface="Times New Roman" panose="02020603050405020304" pitchFamily="18" charset="0"/>
              </a:rPr>
              <a:t>Ellátásra való jogosultság közös szabály, komplex szakvélemény jelentése, </a:t>
            </a:r>
          </a:p>
          <a:p>
            <a:pPr lvl="0"/>
            <a:r>
              <a:rPr lang="hu-HU" sz="2900" dirty="0">
                <a:latin typeface="Times New Roman" panose="02020603050405020304" pitchFamily="18" charset="0"/>
                <a:cs typeface="Times New Roman" panose="02020603050405020304" pitchFamily="18" charset="0"/>
              </a:rPr>
              <a:t>Munkavállalót megillető kedvezmények, kötelezettségek</a:t>
            </a:r>
          </a:p>
          <a:p>
            <a:pPr lvl="0"/>
            <a:r>
              <a:rPr lang="hu-HU" sz="2900" dirty="0">
                <a:latin typeface="Times New Roman" panose="02020603050405020304" pitchFamily="18" charset="0"/>
                <a:cs typeface="Times New Roman" panose="02020603050405020304" pitchFamily="18" charset="0"/>
              </a:rPr>
              <a:t>Megváltozott munkaképességű munkavállalók</a:t>
            </a:r>
            <a:br>
              <a:rPr lang="hu-HU" sz="2900" dirty="0">
                <a:latin typeface="Times New Roman" panose="02020603050405020304" pitchFamily="18" charset="0"/>
                <a:cs typeface="Times New Roman" panose="02020603050405020304" pitchFamily="18" charset="0"/>
              </a:rPr>
            </a:br>
            <a:r>
              <a:rPr lang="hu-HU" sz="2900" dirty="0">
                <a:latin typeface="Times New Roman" panose="02020603050405020304" pitchFamily="18" charset="0"/>
                <a:cs typeface="Times New Roman" panose="02020603050405020304" pitchFamily="18" charset="0"/>
              </a:rPr>
              <a:t>rehabilitációs hozzájárulási adó –reha- szempontjából</a:t>
            </a:r>
          </a:p>
          <a:p>
            <a:pPr lvl="0"/>
            <a:r>
              <a:rPr lang="hu-HU" sz="2900" dirty="0">
                <a:latin typeface="Times New Roman" panose="02020603050405020304" pitchFamily="18" charset="0"/>
                <a:cs typeface="Times New Roman" panose="02020603050405020304" pitchFamily="18" charset="0"/>
              </a:rPr>
              <a:t>Munkahelyi foglalkozási rehabilitáció</a:t>
            </a:r>
          </a:p>
          <a:p>
            <a:pPr lvl="0"/>
            <a:r>
              <a:rPr lang="hu-HU" sz="2900" dirty="0">
                <a:latin typeface="Times New Roman" panose="02020603050405020304" pitchFamily="18" charset="0"/>
                <a:cs typeface="Times New Roman" panose="02020603050405020304" pitchFamily="18" charset="0"/>
              </a:rPr>
              <a:t>Munkáltatók az mmk-ás foglalkoztatásban</a:t>
            </a:r>
          </a:p>
          <a:p>
            <a:pPr lvl="0"/>
            <a:r>
              <a:rPr lang="hu-HU" sz="2900" dirty="0">
                <a:latin typeface="Times New Roman" panose="02020603050405020304" pitchFamily="18" charset="0"/>
                <a:cs typeface="Times New Roman" panose="02020603050405020304" pitchFamily="18" charset="0"/>
              </a:rPr>
              <a:t>Foglalkozás-egészségügyi szolgálat teendői megváltozott munkaképességű munkavállaló foglalkoztatása esetében.</a:t>
            </a:r>
          </a:p>
          <a:p>
            <a:pPr lvl="0"/>
            <a:r>
              <a:rPr lang="hu-HU" sz="2900" dirty="0">
                <a:latin typeface="Times New Roman" panose="02020603050405020304" pitchFamily="18" charset="0"/>
                <a:cs typeface="Times New Roman" panose="02020603050405020304" pitchFamily="18" charset="0"/>
              </a:rPr>
              <a:t>Munkabiztonsági szakember teendői megváltozott munkaképességű munkavállaló foglalkoztatása esetében</a:t>
            </a:r>
            <a:r>
              <a:rPr lang="hu-HU" sz="2900" dirty="0" smtClean="0">
                <a:latin typeface="Times New Roman" panose="02020603050405020304" pitchFamily="18" charset="0"/>
                <a:cs typeface="Times New Roman" panose="02020603050405020304" pitchFamily="18" charset="0"/>
              </a:rPr>
              <a:t>.</a:t>
            </a:r>
          </a:p>
          <a:p>
            <a:pPr lvl="0"/>
            <a:r>
              <a:rPr lang="hu-HU" sz="2900" dirty="0" smtClean="0">
                <a:latin typeface="Times New Roman" panose="02020603050405020304" pitchFamily="18" charset="0"/>
                <a:cs typeface="Times New Roman" panose="02020603050405020304" pitchFamily="18" charset="0"/>
              </a:rPr>
              <a:t>Saját szervezet bemutatása, DE KC MMSZK.</a:t>
            </a:r>
            <a:endParaRPr lang="hu-HU" sz="2900" dirty="0">
              <a:latin typeface="Times New Roman" panose="02020603050405020304" pitchFamily="18" charset="0"/>
              <a:cs typeface="Times New Roman" panose="02020603050405020304" pitchFamily="18" charset="0"/>
            </a:endParaRPr>
          </a:p>
          <a:p>
            <a:endParaRPr lang="hu-HU" dirty="0"/>
          </a:p>
        </p:txBody>
      </p:sp>
    </p:spTree>
    <p:extLst>
      <p:ext uri="{BB962C8B-B14F-4D97-AF65-F5344CB8AC3E}">
        <p14:creationId xmlns:p14="http://schemas.microsoft.com/office/powerpoint/2010/main" val="36813960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D18A23B-4C6B-4063-9B3F-02F74DDEE412}"/>
              </a:ext>
            </a:extLst>
          </p:cNvPr>
          <p:cNvSpPr>
            <a:spLocks noGrp="1"/>
          </p:cNvSpPr>
          <p:nvPr>
            <p:ph type="title"/>
          </p:nvPr>
        </p:nvSpPr>
        <p:spPr>
          <a:xfrm>
            <a:off x="749424" y="107673"/>
            <a:ext cx="11004612" cy="753461"/>
          </a:xfrm>
        </p:spPr>
        <p:txBody>
          <a:bodyPr>
            <a:normAutofit/>
          </a:bodyPr>
          <a:lstStyle/>
          <a:p>
            <a:pPr algn="ctr"/>
            <a:r>
              <a:rPr lang="hu-H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HR és a Munkabiztonsági szakember szerepe az mmk-ás foglalkoztatás során, toborzás kiválasztás során.</a:t>
            </a:r>
            <a:endParaRPr lang="hu-HU" sz="2400" b="1" dirty="0">
              <a:effectLst>
                <a:outerShdw blurRad="38100" dist="38100" dir="2700000" algn="tl">
                  <a:srgbClr val="000000">
                    <a:alpha val="43137"/>
                  </a:srgbClr>
                </a:outerShdw>
              </a:effectLst>
            </a:endParaRPr>
          </a:p>
        </p:txBody>
      </p:sp>
      <p:sp>
        <p:nvSpPr>
          <p:cNvPr id="3" name="Tartalom helye 2">
            <a:extLst>
              <a:ext uri="{FF2B5EF4-FFF2-40B4-BE49-F238E27FC236}">
                <a16:creationId xmlns:a16="http://schemas.microsoft.com/office/drawing/2014/main" id="{749B2A2D-2F93-41FE-8846-6848BF15DD1E}"/>
              </a:ext>
            </a:extLst>
          </p:cNvPr>
          <p:cNvSpPr>
            <a:spLocks noGrp="1"/>
          </p:cNvSpPr>
          <p:nvPr>
            <p:ph idx="1"/>
          </p:nvPr>
        </p:nvSpPr>
        <p:spPr>
          <a:xfrm>
            <a:off x="142043" y="861134"/>
            <a:ext cx="11798423" cy="4705166"/>
          </a:xfrm>
        </p:spPr>
        <p:txBody>
          <a:bodyPr>
            <a:normAutofit lnSpcReduction="10000"/>
          </a:bodyPr>
          <a:lstStyle/>
          <a:p>
            <a:pPr marL="0" lvl="0" indent="0" algn="just" eaLnBrk="0" fontAlgn="base" hangingPunct="0">
              <a:lnSpc>
                <a:spcPct val="100000"/>
              </a:lnSpc>
              <a:spcBef>
                <a:spcPct val="0"/>
              </a:spcBef>
              <a:spcAft>
                <a:spcPct val="0"/>
              </a:spcAft>
              <a:buNone/>
            </a:pPr>
            <a:r>
              <a:rPr lang="hu-HU" altLang="hu-HU" sz="1600" dirty="0">
                <a:solidFill>
                  <a:prstClr val="black"/>
                </a:solidFill>
                <a:latin typeface="Times New Roman" panose="02020603050405020304" pitchFamily="18" charset="0"/>
                <a:cs typeface="Times New Roman" panose="02020603050405020304" pitchFamily="18" charset="0"/>
              </a:rPr>
              <a:t>Az </a:t>
            </a:r>
            <a:r>
              <a:rPr lang="hu-HU" altLang="hu-HU" sz="1600" b="1" dirty="0" err="1">
                <a:solidFill>
                  <a:prstClr val="black"/>
                </a:solidFill>
                <a:latin typeface="Times New Roman" panose="02020603050405020304" pitchFamily="18" charset="0"/>
                <a:cs typeface="Times New Roman" panose="02020603050405020304" pitchFamily="18" charset="0"/>
              </a:rPr>
              <a:t>Europai</a:t>
            </a:r>
            <a:r>
              <a:rPr lang="hu-HU" altLang="hu-HU" sz="1600" b="1" dirty="0">
                <a:solidFill>
                  <a:prstClr val="black"/>
                </a:solidFill>
                <a:latin typeface="Times New Roman" panose="02020603050405020304" pitchFamily="18" charset="0"/>
                <a:cs typeface="Times New Roman" panose="02020603050405020304" pitchFamily="18" charset="0"/>
              </a:rPr>
              <a:t> Unió 200/78/</a:t>
            </a:r>
            <a:r>
              <a:rPr lang="hu-HU" altLang="hu-HU" sz="1600" b="1" dirty="0" err="1">
                <a:solidFill>
                  <a:prstClr val="black"/>
                </a:solidFill>
                <a:latin typeface="Times New Roman" panose="02020603050405020304" pitchFamily="18" charset="0"/>
                <a:cs typeface="Times New Roman" panose="02020603050405020304" pitchFamily="18" charset="0"/>
              </a:rPr>
              <a:t>Ek</a:t>
            </a:r>
            <a:r>
              <a:rPr lang="hu-HU" altLang="hu-HU" sz="1600" b="1" dirty="0">
                <a:solidFill>
                  <a:prstClr val="black"/>
                </a:solidFill>
                <a:latin typeface="Times New Roman" panose="02020603050405020304" pitchFamily="18" charset="0"/>
                <a:cs typeface="Times New Roman" panose="02020603050405020304" pitchFamily="18" charset="0"/>
              </a:rPr>
              <a:t> irányelve</a:t>
            </a:r>
            <a:r>
              <a:rPr lang="hu-HU" altLang="hu-HU" sz="1600" dirty="0">
                <a:solidFill>
                  <a:prstClr val="black"/>
                </a:solidFill>
                <a:latin typeface="Times New Roman" panose="02020603050405020304" pitchFamily="18" charset="0"/>
                <a:cs typeface="Times New Roman" panose="02020603050405020304" pitchFamily="18" charset="0"/>
              </a:rPr>
              <a:t> az egyenlő bánásmóddal összefüggésben a 9. pont tartalmazza: „a foglalkoztatás és munkavégzés kulcselemei a mindenki számára biztosítandó </a:t>
            </a:r>
            <a:r>
              <a:rPr lang="hu-HU" altLang="hu-HU" sz="1600" b="1" u="sng" dirty="0">
                <a:solidFill>
                  <a:prstClr val="black"/>
                </a:solidFill>
                <a:latin typeface="Times New Roman" panose="02020603050405020304" pitchFamily="18" charset="0"/>
                <a:cs typeface="Times New Roman" panose="02020603050405020304" pitchFamily="18" charset="0"/>
              </a:rPr>
              <a:t>esélyegyenlőség</a:t>
            </a:r>
            <a:r>
              <a:rPr lang="hu-HU" altLang="hu-HU" sz="1600" dirty="0">
                <a:solidFill>
                  <a:prstClr val="black"/>
                </a:solidFill>
                <a:latin typeface="Times New Roman" panose="02020603050405020304" pitchFamily="18" charset="0"/>
                <a:cs typeface="Times New Roman" panose="02020603050405020304" pitchFamily="18" charset="0"/>
              </a:rPr>
              <a:t>” Munkaadónak meg kell tenni a megfelelő és szükséges intézkedéseket, hogy a fogyatékos személy számára lehetővé váljon a foglalkoztatása, de ez nem róhat aránytalanul, </a:t>
            </a:r>
            <a:r>
              <a:rPr lang="hu-HU" altLang="hu-HU" sz="1600" b="1" u="sng" dirty="0">
                <a:solidFill>
                  <a:prstClr val="black"/>
                </a:solidFill>
                <a:latin typeface="Times New Roman" panose="02020603050405020304" pitchFamily="18" charset="0"/>
                <a:cs typeface="Times New Roman" panose="02020603050405020304" pitchFamily="18" charset="0"/>
              </a:rPr>
              <a:t>indokolatlanul nagy terhet a munkaadóra, messzemenően figyelembe kell venni a szükségesség és arányosság elvét.</a:t>
            </a:r>
          </a:p>
          <a:p>
            <a:pPr marL="0" lvl="0" indent="0" algn="just" eaLnBrk="0" fontAlgn="base" hangingPunct="0">
              <a:lnSpc>
                <a:spcPct val="100000"/>
              </a:lnSpc>
              <a:spcBef>
                <a:spcPct val="0"/>
              </a:spcBef>
              <a:spcAft>
                <a:spcPct val="0"/>
              </a:spcAft>
              <a:buNone/>
            </a:pPr>
            <a:endParaRPr lang="hu-HU" altLang="hu-HU" sz="1600" dirty="0">
              <a:solidFill>
                <a:prstClr val="black"/>
              </a:solidFill>
              <a:latin typeface="Times New Roman" panose="02020603050405020304" pitchFamily="18" charset="0"/>
              <a:cs typeface="Times New Roman" panose="02020603050405020304" pitchFamily="18" charset="0"/>
            </a:endParaRPr>
          </a:p>
          <a:p>
            <a:pPr lvl="0" algn="just" eaLnBrk="0" fontAlgn="base" hangingPunct="0">
              <a:lnSpc>
                <a:spcPct val="100000"/>
              </a:lnSpc>
              <a:spcBef>
                <a:spcPct val="0"/>
              </a:spcBef>
              <a:spcAft>
                <a:spcPct val="0"/>
              </a:spcAft>
              <a:buFont typeface="Wingdings" panose="05000000000000000000" pitchFamily="2" charset="2"/>
              <a:buChar char="v"/>
            </a:pPr>
            <a:r>
              <a:rPr lang="hu-HU" altLang="hu-HU" sz="1600" b="1" dirty="0">
                <a:solidFill>
                  <a:prstClr val="black"/>
                </a:solidFill>
                <a:latin typeface="Times New Roman" panose="02020603050405020304" pitchFamily="18" charset="0"/>
                <a:cs typeface="Times New Roman" panose="02020603050405020304" pitchFamily="18" charset="0"/>
              </a:rPr>
              <a:t>ENSZ egyezmény a fogyatékossággal élő személyek </a:t>
            </a:r>
            <a:r>
              <a:rPr lang="hu-HU" altLang="hu-HU" sz="1600" b="1" dirty="0" smtClean="0">
                <a:solidFill>
                  <a:prstClr val="black"/>
                </a:solidFill>
                <a:latin typeface="Times New Roman" panose="02020603050405020304" pitchFamily="18" charset="0"/>
                <a:cs typeface="Times New Roman" panose="02020603050405020304" pitchFamily="18" charset="0"/>
              </a:rPr>
              <a:t>jogairól: </a:t>
            </a:r>
            <a:r>
              <a:rPr lang="hu-HU" altLang="hu-HU" sz="1600" dirty="0" smtClean="0">
                <a:solidFill>
                  <a:prstClr val="black"/>
                </a:solidFill>
                <a:latin typeface="Times New Roman" panose="02020603050405020304" pitchFamily="18" charset="0"/>
                <a:cs typeface="Times New Roman" panose="02020603050405020304" pitchFamily="18" charset="0"/>
              </a:rPr>
              <a:t>9</a:t>
            </a:r>
            <a:r>
              <a:rPr lang="hu-HU" altLang="hu-HU" sz="1600" dirty="0">
                <a:solidFill>
                  <a:prstClr val="black"/>
                </a:solidFill>
                <a:latin typeface="Times New Roman" panose="02020603050405020304" pitchFamily="18" charset="0"/>
                <a:cs typeface="Times New Roman" panose="02020603050405020304" pitchFamily="18" charset="0"/>
              </a:rPr>
              <a:t>. cikk hozzáférhetőség biztosított legyen és ehhez forrásokat kell rendelni megfelelő ellenőrzéseket biztosítani illetve képzéseket biztosítani</a:t>
            </a:r>
          </a:p>
          <a:p>
            <a:pPr lvl="0" algn="just" eaLnBrk="0" fontAlgn="base" hangingPunct="0">
              <a:lnSpc>
                <a:spcPct val="100000"/>
              </a:lnSpc>
              <a:spcBef>
                <a:spcPct val="0"/>
              </a:spcBef>
              <a:spcAft>
                <a:spcPct val="0"/>
              </a:spcAft>
              <a:buFont typeface="Wingdings" panose="05000000000000000000" pitchFamily="2" charset="2"/>
              <a:buChar char="v"/>
            </a:pPr>
            <a:r>
              <a:rPr lang="hu-HU" altLang="hu-HU" sz="1600" b="1" dirty="0">
                <a:solidFill>
                  <a:prstClr val="black"/>
                </a:solidFill>
                <a:latin typeface="Times New Roman" panose="02020603050405020304" pitchFamily="18" charset="0"/>
                <a:cs typeface="Times New Roman" panose="02020603050405020304" pitchFamily="18" charset="0"/>
              </a:rPr>
              <a:t>2003. évi CXXV. Törvény </a:t>
            </a:r>
            <a:r>
              <a:rPr lang="hu-HU" altLang="hu-HU" sz="1600" dirty="0">
                <a:solidFill>
                  <a:prstClr val="black"/>
                </a:solidFill>
                <a:latin typeface="Times New Roman" panose="02020603050405020304" pitchFamily="18" charset="0"/>
                <a:cs typeface="Times New Roman" panose="02020603050405020304" pitchFamily="18" charset="0"/>
              </a:rPr>
              <a:t>az egyenlő bánásmód és esélyegyenlőség előmozdításáról </a:t>
            </a:r>
          </a:p>
          <a:p>
            <a:pPr lvl="0" algn="just" eaLnBrk="0" fontAlgn="base" hangingPunct="0">
              <a:lnSpc>
                <a:spcPct val="100000"/>
              </a:lnSpc>
              <a:spcBef>
                <a:spcPct val="0"/>
              </a:spcBef>
              <a:spcAft>
                <a:spcPct val="0"/>
              </a:spcAft>
              <a:buFont typeface="Wingdings" panose="05000000000000000000" pitchFamily="2" charset="2"/>
              <a:buChar char="v"/>
            </a:pPr>
            <a:r>
              <a:rPr lang="hu-HU" altLang="hu-HU" sz="1600" b="1" dirty="0">
                <a:solidFill>
                  <a:prstClr val="black"/>
                </a:solidFill>
                <a:latin typeface="Times New Roman" panose="02020603050405020304" pitchFamily="18" charset="0"/>
                <a:cs typeface="Times New Roman" panose="02020603050405020304" pitchFamily="18" charset="0"/>
              </a:rPr>
              <a:t>1998. évi XXVI. törvény </a:t>
            </a:r>
            <a:r>
              <a:rPr lang="hu-HU" altLang="hu-HU" sz="1600" dirty="0">
                <a:solidFill>
                  <a:prstClr val="black"/>
                </a:solidFill>
                <a:latin typeface="Times New Roman" panose="02020603050405020304" pitchFamily="18" charset="0"/>
                <a:cs typeface="Times New Roman" panose="02020603050405020304" pitchFamily="18" charset="0"/>
              </a:rPr>
              <a:t>a fogyatékos személyek jogairól és esélyegyenlőségük biztosításáról (FOT</a:t>
            </a:r>
            <a:r>
              <a:rPr lang="hu-HU" altLang="hu-HU" sz="1600" dirty="0" smtClean="0">
                <a:solidFill>
                  <a:prstClr val="black"/>
                </a:solidFill>
                <a:latin typeface="Times New Roman" panose="02020603050405020304" pitchFamily="18" charset="0"/>
                <a:cs typeface="Times New Roman" panose="02020603050405020304" pitchFamily="18" charset="0"/>
              </a:rPr>
              <a:t>),</a:t>
            </a:r>
          </a:p>
          <a:p>
            <a:pPr lvl="0" algn="just" eaLnBrk="0" fontAlgn="base" hangingPunct="0">
              <a:lnSpc>
                <a:spcPct val="100000"/>
              </a:lnSpc>
              <a:spcBef>
                <a:spcPct val="0"/>
              </a:spcBef>
              <a:spcAft>
                <a:spcPct val="0"/>
              </a:spcAft>
              <a:buFont typeface="Wingdings" panose="05000000000000000000" pitchFamily="2" charset="2"/>
              <a:buChar char="v"/>
            </a:pPr>
            <a:r>
              <a:rPr lang="hu-HU" altLang="hu-HU" sz="1600" dirty="0">
                <a:solidFill>
                  <a:prstClr val="black"/>
                </a:solidFill>
                <a:latin typeface="Times New Roman" panose="02020603050405020304" pitchFamily="18" charset="0"/>
                <a:cs typeface="Times New Roman" panose="02020603050405020304" pitchFamily="18" charset="0"/>
              </a:rPr>
              <a:t>Az országos fogyatékos ügyi programról és az országos fogyatékos ügyi tanács rendelkezik mellékletében </a:t>
            </a:r>
            <a:r>
              <a:rPr lang="hu-HU" altLang="hu-HU" sz="1600" b="1" dirty="0">
                <a:solidFill>
                  <a:prstClr val="black"/>
                </a:solidFill>
                <a:latin typeface="Times New Roman" panose="02020603050405020304" pitchFamily="18" charset="0"/>
                <a:cs typeface="Times New Roman" panose="02020603050405020304" pitchFamily="18" charset="0"/>
              </a:rPr>
              <a:t>2010-ig ütemtervben rendelkezett a közintézmények akadálymentesítéséről. </a:t>
            </a:r>
            <a:r>
              <a:rPr lang="hu-HU" altLang="hu-HU" sz="1600" dirty="0">
                <a:solidFill>
                  <a:prstClr val="black"/>
                </a:solidFill>
                <a:latin typeface="Times New Roman" panose="02020603050405020304" pitchFamily="18" charset="0"/>
                <a:cs typeface="Times New Roman" panose="02020603050405020304" pitchFamily="18" charset="0"/>
              </a:rPr>
              <a:t>Ma nincs ilyen ütemterv.</a:t>
            </a:r>
          </a:p>
          <a:p>
            <a:pPr lvl="0" algn="just" eaLnBrk="0" fontAlgn="base" hangingPunct="0">
              <a:lnSpc>
                <a:spcPct val="100000"/>
              </a:lnSpc>
              <a:spcBef>
                <a:spcPct val="0"/>
              </a:spcBef>
              <a:spcAft>
                <a:spcPct val="0"/>
              </a:spcAft>
              <a:buFont typeface="Wingdings" panose="05000000000000000000" pitchFamily="2" charset="2"/>
              <a:buChar char="v"/>
            </a:pPr>
            <a:r>
              <a:rPr lang="hu-HU" altLang="hu-HU" sz="1600" dirty="0" smtClean="0">
                <a:solidFill>
                  <a:prstClr val="black"/>
                </a:solidFill>
                <a:latin typeface="Times New Roman" panose="02020603050405020304" pitchFamily="18" charset="0"/>
                <a:cs typeface="Times New Roman" panose="02020603050405020304" pitchFamily="18" charset="0"/>
              </a:rPr>
              <a:t>Az </a:t>
            </a:r>
            <a:r>
              <a:rPr lang="hu-HU" altLang="hu-HU" sz="1600" dirty="0">
                <a:solidFill>
                  <a:prstClr val="black"/>
                </a:solidFill>
                <a:latin typeface="Times New Roman" panose="02020603050405020304" pitchFamily="18" charset="0"/>
                <a:cs typeface="Times New Roman" panose="02020603050405020304" pitchFamily="18" charset="0"/>
              </a:rPr>
              <a:t>egyenlőesélyű hozzáférést biztosító akadálymentes környezettel foglalkozik az Országos Településrendezési és Építési követelményekről szóló </a:t>
            </a:r>
            <a:r>
              <a:rPr lang="hu-HU" altLang="hu-HU" sz="1600" b="1" dirty="0">
                <a:solidFill>
                  <a:prstClr val="black"/>
                </a:solidFill>
                <a:latin typeface="Times New Roman" panose="02020603050405020304" pitchFamily="18" charset="0"/>
                <a:cs typeface="Times New Roman" panose="02020603050405020304" pitchFamily="18" charset="0"/>
              </a:rPr>
              <a:t>253/1997. kormányrendelet</a:t>
            </a:r>
            <a:r>
              <a:rPr lang="hu-HU" altLang="hu-HU" sz="1600" dirty="0">
                <a:solidFill>
                  <a:prstClr val="black"/>
                </a:solidFill>
                <a:latin typeface="Times New Roman" panose="02020603050405020304" pitchFamily="18" charset="0"/>
                <a:cs typeface="Times New Roman" panose="02020603050405020304" pitchFamily="18" charset="0"/>
              </a:rPr>
              <a:t>, valamint az építési törvény (</a:t>
            </a:r>
            <a:r>
              <a:rPr lang="hu-HU" altLang="hu-HU" sz="1600" dirty="0" err="1">
                <a:solidFill>
                  <a:prstClr val="black"/>
                </a:solidFill>
                <a:latin typeface="Times New Roman" panose="02020603050405020304" pitchFamily="18" charset="0"/>
                <a:cs typeface="Times New Roman" panose="02020603050405020304" pitchFamily="18" charset="0"/>
              </a:rPr>
              <a:t>Étv</a:t>
            </a:r>
            <a:r>
              <a:rPr lang="hu-HU" altLang="hu-HU" sz="1600" dirty="0">
                <a:solidFill>
                  <a:prstClr val="black"/>
                </a:solidFill>
                <a:latin typeface="Times New Roman" panose="02020603050405020304" pitchFamily="18" charset="0"/>
                <a:cs typeface="Times New Roman" panose="02020603050405020304" pitchFamily="18" charset="0"/>
              </a:rPr>
              <a:t>.).</a:t>
            </a:r>
          </a:p>
          <a:p>
            <a:pPr marL="0" lvl="0" indent="0" algn="just" eaLnBrk="0" fontAlgn="base" hangingPunct="0">
              <a:lnSpc>
                <a:spcPct val="100000"/>
              </a:lnSpc>
              <a:spcBef>
                <a:spcPct val="0"/>
              </a:spcBef>
              <a:spcAft>
                <a:spcPct val="0"/>
              </a:spcAft>
              <a:buNone/>
            </a:pPr>
            <a:endParaRPr lang="hu-HU" altLang="hu-HU" sz="1600" dirty="0" smtClean="0">
              <a:solidFill>
                <a:prstClr val="black"/>
              </a:solidFill>
              <a:latin typeface="Times New Roman" panose="02020603050405020304" pitchFamily="18" charset="0"/>
              <a:cs typeface="Times New Roman" panose="02020603050405020304" pitchFamily="18" charset="0"/>
            </a:endParaRPr>
          </a:p>
          <a:p>
            <a:r>
              <a:rPr lang="hu-HU" altLang="hu-HU" sz="1600" dirty="0" smtClean="0">
                <a:solidFill>
                  <a:prstClr val="black"/>
                </a:solidFill>
                <a:latin typeface="Times New Roman" panose="02020603050405020304" pitchFamily="18" charset="0"/>
                <a:cs typeface="Times New Roman" panose="02020603050405020304" pitchFamily="18" charset="0"/>
              </a:rPr>
              <a:t>Az mmk-ás személy foglalkoztatásánál már a tervezésnél HR- és a munkavédelmi szakembernek </a:t>
            </a:r>
            <a:r>
              <a:rPr lang="hu-HU" altLang="hu-HU" sz="1600" dirty="0">
                <a:solidFill>
                  <a:prstClr val="black"/>
                </a:solidFill>
                <a:latin typeface="Times New Roman" panose="02020603050405020304" pitchFamily="18" charset="0"/>
                <a:cs typeface="Times New Roman" panose="02020603050405020304" pitchFamily="18" charset="0"/>
              </a:rPr>
              <a:t>közösen </a:t>
            </a:r>
            <a:r>
              <a:rPr lang="hu-HU" altLang="hu-HU" sz="1600" dirty="0" smtClean="0">
                <a:solidFill>
                  <a:prstClr val="black"/>
                </a:solidFill>
                <a:latin typeface="Times New Roman" panose="02020603050405020304" pitchFamily="18" charset="0"/>
                <a:cs typeface="Times New Roman" panose="02020603050405020304" pitchFamily="18" charset="0"/>
              </a:rPr>
              <a:t>kell felmérni a lehetőségeket, munkakör tervezése, munkakör átalakítás (</a:t>
            </a:r>
            <a:r>
              <a:rPr lang="hu-HU" sz="1600" dirty="0">
                <a:latin typeface="Times New Roman" panose="02020603050405020304" pitchFamily="18" charset="0"/>
                <a:cs typeface="Times New Roman" panose="02020603050405020304" pitchFamily="18" charset="0"/>
              </a:rPr>
              <a:t>a </a:t>
            </a:r>
            <a:r>
              <a:rPr lang="hu-HU" sz="1600" dirty="0" smtClean="0">
                <a:latin typeface="Times New Roman" panose="02020603050405020304" pitchFamily="18" charset="0"/>
                <a:cs typeface="Times New Roman" panose="02020603050405020304" pitchFamily="18" charset="0"/>
              </a:rPr>
              <a:t>munkarenden, a munkaidőn, az </a:t>
            </a:r>
            <a:r>
              <a:rPr lang="hu-HU" sz="1600" dirty="0">
                <a:latin typeface="Times New Roman" panose="02020603050405020304" pitchFamily="18" charset="0"/>
                <a:cs typeface="Times New Roman" panose="02020603050405020304" pitchFamily="18" charset="0"/>
              </a:rPr>
              <a:t>egyes munkaköri </a:t>
            </a:r>
            <a:r>
              <a:rPr lang="hu-HU" sz="1600" dirty="0" smtClean="0">
                <a:latin typeface="Times New Roman" panose="02020603050405020304" pitchFamily="18" charset="0"/>
                <a:cs typeface="Times New Roman" panose="02020603050405020304" pitchFamily="18" charset="0"/>
              </a:rPr>
              <a:t>feladatokon, a </a:t>
            </a:r>
            <a:r>
              <a:rPr lang="hu-HU" sz="1600" dirty="0">
                <a:latin typeface="Times New Roman" panose="02020603050405020304" pitchFamily="18" charset="0"/>
                <a:cs typeface="Times New Roman" panose="02020603050405020304" pitchFamily="18" charset="0"/>
              </a:rPr>
              <a:t>munkahely megközelíthetőségén, vagy </a:t>
            </a:r>
            <a:r>
              <a:rPr lang="hu-HU" sz="1600" dirty="0" smtClean="0">
                <a:latin typeface="Times New Roman" panose="02020603050405020304" pitchFamily="18" charset="0"/>
                <a:cs typeface="Times New Roman" panose="02020603050405020304" pitchFamily="18" charset="0"/>
              </a:rPr>
              <a:t>akár a </a:t>
            </a:r>
            <a:r>
              <a:rPr lang="hu-HU" sz="1600" dirty="0">
                <a:latin typeface="Times New Roman" panose="02020603050405020304" pitchFamily="18" charset="0"/>
                <a:cs typeface="Times New Roman" panose="02020603050405020304" pitchFamily="18" charset="0"/>
              </a:rPr>
              <a:t>munkatér fizikai </a:t>
            </a:r>
            <a:r>
              <a:rPr lang="hu-HU" sz="1600" dirty="0" smtClean="0">
                <a:latin typeface="Times New Roman" panose="02020603050405020304" pitchFamily="18" charset="0"/>
                <a:cs typeface="Times New Roman" panose="02020603050405020304" pitchFamily="18" charset="0"/>
              </a:rPr>
              <a:t>elrendezésén), akadálymentesítés, </a:t>
            </a:r>
          </a:p>
          <a:p>
            <a:r>
              <a:rPr lang="hu-HU" sz="1600" dirty="0" smtClean="0">
                <a:latin typeface="Times New Roman" panose="02020603050405020304" pitchFamily="18" charset="0"/>
                <a:cs typeface="Times New Roman" panose="02020603050405020304" pitchFamily="18" charset="0"/>
              </a:rPr>
              <a:t>GDPR szabályok, álláskeresők és munkavállalók, személyes adatai, egészségügyi adatai, betegségek, kórházi kezelések, komplex szakvélemény, adatkezelés. Különleges adatnak minősülnek. Adatkezelési tájékoztatóban ki kell térni a hozzáféréssel rendelkezők köre, adattovábbítás.</a:t>
            </a:r>
            <a:endParaRPr lang="hu-HU" sz="1600" dirty="0">
              <a:latin typeface="Times New Roman" panose="02020603050405020304" pitchFamily="18" charset="0"/>
              <a:cs typeface="Times New Roman" panose="02020603050405020304" pitchFamily="18" charset="0"/>
            </a:endParaRPr>
          </a:p>
          <a:p>
            <a:pPr marL="0" lvl="0" indent="0" algn="just" eaLnBrk="0" fontAlgn="base" hangingPunct="0">
              <a:lnSpc>
                <a:spcPct val="100000"/>
              </a:lnSpc>
              <a:spcBef>
                <a:spcPct val="0"/>
              </a:spcBef>
              <a:spcAft>
                <a:spcPct val="0"/>
              </a:spcAft>
              <a:buNone/>
            </a:pPr>
            <a:endParaRPr lang="hu-HU" altLang="hu-HU" sz="1600" dirty="0" smtClean="0">
              <a:solidFill>
                <a:prstClr val="black"/>
              </a:solidFill>
              <a:latin typeface="Calibri" panose="020F0502020204030204" pitchFamily="34" charset="0"/>
              <a:cs typeface="Arial" panose="020B0604020202020204" pitchFamily="34" charset="0"/>
            </a:endParaRPr>
          </a:p>
          <a:p>
            <a:pPr marL="0" indent="0">
              <a:buNone/>
            </a:pPr>
            <a:endParaRPr lang="hu-H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24981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Kép 3"/>
          <p:cNvPicPr>
            <a:picLocks noChangeAspect="1"/>
          </p:cNvPicPr>
          <p:nvPr/>
        </p:nvPicPr>
        <p:blipFill>
          <a:blip r:embed="rId3"/>
          <a:stretch>
            <a:fillRect/>
          </a:stretch>
        </p:blipFill>
        <p:spPr>
          <a:xfrm>
            <a:off x="0" y="0"/>
            <a:ext cx="7324078" cy="4287915"/>
          </a:xfrm>
          <a:prstGeom prst="rect">
            <a:avLst/>
          </a:prstGeom>
        </p:spPr>
      </p:pic>
      <p:pic>
        <p:nvPicPr>
          <p:cNvPr id="5" name="Kép 4"/>
          <p:cNvPicPr>
            <a:picLocks noChangeAspect="1"/>
          </p:cNvPicPr>
          <p:nvPr/>
        </p:nvPicPr>
        <p:blipFill>
          <a:blip r:embed="rId4"/>
          <a:stretch>
            <a:fillRect/>
          </a:stretch>
        </p:blipFill>
        <p:spPr>
          <a:xfrm>
            <a:off x="6366545" y="0"/>
            <a:ext cx="5825456" cy="2858610"/>
          </a:xfrm>
          <a:prstGeom prst="rect">
            <a:avLst/>
          </a:prstGeom>
        </p:spPr>
      </p:pic>
      <p:pic>
        <p:nvPicPr>
          <p:cNvPr id="7" name="Kép 6"/>
          <p:cNvPicPr>
            <a:picLocks noChangeAspect="1"/>
          </p:cNvPicPr>
          <p:nvPr/>
        </p:nvPicPr>
        <p:blipFill>
          <a:blip r:embed="rId5"/>
          <a:stretch>
            <a:fillRect/>
          </a:stretch>
        </p:blipFill>
        <p:spPr>
          <a:xfrm>
            <a:off x="6366544" y="3312662"/>
            <a:ext cx="5825456" cy="3545338"/>
          </a:xfrm>
          <a:prstGeom prst="rect">
            <a:avLst/>
          </a:prstGeom>
        </p:spPr>
      </p:pic>
      <p:sp>
        <p:nvSpPr>
          <p:cNvPr id="9" name="Szövegdoboz 8"/>
          <p:cNvSpPr txBox="1"/>
          <p:nvPr/>
        </p:nvSpPr>
        <p:spPr>
          <a:xfrm>
            <a:off x="9386658" y="6519446"/>
            <a:ext cx="2805342" cy="338554"/>
          </a:xfrm>
          <a:prstGeom prst="rect">
            <a:avLst/>
          </a:prstGeom>
          <a:noFill/>
        </p:spPr>
        <p:txBody>
          <a:bodyPr wrap="square" rtlCol="0">
            <a:spAutoFit/>
          </a:bodyPr>
          <a:lstStyle/>
          <a:p>
            <a:r>
              <a:rPr lang="hu-HU" sz="1600" i="1" dirty="0" smtClean="0">
                <a:latin typeface="Times New Roman" panose="02020603050405020304" pitchFamily="18" charset="0"/>
                <a:cs typeface="Times New Roman" panose="02020603050405020304" pitchFamily="18" charset="0"/>
              </a:rPr>
              <a:t>Forrás: https</a:t>
            </a:r>
            <a:r>
              <a:rPr lang="hu-HU" sz="1600" i="1" dirty="0">
                <a:latin typeface="Times New Roman" panose="02020603050405020304" pitchFamily="18" charset="0"/>
                <a:cs typeface="Times New Roman" panose="02020603050405020304" pitchFamily="18" charset="0"/>
              </a:rPr>
              <a:t>://</a:t>
            </a:r>
            <a:r>
              <a:rPr lang="hu-HU" sz="1600" i="1" dirty="0" smtClean="0">
                <a:latin typeface="Times New Roman" panose="02020603050405020304" pitchFamily="18" charset="0"/>
                <a:cs typeface="Times New Roman" panose="02020603050405020304" pitchFamily="18" charset="0"/>
              </a:rPr>
              <a:t>ertekvagy.hu</a:t>
            </a:r>
            <a:endParaRPr lang="hu-HU" sz="1600" i="1" dirty="0">
              <a:latin typeface="Times New Roman" panose="02020603050405020304" pitchFamily="18" charset="0"/>
              <a:cs typeface="Times New Roman" panose="02020603050405020304" pitchFamily="18" charset="0"/>
            </a:endParaRPr>
          </a:p>
        </p:txBody>
      </p:sp>
      <p:pic>
        <p:nvPicPr>
          <p:cNvPr id="2" name="Kép 1"/>
          <p:cNvPicPr>
            <a:picLocks noChangeAspect="1"/>
          </p:cNvPicPr>
          <p:nvPr/>
        </p:nvPicPr>
        <p:blipFill>
          <a:blip r:embed="rId6"/>
          <a:stretch>
            <a:fillRect/>
          </a:stretch>
        </p:blipFill>
        <p:spPr>
          <a:xfrm>
            <a:off x="0" y="2858610"/>
            <a:ext cx="6366544" cy="4113689"/>
          </a:xfrm>
          <a:prstGeom prst="rect">
            <a:avLst/>
          </a:prstGeom>
        </p:spPr>
      </p:pic>
    </p:spTree>
    <p:extLst>
      <p:ext uri="{BB962C8B-B14F-4D97-AF65-F5344CB8AC3E}">
        <p14:creationId xmlns:p14="http://schemas.microsoft.com/office/powerpoint/2010/main" val="1667804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D18A23B-4C6B-4063-9B3F-02F74DDEE412}"/>
              </a:ext>
            </a:extLst>
          </p:cNvPr>
          <p:cNvSpPr>
            <a:spLocks noGrp="1"/>
          </p:cNvSpPr>
          <p:nvPr>
            <p:ph type="title"/>
          </p:nvPr>
        </p:nvSpPr>
        <p:spPr/>
        <p:txBody>
          <a:bodyPr/>
          <a:lstStyle/>
          <a:p>
            <a:endParaRPr lang="hu-HU" dirty="0"/>
          </a:p>
        </p:txBody>
      </p:sp>
      <p:sp>
        <p:nvSpPr>
          <p:cNvPr id="3" name="Tartalom helye 2">
            <a:extLst>
              <a:ext uri="{FF2B5EF4-FFF2-40B4-BE49-F238E27FC236}">
                <a16:creationId xmlns:a16="http://schemas.microsoft.com/office/drawing/2014/main" id="{749B2A2D-2F93-41FE-8846-6848BF15DD1E}"/>
              </a:ext>
            </a:extLst>
          </p:cNvPr>
          <p:cNvSpPr>
            <a:spLocks noGrp="1"/>
          </p:cNvSpPr>
          <p:nvPr>
            <p:ph idx="1"/>
          </p:nvPr>
        </p:nvSpPr>
        <p:spPr>
          <a:xfrm>
            <a:off x="291849" y="2050742"/>
            <a:ext cx="11789314" cy="3515557"/>
          </a:xfrm>
        </p:spPr>
        <p:txBody>
          <a:bodyPr>
            <a:normAutofit/>
          </a:bodyPr>
          <a:lstStyle/>
          <a:p>
            <a:endParaRPr lang="hu-HU" sz="1400" dirty="0">
              <a:latin typeface="Times New Roman" panose="02020603050405020304" pitchFamily="18" charset="0"/>
              <a:cs typeface="Times New Roman" panose="02020603050405020304" pitchFamily="18" charset="0"/>
            </a:endParaRPr>
          </a:p>
        </p:txBody>
      </p:sp>
      <p:pic>
        <p:nvPicPr>
          <p:cNvPr id="4" name="Kép 3"/>
          <p:cNvPicPr>
            <a:picLocks noChangeAspect="1"/>
          </p:cNvPicPr>
          <p:nvPr/>
        </p:nvPicPr>
        <p:blipFill>
          <a:blip r:embed="rId3"/>
          <a:stretch>
            <a:fillRect/>
          </a:stretch>
        </p:blipFill>
        <p:spPr>
          <a:xfrm>
            <a:off x="4762" y="-42863"/>
            <a:ext cx="12182475" cy="6943725"/>
          </a:xfrm>
          <a:prstGeom prst="rect">
            <a:avLst/>
          </a:prstGeom>
        </p:spPr>
      </p:pic>
      <p:sp>
        <p:nvSpPr>
          <p:cNvPr id="5" name="Szövegdoboz 4"/>
          <p:cNvSpPr txBox="1"/>
          <p:nvPr/>
        </p:nvSpPr>
        <p:spPr>
          <a:xfrm>
            <a:off x="9381895" y="6526891"/>
            <a:ext cx="2805342" cy="338554"/>
          </a:xfrm>
          <a:prstGeom prst="rect">
            <a:avLst/>
          </a:prstGeom>
          <a:noFill/>
        </p:spPr>
        <p:txBody>
          <a:bodyPr wrap="square" rtlCol="0">
            <a:spAutoFit/>
          </a:bodyPr>
          <a:lstStyle/>
          <a:p>
            <a:r>
              <a:rPr lang="hu-HU" sz="1600" i="1" dirty="0" smtClean="0">
                <a:latin typeface="Times New Roman" panose="02020603050405020304" pitchFamily="18" charset="0"/>
                <a:cs typeface="Times New Roman" panose="02020603050405020304" pitchFamily="18" charset="0"/>
              </a:rPr>
              <a:t>Forrás: https</a:t>
            </a:r>
            <a:r>
              <a:rPr lang="hu-HU" sz="1600" i="1" dirty="0">
                <a:latin typeface="Times New Roman" panose="02020603050405020304" pitchFamily="18" charset="0"/>
                <a:cs typeface="Times New Roman" panose="02020603050405020304" pitchFamily="18" charset="0"/>
              </a:rPr>
              <a:t>://</a:t>
            </a:r>
            <a:r>
              <a:rPr lang="hu-HU" sz="1600" i="1" dirty="0" smtClean="0">
                <a:latin typeface="Times New Roman" panose="02020603050405020304" pitchFamily="18" charset="0"/>
                <a:cs typeface="Times New Roman" panose="02020603050405020304" pitchFamily="18" charset="0"/>
              </a:rPr>
              <a:t>ertekvagy.hu</a:t>
            </a:r>
            <a:endParaRPr lang="hu-HU" sz="1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83815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Kép 3"/>
          <p:cNvPicPr>
            <a:picLocks noChangeAspect="1"/>
          </p:cNvPicPr>
          <p:nvPr/>
        </p:nvPicPr>
        <p:blipFill>
          <a:blip r:embed="rId3"/>
          <a:stretch>
            <a:fillRect/>
          </a:stretch>
        </p:blipFill>
        <p:spPr>
          <a:xfrm>
            <a:off x="-1" y="0"/>
            <a:ext cx="6542843" cy="4388561"/>
          </a:xfrm>
          <a:prstGeom prst="rect">
            <a:avLst/>
          </a:prstGeom>
        </p:spPr>
      </p:pic>
      <p:pic>
        <p:nvPicPr>
          <p:cNvPr id="5" name="Kép 4"/>
          <p:cNvPicPr>
            <a:picLocks noChangeAspect="1"/>
          </p:cNvPicPr>
          <p:nvPr/>
        </p:nvPicPr>
        <p:blipFill>
          <a:blip r:embed="rId4"/>
          <a:stretch>
            <a:fillRect/>
          </a:stretch>
        </p:blipFill>
        <p:spPr>
          <a:xfrm>
            <a:off x="6542842" y="0"/>
            <a:ext cx="5575177" cy="3885967"/>
          </a:xfrm>
          <a:prstGeom prst="rect">
            <a:avLst/>
          </a:prstGeom>
        </p:spPr>
      </p:pic>
      <p:sp>
        <p:nvSpPr>
          <p:cNvPr id="6" name="Téglalap 5"/>
          <p:cNvSpPr/>
          <p:nvPr/>
        </p:nvSpPr>
        <p:spPr>
          <a:xfrm>
            <a:off x="6542842" y="3767932"/>
            <a:ext cx="3426781" cy="369332"/>
          </a:xfrm>
          <a:prstGeom prst="rect">
            <a:avLst/>
          </a:prstGeom>
        </p:spPr>
        <p:txBody>
          <a:bodyPr wrap="square">
            <a:spAutoFit/>
          </a:bodyPr>
          <a:lstStyle/>
          <a:p>
            <a:r>
              <a:rPr lang="hu-HU" dirty="0">
                <a:hlinkClick r:id="rId5"/>
              </a:rPr>
              <a:t>demmk.foglalkoztatas@unideb.hu</a:t>
            </a:r>
            <a:endParaRPr lang="hu-HU" dirty="0"/>
          </a:p>
        </p:txBody>
      </p:sp>
      <p:pic>
        <p:nvPicPr>
          <p:cNvPr id="7" name="Kép 6"/>
          <p:cNvPicPr>
            <a:picLocks noChangeAspect="1"/>
          </p:cNvPicPr>
          <p:nvPr/>
        </p:nvPicPr>
        <p:blipFill>
          <a:blip r:embed="rId6"/>
          <a:stretch>
            <a:fillRect/>
          </a:stretch>
        </p:blipFill>
        <p:spPr>
          <a:xfrm>
            <a:off x="5941025" y="4137264"/>
            <a:ext cx="6250975" cy="2720736"/>
          </a:xfrm>
          <a:prstGeom prst="rect">
            <a:avLst/>
          </a:prstGeom>
        </p:spPr>
      </p:pic>
      <p:sp>
        <p:nvSpPr>
          <p:cNvPr id="8" name="Szövegdoboz 7"/>
          <p:cNvSpPr txBox="1"/>
          <p:nvPr/>
        </p:nvSpPr>
        <p:spPr>
          <a:xfrm>
            <a:off x="-1" y="4495898"/>
            <a:ext cx="5728448" cy="1231106"/>
          </a:xfrm>
          <a:prstGeom prst="rect">
            <a:avLst/>
          </a:prstGeom>
          <a:noFill/>
        </p:spPr>
        <p:txBody>
          <a:bodyPr wrap="square" rtlCol="0">
            <a:spAutoFit/>
          </a:bodyPr>
          <a:lstStyle/>
          <a:p>
            <a:r>
              <a:rPr lang="hu-HU" sz="1400" dirty="0" smtClean="0">
                <a:latin typeface="Times New Roman" panose="02020603050405020304" pitchFamily="18" charset="0"/>
                <a:cs typeface="Times New Roman" panose="02020603050405020304" pitchFamily="18" charset="0"/>
              </a:rPr>
              <a:t>DE KC MMSZK toborzási rendszere:</a:t>
            </a:r>
          </a:p>
          <a:p>
            <a:r>
              <a:rPr lang="hu-HU" sz="1400" dirty="0" smtClean="0">
                <a:latin typeface="Times New Roman" panose="02020603050405020304" pitchFamily="18" charset="0"/>
                <a:cs typeface="Times New Roman" panose="02020603050405020304" pitchFamily="18" charset="0"/>
              </a:rPr>
              <a:t>Online: honlap, </a:t>
            </a:r>
            <a:r>
              <a:rPr lang="hu-HU" sz="1400" dirty="0" err="1" smtClean="0">
                <a:latin typeface="Times New Roman" panose="02020603050405020304" pitchFamily="18" charset="0"/>
                <a:cs typeface="Times New Roman" panose="02020603050405020304" pitchFamily="18" charset="0"/>
              </a:rPr>
              <a:t>facebook</a:t>
            </a:r>
            <a:r>
              <a:rPr lang="hu-HU" sz="1400" dirty="0" smtClean="0">
                <a:latin typeface="Times New Roman" panose="02020603050405020304" pitchFamily="18" charset="0"/>
                <a:cs typeface="Times New Roman" panose="02020603050405020304" pitchFamily="18" charset="0"/>
              </a:rPr>
              <a:t>, </a:t>
            </a:r>
            <a:r>
              <a:rPr lang="hu-HU" sz="1400" dirty="0" err="1" smtClean="0">
                <a:latin typeface="Times New Roman" panose="02020603050405020304" pitchFamily="18" charset="0"/>
                <a:cs typeface="Times New Roman" panose="02020603050405020304" pitchFamily="18" charset="0"/>
              </a:rPr>
              <a:t>facebook</a:t>
            </a:r>
            <a:r>
              <a:rPr lang="hu-HU" sz="1400" dirty="0" smtClean="0">
                <a:latin typeface="Times New Roman" panose="02020603050405020304" pitchFamily="18" charset="0"/>
                <a:cs typeface="Times New Roman" panose="02020603050405020304" pitchFamily="18" charset="0"/>
              </a:rPr>
              <a:t> külön csoport, érték vagy portál, kórházi elektronikus hirdető újság.</a:t>
            </a:r>
          </a:p>
          <a:p>
            <a:r>
              <a:rPr lang="hu-HU" sz="1400" dirty="0" smtClean="0">
                <a:latin typeface="Times New Roman" panose="02020603050405020304" pitchFamily="18" charset="0"/>
                <a:cs typeface="Times New Roman" panose="02020603050405020304" pitchFamily="18" charset="0"/>
              </a:rPr>
              <a:t>Offline: szórólapok, tájékoztatók, plakátok </a:t>
            </a:r>
          </a:p>
          <a:p>
            <a:r>
              <a:rPr lang="hu-HU" sz="1400" dirty="0" smtClean="0">
                <a:latin typeface="Times New Roman" panose="02020603050405020304" pitchFamily="18" charset="0"/>
                <a:cs typeface="Times New Roman" panose="02020603050405020304" pitchFamily="18" charset="0"/>
              </a:rPr>
              <a:t>(önkormányzatok, faluházak, szakrendelők</a:t>
            </a:r>
            <a:r>
              <a:rPr lang="hu-HU" dirty="0" smtClean="0"/>
              <a:t>)</a:t>
            </a:r>
            <a:endParaRPr lang="hu-HU" dirty="0"/>
          </a:p>
        </p:txBody>
      </p:sp>
    </p:spTree>
    <p:extLst>
      <p:ext uri="{BB962C8B-B14F-4D97-AF65-F5344CB8AC3E}">
        <p14:creationId xmlns:p14="http://schemas.microsoft.com/office/powerpoint/2010/main" val="3227813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749B2A2D-2F93-41FE-8846-6848BF15DD1E}"/>
              </a:ext>
            </a:extLst>
          </p:cNvPr>
          <p:cNvSpPr>
            <a:spLocks noGrp="1"/>
          </p:cNvSpPr>
          <p:nvPr>
            <p:ph idx="1"/>
          </p:nvPr>
        </p:nvSpPr>
        <p:spPr>
          <a:xfrm>
            <a:off x="291849" y="1083076"/>
            <a:ext cx="11789314" cy="4483223"/>
          </a:xfrm>
        </p:spPr>
        <p:txBody>
          <a:bodyPr>
            <a:normAutofit/>
          </a:bodyPr>
          <a:lstStyle/>
          <a:p>
            <a:pPr marL="0" indent="0">
              <a:buNone/>
            </a:pPr>
            <a:r>
              <a:rPr lang="hu-HU" sz="1800" dirty="0">
                <a:latin typeface="Times New Roman" panose="02020603050405020304" pitchFamily="18" charset="0"/>
                <a:cs typeface="Times New Roman" panose="02020603050405020304" pitchFamily="18" charset="0"/>
              </a:rPr>
              <a:t>1.) Kormányhivatal Rehabilitációs Főosztály – munkaerőigény bejelentése (MIG lap</a:t>
            </a:r>
            <a:r>
              <a:rPr lang="hu-HU" sz="1800" dirty="0" smtClean="0">
                <a:latin typeface="Times New Roman" panose="02020603050405020304" pitchFamily="18" charset="0"/>
                <a:cs typeface="Times New Roman" panose="02020603050405020304" pitchFamily="18" charset="0"/>
              </a:rPr>
              <a:t>), munkaerő </a:t>
            </a:r>
            <a:r>
              <a:rPr lang="hu-HU" sz="1800" dirty="0">
                <a:latin typeface="Times New Roman" panose="02020603050405020304" pitchFamily="18" charset="0"/>
                <a:cs typeface="Times New Roman" panose="02020603050405020304" pitchFamily="18" charset="0"/>
              </a:rPr>
              <a:t>közvetítés, állásbörzék, szakmai tanácsadás = megváltozott </a:t>
            </a:r>
            <a:r>
              <a:rPr lang="hu-HU" sz="1800" dirty="0" smtClean="0">
                <a:latin typeface="Times New Roman" panose="02020603050405020304" pitchFamily="18" charset="0"/>
                <a:cs typeface="Times New Roman" panose="02020603050405020304" pitchFamily="18" charset="0"/>
              </a:rPr>
              <a:t>munkaképességűek adatbázisa!</a:t>
            </a:r>
          </a:p>
          <a:p>
            <a:pPr marL="0" indent="0">
              <a:buNone/>
            </a:pPr>
            <a:r>
              <a:rPr lang="hu-HU" sz="1800" dirty="0" smtClean="0">
                <a:latin typeface="Times New Roman" panose="02020603050405020304" pitchFamily="18" charset="0"/>
                <a:cs typeface="Times New Roman" panose="02020603050405020304" pitchFamily="18" charset="0"/>
              </a:rPr>
              <a:t>2</a:t>
            </a:r>
            <a:r>
              <a:rPr lang="hu-HU" sz="1800" dirty="0">
                <a:latin typeface="Times New Roman" panose="02020603050405020304" pitchFamily="18" charset="0"/>
                <a:cs typeface="Times New Roman" panose="02020603050405020304" pitchFamily="18" charset="0"/>
              </a:rPr>
              <a:t>.) Járási Hivatalok Foglalkozási Osztályai: álláskeresők nyilvántartása, csak </a:t>
            </a:r>
            <a:r>
              <a:rPr lang="hu-HU" sz="1800" dirty="0" smtClean="0">
                <a:latin typeface="Times New Roman" panose="02020603050405020304" pitchFamily="18" charset="0"/>
                <a:cs typeface="Times New Roman" panose="02020603050405020304" pitchFamily="18" charset="0"/>
              </a:rPr>
              <a:t>a rehabilitációs </a:t>
            </a:r>
            <a:r>
              <a:rPr lang="hu-HU" sz="1800" dirty="0">
                <a:latin typeface="Times New Roman" panose="02020603050405020304" pitchFamily="18" charset="0"/>
                <a:cs typeface="Times New Roman" panose="02020603050405020304" pitchFamily="18" charset="0"/>
              </a:rPr>
              <a:t>ellátásban részesülő közvetítése. Virtuális Munkaerőpiaci </a:t>
            </a:r>
            <a:r>
              <a:rPr lang="hu-HU" sz="1800" dirty="0" err="1" smtClean="0">
                <a:latin typeface="Times New Roman" panose="02020603050405020304" pitchFamily="18" charset="0"/>
                <a:cs typeface="Times New Roman" panose="02020603050405020304" pitchFamily="18" charset="0"/>
              </a:rPr>
              <a:t>Portál:http</a:t>
            </a:r>
            <a:r>
              <a:rPr lang="hu-HU" sz="1800" dirty="0">
                <a:latin typeface="Times New Roman" panose="02020603050405020304" pitchFamily="18" charset="0"/>
                <a:cs typeface="Times New Roman" panose="02020603050405020304" pitchFamily="18" charset="0"/>
              </a:rPr>
              <a:t>://</a:t>
            </a:r>
            <a:r>
              <a:rPr lang="hu-HU" sz="1800" dirty="0" smtClean="0">
                <a:latin typeface="Times New Roman" panose="02020603050405020304" pitchFamily="18" charset="0"/>
                <a:cs typeface="Times New Roman" panose="02020603050405020304" pitchFamily="18" charset="0"/>
              </a:rPr>
              <a:t>vmp.munka.hu/</a:t>
            </a:r>
          </a:p>
          <a:p>
            <a:pPr marL="0" indent="0">
              <a:buNone/>
            </a:pPr>
            <a:r>
              <a:rPr lang="hu-HU" sz="1800" dirty="0" smtClean="0">
                <a:latin typeface="Times New Roman" panose="02020603050405020304" pitchFamily="18" charset="0"/>
                <a:cs typeface="Times New Roman" panose="02020603050405020304" pitchFamily="18" charset="0"/>
              </a:rPr>
              <a:t>3</a:t>
            </a:r>
            <a:r>
              <a:rPr lang="hu-HU" sz="1800" dirty="0">
                <a:latin typeface="Times New Roman" panose="02020603050405020304" pitchFamily="18" charset="0"/>
                <a:cs typeface="Times New Roman" panose="02020603050405020304" pitchFamily="18" charset="0"/>
              </a:rPr>
              <a:t>.) Foglalkozási rehabilitációs szolgáltatók: munkaerőpiaci szolgáltatások </a:t>
            </a:r>
            <a:r>
              <a:rPr lang="hu-HU" sz="1800" dirty="0" smtClean="0">
                <a:latin typeface="Times New Roman" panose="02020603050405020304" pitchFamily="18" charset="0"/>
                <a:cs typeface="Times New Roman" panose="02020603050405020304" pitchFamily="18" charset="0"/>
              </a:rPr>
              <a:t>megváltozott munkaképességűek </a:t>
            </a:r>
            <a:r>
              <a:rPr lang="hu-HU" sz="1800" dirty="0">
                <a:latin typeface="Times New Roman" panose="02020603050405020304" pitchFamily="18" charset="0"/>
                <a:cs typeface="Times New Roman" panose="02020603050405020304" pitchFamily="18" charset="0"/>
              </a:rPr>
              <a:t>részére igényfelmérés, munkára felkészítő program, </a:t>
            </a:r>
            <a:r>
              <a:rPr lang="hu-HU" sz="1800" dirty="0" smtClean="0">
                <a:latin typeface="Times New Roman" panose="02020603050405020304" pitchFamily="18" charset="0"/>
                <a:cs typeface="Times New Roman" panose="02020603050405020304" pitchFamily="18" charset="0"/>
              </a:rPr>
              <a:t>munkapróba, munkáltatóknak </a:t>
            </a:r>
            <a:r>
              <a:rPr lang="hu-HU" sz="1800" dirty="0">
                <a:latin typeface="Times New Roman" panose="02020603050405020304" pitchFamily="18" charset="0"/>
                <a:cs typeface="Times New Roman" panose="02020603050405020304" pitchFamily="18" charset="0"/>
              </a:rPr>
              <a:t>egyénre szabott </a:t>
            </a:r>
            <a:r>
              <a:rPr lang="hu-HU" sz="1800" dirty="0" smtClean="0">
                <a:latin typeface="Times New Roman" panose="02020603050405020304" pitchFamily="18" charset="0"/>
                <a:cs typeface="Times New Roman" panose="02020603050405020304" pitchFamily="18" charset="0"/>
              </a:rPr>
              <a:t>munkakör-elemzés, foglalkoztatási </a:t>
            </a:r>
            <a:r>
              <a:rPr lang="hu-HU" sz="1800" dirty="0">
                <a:latin typeface="Times New Roman" panose="02020603050405020304" pitchFamily="18" charset="0"/>
                <a:cs typeface="Times New Roman" panose="02020603050405020304" pitchFamily="18" charset="0"/>
              </a:rPr>
              <a:t>tanácsadás, </a:t>
            </a:r>
            <a:r>
              <a:rPr lang="hu-HU" sz="1800" dirty="0" smtClean="0">
                <a:latin typeface="Times New Roman" panose="02020603050405020304" pitchFamily="18" charset="0"/>
                <a:cs typeface="Times New Roman" panose="02020603050405020304" pitchFamily="18" charset="0"/>
              </a:rPr>
              <a:t>munkaerő-közvetítés</a:t>
            </a:r>
            <a:r>
              <a:rPr lang="hu-HU" sz="1800" dirty="0">
                <a:latin typeface="Times New Roman" panose="02020603050405020304" pitchFamily="18" charset="0"/>
                <a:cs typeface="Times New Roman" panose="02020603050405020304" pitchFamily="18" charset="0"/>
              </a:rPr>
              <a:t>, munkahelyi </a:t>
            </a:r>
            <a:r>
              <a:rPr lang="hu-HU" sz="1800" dirty="0" smtClean="0">
                <a:latin typeface="Times New Roman" panose="02020603050405020304" pitchFamily="18" charset="0"/>
                <a:cs typeface="Times New Roman" panose="02020603050405020304" pitchFamily="18" charset="0"/>
              </a:rPr>
              <a:t>érzékenyítés </a:t>
            </a:r>
            <a:r>
              <a:rPr lang="hu-HU" sz="1800" dirty="0" smtClean="0">
                <a:latin typeface="Times New Roman" panose="02020603050405020304" pitchFamily="18" charset="0"/>
                <a:cs typeface="Times New Roman" panose="02020603050405020304" pitchFamily="18" charset="0"/>
                <a:hlinkClick r:id="rId3"/>
              </a:rPr>
              <a:t>https</a:t>
            </a:r>
            <a:r>
              <a:rPr lang="hu-HU" sz="1800" dirty="0">
                <a:latin typeface="Times New Roman" panose="02020603050405020304" pitchFamily="18" charset="0"/>
                <a:cs typeface="Times New Roman" panose="02020603050405020304" pitchFamily="18" charset="0"/>
                <a:hlinkClick r:id="rId3"/>
              </a:rPr>
              <a:t>://</a:t>
            </a:r>
            <a:r>
              <a:rPr lang="hu-HU" sz="1800" dirty="0" smtClean="0">
                <a:latin typeface="Times New Roman" panose="02020603050405020304" pitchFamily="18" charset="0"/>
                <a:cs typeface="Times New Roman" panose="02020603050405020304" pitchFamily="18" charset="0"/>
                <a:hlinkClick r:id="rId3"/>
              </a:rPr>
              <a:t>www.kormanyhivatal.hu/hu/</a:t>
            </a:r>
            <a:r>
              <a:rPr lang="hu-HU" sz="1800" dirty="0" err="1" smtClean="0">
                <a:latin typeface="Times New Roman" panose="02020603050405020304" pitchFamily="18" charset="0"/>
                <a:cs typeface="Times New Roman" panose="02020603050405020304" pitchFamily="18" charset="0"/>
                <a:hlinkClick r:id="rId3"/>
              </a:rPr>
              <a:t>budapest</a:t>
            </a:r>
            <a:r>
              <a:rPr lang="hu-HU" sz="1800" dirty="0" smtClean="0">
                <a:latin typeface="Times New Roman" panose="02020603050405020304" pitchFamily="18" charset="0"/>
                <a:cs typeface="Times New Roman" panose="02020603050405020304" pitchFamily="18" charset="0"/>
                <a:hlinkClick r:id="rId3"/>
              </a:rPr>
              <a:t>/</a:t>
            </a:r>
            <a:r>
              <a:rPr lang="hu-HU" sz="1800" dirty="0" err="1" smtClean="0">
                <a:latin typeface="Times New Roman" panose="02020603050405020304" pitchFamily="18" charset="0"/>
                <a:cs typeface="Times New Roman" panose="02020603050405020304" pitchFamily="18" charset="0"/>
                <a:hlinkClick r:id="rId3"/>
              </a:rPr>
              <a:t>hirek</a:t>
            </a:r>
            <a:r>
              <a:rPr lang="hu-HU" sz="1800" dirty="0" smtClean="0">
                <a:latin typeface="Times New Roman" panose="02020603050405020304" pitchFamily="18" charset="0"/>
                <a:cs typeface="Times New Roman" panose="02020603050405020304" pitchFamily="18" charset="0"/>
                <a:hlinkClick r:id="rId3"/>
              </a:rPr>
              <a:t>/</a:t>
            </a:r>
            <a:r>
              <a:rPr lang="hu-HU" sz="1800" dirty="0" err="1" smtClean="0">
                <a:latin typeface="Times New Roman" panose="02020603050405020304" pitchFamily="18" charset="0"/>
                <a:cs typeface="Times New Roman" panose="02020603050405020304" pitchFamily="18" charset="0"/>
                <a:hlinkClick r:id="rId3"/>
              </a:rPr>
              <a:t>rehabilitacios</a:t>
            </a:r>
            <a:r>
              <a:rPr lang="hu-HU" sz="1800" dirty="0" smtClean="0">
                <a:latin typeface="Times New Roman" panose="02020603050405020304" pitchFamily="18" charset="0"/>
                <a:cs typeface="Times New Roman" panose="02020603050405020304" pitchFamily="18" charset="0"/>
                <a:hlinkClick r:id="rId3"/>
              </a:rPr>
              <a:t>-</a:t>
            </a:r>
            <a:r>
              <a:rPr lang="hu-HU" sz="1800" dirty="0" err="1" smtClean="0">
                <a:latin typeface="Times New Roman" panose="02020603050405020304" pitchFamily="18" charset="0"/>
                <a:cs typeface="Times New Roman" panose="02020603050405020304" pitchFamily="18" charset="0"/>
                <a:hlinkClick r:id="rId3"/>
              </a:rPr>
              <a:t>szolgaltatast</a:t>
            </a:r>
            <a:r>
              <a:rPr lang="hu-HU" sz="1800" dirty="0" smtClean="0">
                <a:latin typeface="Times New Roman" panose="02020603050405020304" pitchFamily="18" charset="0"/>
                <a:cs typeface="Times New Roman" panose="02020603050405020304" pitchFamily="18" charset="0"/>
                <a:hlinkClick r:id="rId3"/>
              </a:rPr>
              <a:t>-</a:t>
            </a:r>
            <a:r>
              <a:rPr lang="hu-HU" sz="1800" dirty="0" err="1" smtClean="0">
                <a:latin typeface="Times New Roman" panose="02020603050405020304" pitchFamily="18" charset="0"/>
                <a:cs typeface="Times New Roman" panose="02020603050405020304" pitchFamily="18" charset="0"/>
                <a:hlinkClick r:id="rId3"/>
              </a:rPr>
              <a:t>vegzo</a:t>
            </a:r>
            <a:r>
              <a:rPr lang="hu-HU" sz="1800" dirty="0" smtClean="0">
                <a:latin typeface="Times New Roman" panose="02020603050405020304" pitchFamily="18" charset="0"/>
                <a:cs typeface="Times New Roman" panose="02020603050405020304" pitchFamily="18" charset="0"/>
                <a:hlinkClick r:id="rId3"/>
              </a:rPr>
              <a:t>-</a:t>
            </a:r>
            <a:r>
              <a:rPr lang="hu-HU" sz="1800" dirty="0" err="1" smtClean="0">
                <a:latin typeface="Times New Roman" panose="02020603050405020304" pitchFamily="18" charset="0"/>
                <a:cs typeface="Times New Roman" panose="02020603050405020304" pitchFamily="18" charset="0"/>
                <a:hlinkClick r:id="rId3"/>
              </a:rPr>
              <a:t>akkreditalt</a:t>
            </a:r>
            <a:r>
              <a:rPr lang="hu-HU" sz="1800" dirty="0" smtClean="0">
                <a:latin typeface="Times New Roman" panose="02020603050405020304" pitchFamily="18" charset="0"/>
                <a:cs typeface="Times New Roman" panose="02020603050405020304" pitchFamily="18" charset="0"/>
                <a:hlinkClick r:id="rId3"/>
              </a:rPr>
              <a:t>-szolgáltatok</a:t>
            </a:r>
            <a:endParaRPr lang="hu-HU" sz="1800" dirty="0" smtClean="0">
              <a:latin typeface="Times New Roman" panose="02020603050405020304" pitchFamily="18" charset="0"/>
              <a:cs typeface="Times New Roman" panose="02020603050405020304" pitchFamily="18" charset="0"/>
            </a:endParaRPr>
          </a:p>
          <a:p>
            <a:pPr marL="0" indent="0">
              <a:buNone/>
            </a:pPr>
            <a:r>
              <a:rPr lang="hu-HU" sz="1800" dirty="0" smtClean="0">
                <a:latin typeface="Times New Roman" panose="02020603050405020304" pitchFamily="18" charset="0"/>
                <a:cs typeface="Times New Roman" panose="02020603050405020304" pitchFamily="18" charset="0"/>
              </a:rPr>
              <a:t>4</a:t>
            </a:r>
            <a:r>
              <a:rPr lang="hu-HU" sz="1800" dirty="0">
                <a:latin typeface="Times New Roman" panose="02020603050405020304" pitchFamily="18" charset="0"/>
                <a:cs typeface="Times New Roman" panose="02020603050405020304" pitchFamily="18" charset="0"/>
              </a:rPr>
              <a:t>.) Foglalkozási rehabilitációs szakértők, rehabilitációs mentorok/tanácsadók:</a:t>
            </a:r>
            <a:br>
              <a:rPr lang="hu-HU" sz="1800" dirty="0">
                <a:latin typeface="Times New Roman" panose="02020603050405020304" pitchFamily="18" charset="0"/>
                <a:cs typeface="Times New Roman" panose="02020603050405020304" pitchFamily="18" charset="0"/>
              </a:rPr>
            </a:br>
            <a:r>
              <a:rPr lang="hu-HU" sz="1800" dirty="0">
                <a:latin typeface="Times New Roman" panose="02020603050405020304" pitchFamily="18" charset="0"/>
                <a:cs typeface="Times New Roman" panose="02020603050405020304" pitchFamily="18" charset="0"/>
                <a:hlinkClick r:id="rId4"/>
              </a:rPr>
              <a:t>https://</a:t>
            </a:r>
            <a:r>
              <a:rPr lang="hu-HU" sz="1800" dirty="0" smtClean="0">
                <a:latin typeface="Times New Roman" panose="02020603050405020304" pitchFamily="18" charset="0"/>
                <a:cs typeface="Times New Roman" panose="02020603050405020304" pitchFamily="18" charset="0"/>
                <a:hlinkClick r:id="rId4"/>
              </a:rPr>
              <a:t>www.kormanyhivatal.hu/hu/budapest/jarasok/foglalkozasi-rehabilitacios-szakertok</a:t>
            </a:r>
            <a:endParaRPr lang="hu-HU" sz="1800" dirty="0" smtClean="0">
              <a:latin typeface="Times New Roman" panose="02020603050405020304" pitchFamily="18" charset="0"/>
              <a:cs typeface="Times New Roman" panose="02020603050405020304" pitchFamily="18" charset="0"/>
            </a:endParaRPr>
          </a:p>
          <a:p>
            <a:pPr marL="0" indent="0">
              <a:buNone/>
            </a:pPr>
            <a:r>
              <a:rPr lang="hu-HU" sz="1800" dirty="0" smtClean="0">
                <a:latin typeface="Times New Roman" panose="02020603050405020304" pitchFamily="18" charset="0"/>
                <a:cs typeface="Times New Roman" panose="02020603050405020304" pitchFamily="18" charset="0"/>
              </a:rPr>
              <a:t>5</a:t>
            </a:r>
            <a:r>
              <a:rPr lang="hu-HU" sz="1800" dirty="0">
                <a:latin typeface="Times New Roman" panose="02020603050405020304" pitchFamily="18" charset="0"/>
                <a:cs typeface="Times New Roman" panose="02020603050405020304" pitchFamily="18" charset="0"/>
              </a:rPr>
              <a:t>.) Uniós programok: EFOP 1.1.1.„Megváltozott munkaképességű emberek támogatása” </a:t>
            </a:r>
            <a:r>
              <a:rPr lang="hu-HU" sz="1800" dirty="0" smtClean="0">
                <a:latin typeface="Times New Roman" panose="02020603050405020304" pitchFamily="18" charset="0"/>
                <a:cs typeface="Times New Roman" panose="02020603050405020304" pitchFamily="18" charset="0"/>
              </a:rPr>
              <a:t>a megváltozott </a:t>
            </a:r>
            <a:r>
              <a:rPr lang="hu-HU" sz="1800" dirty="0">
                <a:latin typeface="Times New Roman" panose="02020603050405020304" pitchFamily="18" charset="0"/>
                <a:cs typeface="Times New Roman" panose="02020603050405020304" pitchFamily="18" charset="0"/>
              </a:rPr>
              <a:t>munkaképességű emberek munkaerő-kínálatának és az őket </a:t>
            </a:r>
            <a:r>
              <a:rPr lang="hu-HU" sz="1800" dirty="0" smtClean="0">
                <a:latin typeface="Times New Roman" panose="02020603050405020304" pitchFamily="18" charset="0"/>
                <a:cs typeface="Times New Roman" panose="02020603050405020304" pitchFamily="18" charset="0"/>
              </a:rPr>
              <a:t>foglalkoztatni kívánó </a:t>
            </a:r>
            <a:r>
              <a:rPr lang="hu-HU" sz="1800" dirty="0">
                <a:latin typeface="Times New Roman" panose="02020603050405020304" pitchFamily="18" charset="0"/>
                <a:cs typeface="Times New Roman" panose="02020603050405020304" pitchFamily="18" charset="0"/>
              </a:rPr>
              <a:t>munkaadók munkaerő-keresletének összehangolását segíti, megyénként </a:t>
            </a:r>
            <a:r>
              <a:rPr lang="hu-HU" sz="1800" dirty="0" smtClean="0">
                <a:latin typeface="Times New Roman" panose="02020603050405020304" pitchFamily="18" charset="0"/>
                <a:cs typeface="Times New Roman" panose="02020603050405020304" pitchFamily="18" charset="0"/>
              </a:rPr>
              <a:t>szolgáltatási </a:t>
            </a:r>
            <a:r>
              <a:rPr lang="hu-HU" sz="1800" dirty="0">
                <a:latin typeface="Times New Roman" panose="02020603050405020304" pitchFamily="18" charset="0"/>
              </a:rPr>
              <a:t>helyszíneken, </a:t>
            </a:r>
            <a:r>
              <a:rPr lang="hu-HU" sz="1800" dirty="0" smtClean="0">
                <a:latin typeface="Times New Roman" panose="02020603050405020304" pitchFamily="18" charset="0"/>
              </a:rPr>
              <a:t>szakemberekkel.</a:t>
            </a:r>
            <a:r>
              <a:rPr lang="hu-HU" sz="1800" dirty="0" smtClean="0">
                <a:latin typeface="Times New Roman" panose="02020603050405020304" pitchFamily="18" charset="0"/>
                <a:cs typeface="Times New Roman" panose="02020603050405020304" pitchFamily="18" charset="0"/>
              </a:rPr>
              <a:t> (2022.06. program vége, újraindítás folyamatban, valószínű más keretek között) </a:t>
            </a:r>
            <a:r>
              <a:rPr lang="hu-HU" sz="1800" dirty="0">
                <a:latin typeface="Times New Roman" panose="02020603050405020304" pitchFamily="18" charset="0"/>
                <a:hlinkClick r:id="rId5"/>
              </a:rPr>
              <a:t>https://</a:t>
            </a:r>
            <a:r>
              <a:rPr lang="hu-HU" sz="1800" dirty="0" smtClean="0">
                <a:latin typeface="Times New Roman" panose="02020603050405020304" pitchFamily="18" charset="0"/>
                <a:hlinkClick r:id="rId5"/>
              </a:rPr>
              <a:t>nszi.hu/efop-111-15-2015-00001</a:t>
            </a:r>
            <a:endParaRPr lang="hu-HU" sz="1800" dirty="0" smtClean="0">
              <a:latin typeface="Times New Roman" panose="02020603050405020304" pitchFamily="18" charset="0"/>
            </a:endParaRPr>
          </a:p>
          <a:p>
            <a:pPr marL="0" indent="0">
              <a:buNone/>
            </a:pPr>
            <a:r>
              <a:rPr lang="hu-HU" sz="1800" dirty="0" smtClean="0">
                <a:latin typeface="Times New Roman" panose="02020603050405020304" pitchFamily="18" charset="0"/>
              </a:rPr>
              <a:t>6.) Szakmai </a:t>
            </a:r>
            <a:r>
              <a:rPr lang="hu-HU" sz="1800" dirty="0">
                <a:latin typeface="Times New Roman" panose="02020603050405020304" pitchFamily="18" charset="0"/>
              </a:rPr>
              <a:t>anyagok: Nemzeti Fogyatékosságügyi és Szociálpolitikai Központ</a:t>
            </a:r>
            <a:endParaRPr lang="hu-HU" sz="1800" dirty="0">
              <a:latin typeface="Times New Roman" panose="02020603050405020304" pitchFamily="18" charset="0"/>
              <a:cs typeface="Times New Roman" panose="02020603050405020304" pitchFamily="18" charset="0"/>
            </a:endParaRPr>
          </a:p>
        </p:txBody>
      </p:sp>
      <p:sp>
        <p:nvSpPr>
          <p:cNvPr id="4" name="Cím 1">
            <a:extLst>
              <a:ext uri="{FF2B5EF4-FFF2-40B4-BE49-F238E27FC236}">
                <a16:creationId xmlns:a16="http://schemas.microsoft.com/office/drawing/2014/main" id="{AD18A23B-4C6B-4063-9B3F-02F74DDEE412}"/>
              </a:ext>
            </a:extLst>
          </p:cNvPr>
          <p:cNvSpPr txBox="1">
            <a:spLocks/>
          </p:cNvSpPr>
          <p:nvPr/>
        </p:nvSpPr>
        <p:spPr>
          <a:xfrm>
            <a:off x="696157" y="116552"/>
            <a:ext cx="10515600" cy="7889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hu-HU" sz="2400" b="0" i="0" u="none" strike="noStrike" kern="1200" cap="none" spc="0" normalizeH="0" baseline="0" noProof="0" smtClean="0">
                <a:ln>
                  <a:noFill/>
                </a:ln>
                <a:solidFill>
                  <a:prstClr val="black"/>
                </a:solidFill>
                <a:effectLst/>
                <a:uLnTx/>
                <a:uFillTx/>
                <a:latin typeface="Times New Roman" panose="02020603050405020304" pitchFamily="18" charset="0"/>
                <a:ea typeface="+mj-ea"/>
                <a:cs typeface="Times New Roman" panose="02020603050405020304" pitchFamily="18" charset="0"/>
              </a:rPr>
              <a:t>HOVÁ FORDULHAT A MUNKÁLTATÓ SZAKMAI</a:t>
            </a:r>
            <a:br>
              <a:rPr kumimoji="0" lang="hu-HU" sz="2400" b="0" i="0" u="none" strike="noStrike" kern="1200" cap="none" spc="0" normalizeH="0" baseline="0" noProof="0" smtClean="0">
                <a:ln>
                  <a:noFill/>
                </a:ln>
                <a:solidFill>
                  <a:prstClr val="black"/>
                </a:solidFill>
                <a:effectLst/>
                <a:uLnTx/>
                <a:uFillTx/>
                <a:latin typeface="Times New Roman" panose="02020603050405020304" pitchFamily="18" charset="0"/>
                <a:ea typeface="+mj-ea"/>
                <a:cs typeface="Times New Roman" panose="02020603050405020304" pitchFamily="18" charset="0"/>
              </a:rPr>
            </a:br>
            <a:r>
              <a:rPr kumimoji="0" lang="hu-HU" sz="2400" b="0" i="0" u="none" strike="noStrike" kern="1200" cap="none" spc="0" normalizeH="0" baseline="0" noProof="0" smtClean="0">
                <a:ln>
                  <a:noFill/>
                </a:ln>
                <a:solidFill>
                  <a:prstClr val="black"/>
                </a:solidFill>
                <a:effectLst/>
                <a:uLnTx/>
                <a:uFillTx/>
                <a:latin typeface="Times New Roman" panose="02020603050405020304" pitchFamily="18" charset="0"/>
                <a:ea typeface="+mj-ea"/>
                <a:cs typeface="Times New Roman" panose="02020603050405020304" pitchFamily="18" charset="0"/>
              </a:rPr>
              <a:t>SEGÍTSÉGÉRT?</a:t>
            </a:r>
            <a:endParaRPr kumimoji="0" lang="hu-HU" sz="2400" b="0" i="0" u="none" strike="noStrike" kern="1200" cap="none" spc="0" normalizeH="0" baseline="0" noProof="0" dirty="0">
              <a:ln>
                <a:noFill/>
              </a:ln>
              <a:solidFill>
                <a:prstClr val="black"/>
              </a:solidFill>
              <a:effectLst/>
              <a:uLnTx/>
              <a:uFillTx/>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40320300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D18A23B-4C6B-4063-9B3F-02F74DDEE412}"/>
              </a:ext>
            </a:extLst>
          </p:cNvPr>
          <p:cNvSpPr>
            <a:spLocks noGrp="1"/>
          </p:cNvSpPr>
          <p:nvPr>
            <p:ph type="title"/>
          </p:nvPr>
        </p:nvSpPr>
        <p:spPr>
          <a:xfrm>
            <a:off x="696157" y="116552"/>
            <a:ext cx="10515600" cy="788972"/>
          </a:xfrm>
        </p:spPr>
        <p:txBody>
          <a:bodyPr>
            <a:normAutofit/>
          </a:bodyPr>
          <a:lstStyle/>
          <a:p>
            <a:pPr algn="ctr"/>
            <a:r>
              <a:rPr lang="hu-HU" sz="2400" dirty="0">
                <a:latin typeface="Times New Roman" panose="02020603050405020304" pitchFamily="18" charset="0"/>
                <a:cs typeface="Times New Roman" panose="02020603050405020304" pitchFamily="18" charset="0"/>
              </a:rPr>
              <a:t>HOVÁ FORDULHAT A MUNKÁLTATÓ SZAKMAI</a:t>
            </a:r>
            <a:br>
              <a:rPr lang="hu-HU" sz="2400" dirty="0">
                <a:latin typeface="Times New Roman" panose="02020603050405020304" pitchFamily="18" charset="0"/>
                <a:cs typeface="Times New Roman" panose="02020603050405020304" pitchFamily="18" charset="0"/>
              </a:rPr>
            </a:br>
            <a:r>
              <a:rPr lang="hu-HU" sz="2400" dirty="0">
                <a:latin typeface="Times New Roman" panose="02020603050405020304" pitchFamily="18" charset="0"/>
                <a:cs typeface="Times New Roman" panose="02020603050405020304" pitchFamily="18" charset="0"/>
              </a:rPr>
              <a:t>SEGÍTSÉGÉRT?</a:t>
            </a:r>
          </a:p>
        </p:txBody>
      </p:sp>
      <p:sp>
        <p:nvSpPr>
          <p:cNvPr id="3" name="Tartalom helye 2">
            <a:extLst>
              <a:ext uri="{FF2B5EF4-FFF2-40B4-BE49-F238E27FC236}">
                <a16:creationId xmlns:a16="http://schemas.microsoft.com/office/drawing/2014/main" id="{749B2A2D-2F93-41FE-8846-6848BF15DD1E}"/>
              </a:ext>
            </a:extLst>
          </p:cNvPr>
          <p:cNvSpPr>
            <a:spLocks noGrp="1"/>
          </p:cNvSpPr>
          <p:nvPr>
            <p:ph idx="1"/>
          </p:nvPr>
        </p:nvSpPr>
        <p:spPr>
          <a:xfrm>
            <a:off x="291849" y="1038688"/>
            <a:ext cx="11789314" cy="4527612"/>
          </a:xfrm>
        </p:spPr>
        <p:txBody>
          <a:bodyPr>
            <a:normAutofit/>
          </a:bodyPr>
          <a:lstStyle/>
          <a:p>
            <a:pPr marL="0" indent="0" algn="just">
              <a:buNone/>
            </a:pPr>
            <a:r>
              <a:rPr lang="hu-HU" sz="1800" b="1" dirty="0">
                <a:latin typeface="Times New Roman" panose="02020603050405020304" pitchFamily="18" charset="0"/>
                <a:cs typeface="Times New Roman" panose="02020603050405020304" pitchFamily="18" charset="0"/>
              </a:rPr>
              <a:t>A megváltozott munkaképességűek foglalkoztatását segítő új tanácsadási szolgáltatást </a:t>
            </a:r>
            <a:r>
              <a:rPr lang="hu-HU" sz="1800" b="1" dirty="0" smtClean="0">
                <a:latin typeface="Times New Roman" panose="02020603050405020304" pitchFamily="18" charset="0"/>
                <a:cs typeface="Times New Roman" panose="02020603050405020304" pitchFamily="18" charset="0"/>
              </a:rPr>
              <a:t>indított </a:t>
            </a:r>
            <a:r>
              <a:rPr lang="hu-HU" sz="1800" b="1" dirty="0">
                <a:latin typeface="Times New Roman" panose="02020603050405020304" pitchFamily="18" charset="0"/>
                <a:cs typeface="Times New Roman" panose="02020603050405020304" pitchFamily="18" charset="0"/>
              </a:rPr>
              <a:t>a </a:t>
            </a:r>
            <a:r>
              <a:rPr lang="hu-HU" sz="1800" b="1" dirty="0" smtClean="0">
                <a:latin typeface="Times New Roman" panose="02020603050405020304" pitchFamily="18" charset="0"/>
                <a:cs typeface="Times New Roman" panose="02020603050405020304" pitchFamily="18" charset="0"/>
              </a:rPr>
              <a:t>Budapesti Kereskedelmi és Iparkamra (BKIK). (2022.05.)</a:t>
            </a:r>
          </a:p>
          <a:p>
            <a:pPr marL="0" indent="0" algn="just">
              <a:buNone/>
            </a:pPr>
            <a:r>
              <a:rPr lang="hu-HU" sz="1800" b="1" dirty="0">
                <a:latin typeface="Times New Roman" panose="02020603050405020304" pitchFamily="18" charset="0"/>
                <a:cs typeface="Times New Roman" panose="02020603050405020304" pitchFamily="18" charset="0"/>
              </a:rPr>
              <a:t>A hazai vállalkozásoknak mindössze egyharmada foglalkoztat megváltozott munkaképességű munkavállalókat és az összes foglalkoztatottnak mindössze 1%-a kerül ki ebből a </a:t>
            </a:r>
            <a:r>
              <a:rPr lang="hu-HU" sz="1800" b="1" dirty="0" smtClean="0">
                <a:latin typeface="Times New Roman" panose="02020603050405020304" pitchFamily="18" charset="0"/>
                <a:cs typeface="Times New Roman" panose="02020603050405020304" pitchFamily="18" charset="0"/>
              </a:rPr>
              <a:t>csoportból.</a:t>
            </a:r>
          </a:p>
          <a:p>
            <a:pPr marL="0" indent="0" algn="just">
              <a:buNone/>
            </a:pPr>
            <a:r>
              <a:rPr lang="hu-HU" sz="1800" b="1" dirty="0">
                <a:latin typeface="Times New Roman" panose="02020603050405020304" pitchFamily="18" charset="0"/>
                <a:cs typeface="Times New Roman" panose="02020603050405020304" pitchFamily="18" charset="0"/>
              </a:rPr>
              <a:t>A MMK-munkavállalók foglakoztatását elősegítő tanácsadási szolgáltatás keretében a BKIK személyesen, telefonon, emailen és igény esetén online tanácsadással is </a:t>
            </a:r>
            <a:r>
              <a:rPr lang="hu-HU" sz="1800" b="1" dirty="0" smtClean="0">
                <a:latin typeface="Times New Roman" panose="02020603050405020304" pitchFamily="18" charset="0"/>
                <a:cs typeface="Times New Roman" panose="02020603050405020304" pitchFamily="18" charset="0"/>
              </a:rPr>
              <a:t>segíti </a:t>
            </a:r>
            <a:r>
              <a:rPr lang="hu-HU" sz="1800" b="1" dirty="0">
                <a:latin typeface="Times New Roman" panose="02020603050405020304" pitchFamily="18" charset="0"/>
                <a:cs typeface="Times New Roman" panose="02020603050405020304" pitchFamily="18" charset="0"/>
              </a:rPr>
              <a:t>a megváltozott munkaképességű munkavállalók foglalkoztatását érintő főbb </a:t>
            </a:r>
            <a:r>
              <a:rPr lang="hu-HU" sz="1800" b="1" dirty="0" smtClean="0">
                <a:latin typeface="Times New Roman" panose="02020603050405020304" pitchFamily="18" charset="0"/>
                <a:cs typeface="Times New Roman" panose="02020603050405020304" pitchFamily="18" charset="0"/>
              </a:rPr>
              <a:t>témakörökben.</a:t>
            </a:r>
          </a:p>
          <a:p>
            <a:pPr marL="0" indent="0" algn="just">
              <a:buNone/>
            </a:pPr>
            <a:r>
              <a:rPr lang="hu-HU" sz="1800" dirty="0">
                <a:latin typeface="Times New Roman" panose="02020603050405020304" pitchFamily="18" charset="0"/>
                <a:cs typeface="Times New Roman" panose="02020603050405020304" pitchFamily="18" charset="0"/>
              </a:rPr>
              <a:t>BKIK tanácsadási szolgáltatásáról, illetve konkrét időpontra való jelentkezés a BKIK Kézműipari Tagozatától kérhető. </a:t>
            </a:r>
            <a:endParaRPr lang="hu-HU" sz="1800" dirty="0" smtClean="0">
              <a:latin typeface="Times New Roman" panose="02020603050405020304" pitchFamily="18" charset="0"/>
              <a:cs typeface="Times New Roman" panose="02020603050405020304" pitchFamily="18" charset="0"/>
            </a:endParaRPr>
          </a:p>
          <a:p>
            <a:pPr marL="0" indent="0" algn="just">
              <a:buNone/>
            </a:pPr>
            <a:r>
              <a:rPr lang="hu-HU" sz="1800" dirty="0" smtClean="0">
                <a:latin typeface="Times New Roman" panose="02020603050405020304" pitchFamily="18" charset="0"/>
                <a:cs typeface="Times New Roman" panose="02020603050405020304" pitchFamily="18" charset="0"/>
              </a:rPr>
              <a:t>E-mail</a:t>
            </a:r>
            <a:r>
              <a:rPr lang="hu-HU" sz="1800" dirty="0">
                <a:latin typeface="Times New Roman" panose="02020603050405020304" pitchFamily="18" charset="0"/>
                <a:cs typeface="Times New Roman" panose="02020603050405020304" pitchFamily="18" charset="0"/>
              </a:rPr>
              <a:t>: </a:t>
            </a:r>
            <a:r>
              <a:rPr lang="hu-HU" sz="1800" dirty="0">
                <a:latin typeface="Times New Roman" panose="02020603050405020304" pitchFamily="18" charset="0"/>
                <a:cs typeface="Times New Roman" panose="02020603050405020304" pitchFamily="18" charset="0"/>
                <a:hlinkClick r:id="rId3"/>
              </a:rPr>
              <a:t>mmk@bkik.hu</a:t>
            </a:r>
            <a:r>
              <a:rPr lang="hu-HU" sz="1800" dirty="0">
                <a:latin typeface="Times New Roman" panose="02020603050405020304" pitchFamily="18" charset="0"/>
                <a:cs typeface="Times New Roman" panose="02020603050405020304" pitchFamily="18" charset="0"/>
              </a:rPr>
              <a:t>, tel.:  06 30 565 96 73.</a:t>
            </a:r>
            <a:endParaRPr lang="hu-HU" sz="1800" b="1" dirty="0">
              <a:latin typeface="Times New Roman" panose="02020603050405020304" pitchFamily="18" charset="0"/>
              <a:cs typeface="Times New Roman" panose="02020603050405020304" pitchFamily="18" charset="0"/>
            </a:endParaRPr>
          </a:p>
          <a:p>
            <a:endParaRPr lang="hu-HU"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90092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D18A23B-4C6B-4063-9B3F-02F74DDEE412}"/>
              </a:ext>
            </a:extLst>
          </p:cNvPr>
          <p:cNvSpPr>
            <a:spLocks noGrp="1"/>
          </p:cNvSpPr>
          <p:nvPr>
            <p:ph type="title"/>
          </p:nvPr>
        </p:nvSpPr>
        <p:spPr>
          <a:xfrm>
            <a:off x="2631489" y="168677"/>
            <a:ext cx="6707819" cy="550416"/>
          </a:xfrm>
        </p:spPr>
        <p:txBody>
          <a:bodyPr>
            <a:normAutofit fontScale="90000"/>
          </a:bodyPr>
          <a:lstStyle/>
          <a:p>
            <a:r>
              <a:rPr lang="hu-HU"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hu-HU"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hu-HU"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Ellátásra </a:t>
            </a:r>
            <a:r>
              <a:rPr lang="hu-HU"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való jogosultság közös szabály</a:t>
            </a:r>
            <a:r>
              <a:rPr lang="hu-HU" b="1" dirty="0">
                <a:effectLst>
                  <a:outerShdw blurRad="38100" dist="38100" dir="2700000" algn="tl">
                    <a:srgbClr val="000000">
                      <a:alpha val="43137"/>
                    </a:srgbClr>
                  </a:outerShdw>
                </a:effectLst>
                <a:latin typeface="Century Gothic" panose="020B0502020202020204" pitchFamily="34" charset="0"/>
              </a:rPr>
              <a:t/>
            </a:r>
            <a:br>
              <a:rPr lang="hu-HU" b="1" dirty="0">
                <a:effectLst>
                  <a:outerShdw blurRad="38100" dist="38100" dir="2700000" algn="tl">
                    <a:srgbClr val="000000">
                      <a:alpha val="43137"/>
                    </a:srgbClr>
                  </a:outerShdw>
                </a:effectLst>
                <a:latin typeface="Century Gothic" panose="020B0502020202020204" pitchFamily="34" charset="0"/>
              </a:rPr>
            </a:br>
            <a:endParaRPr lang="hu-HU" dirty="0"/>
          </a:p>
        </p:txBody>
      </p:sp>
      <p:sp>
        <p:nvSpPr>
          <p:cNvPr id="3" name="Tartalom helye 2">
            <a:extLst>
              <a:ext uri="{FF2B5EF4-FFF2-40B4-BE49-F238E27FC236}">
                <a16:creationId xmlns:a16="http://schemas.microsoft.com/office/drawing/2014/main" id="{749B2A2D-2F93-41FE-8846-6848BF15DD1E}"/>
              </a:ext>
            </a:extLst>
          </p:cNvPr>
          <p:cNvSpPr>
            <a:spLocks noGrp="1"/>
          </p:cNvSpPr>
          <p:nvPr>
            <p:ph idx="1"/>
          </p:nvPr>
        </p:nvSpPr>
        <p:spPr>
          <a:xfrm>
            <a:off x="266329" y="648070"/>
            <a:ext cx="11594237" cy="4918229"/>
          </a:xfrm>
        </p:spPr>
        <p:txBody>
          <a:bodyPr>
            <a:noAutofit/>
          </a:bodyPr>
          <a:lstStyle/>
          <a:p>
            <a:pPr marL="0" indent="0">
              <a:buFont typeface="Calibri" panose="020F0502020204030204" pitchFamily="34" charset="0"/>
              <a:buNone/>
            </a:pPr>
            <a:r>
              <a:rPr lang="hu-HU" sz="1600" b="1" u="sng" dirty="0">
                <a:latin typeface="Times New Roman" panose="02020603050405020304" pitchFamily="18" charset="0"/>
                <a:ea typeface="Cambria" panose="02040503050406030204" pitchFamily="18" charset="0"/>
                <a:cs typeface="Times New Roman" panose="02020603050405020304" pitchFamily="18" charset="0"/>
              </a:rPr>
              <a:t>A megváltozott munkaképességű személyek ellátásaira jogosult </a:t>
            </a:r>
            <a:r>
              <a:rPr lang="hu-HU" sz="1600" dirty="0">
                <a:latin typeface="Times New Roman" panose="02020603050405020304" pitchFamily="18" charset="0"/>
                <a:ea typeface="Cambria" panose="02040503050406030204" pitchFamily="18" charset="0"/>
                <a:cs typeface="Times New Roman" panose="02020603050405020304" pitchFamily="18" charset="0"/>
              </a:rPr>
              <a:t>az a kérelem benyújtásakor 15. életévét betöltött személy, akinek az egészségi állapota a rehabilitációs hatóság komplex minősítése alapján 60 százalékos vagy kisebb mértékű és aki a kérelem benyújtását megelőző</a:t>
            </a:r>
          </a:p>
          <a:p>
            <a:pPr lvl="1">
              <a:buFont typeface="Wingdings" panose="05000000000000000000" pitchFamily="2" charset="2"/>
              <a:buChar char="Ø"/>
            </a:pPr>
            <a:r>
              <a:rPr lang="hu-HU" sz="1600" dirty="0" smtClean="0">
                <a:latin typeface="Times New Roman" panose="02020603050405020304" pitchFamily="18" charset="0"/>
                <a:ea typeface="Cambria" panose="02040503050406030204" pitchFamily="18" charset="0"/>
                <a:cs typeface="Times New Roman" panose="02020603050405020304" pitchFamily="18" charset="0"/>
              </a:rPr>
              <a:t>5 </a:t>
            </a:r>
            <a:r>
              <a:rPr lang="hu-HU" sz="1600" dirty="0">
                <a:latin typeface="Times New Roman" panose="02020603050405020304" pitchFamily="18" charset="0"/>
                <a:ea typeface="Cambria" panose="02040503050406030204" pitchFamily="18" charset="0"/>
                <a:cs typeface="Times New Roman" panose="02020603050405020304" pitchFamily="18" charset="0"/>
              </a:rPr>
              <a:t>éven belül legalább 1095 napon át,</a:t>
            </a:r>
          </a:p>
          <a:p>
            <a:pPr lvl="1">
              <a:buFont typeface="Wingdings" panose="05000000000000000000" pitchFamily="2" charset="2"/>
              <a:buChar char="Ø"/>
            </a:pPr>
            <a:r>
              <a:rPr lang="hu-HU" sz="1600" dirty="0" smtClean="0">
                <a:latin typeface="Times New Roman" panose="02020603050405020304" pitchFamily="18" charset="0"/>
                <a:ea typeface="Cambria" panose="02040503050406030204" pitchFamily="18" charset="0"/>
                <a:cs typeface="Times New Roman" panose="02020603050405020304" pitchFamily="18" charset="0"/>
              </a:rPr>
              <a:t>10 </a:t>
            </a:r>
            <a:r>
              <a:rPr lang="hu-HU" sz="1600" dirty="0">
                <a:latin typeface="Times New Roman" panose="02020603050405020304" pitchFamily="18" charset="0"/>
                <a:ea typeface="Cambria" panose="02040503050406030204" pitchFamily="18" charset="0"/>
                <a:cs typeface="Times New Roman" panose="02020603050405020304" pitchFamily="18" charset="0"/>
              </a:rPr>
              <a:t>éven belül legalább 2555 napon át vagy</a:t>
            </a:r>
          </a:p>
          <a:p>
            <a:pPr lvl="1">
              <a:buFont typeface="Wingdings" panose="05000000000000000000" pitchFamily="2" charset="2"/>
              <a:buChar char="Ø"/>
            </a:pPr>
            <a:r>
              <a:rPr lang="hu-HU" sz="1600" dirty="0" smtClean="0">
                <a:latin typeface="Times New Roman" panose="02020603050405020304" pitchFamily="18" charset="0"/>
                <a:ea typeface="Cambria" panose="02040503050406030204" pitchFamily="18" charset="0"/>
                <a:cs typeface="Times New Roman" panose="02020603050405020304" pitchFamily="18" charset="0"/>
              </a:rPr>
              <a:t>15 </a:t>
            </a:r>
            <a:r>
              <a:rPr lang="hu-HU" sz="1600" dirty="0">
                <a:latin typeface="Times New Roman" panose="02020603050405020304" pitchFamily="18" charset="0"/>
                <a:ea typeface="Cambria" panose="02040503050406030204" pitchFamily="18" charset="0"/>
                <a:cs typeface="Times New Roman" panose="02020603050405020304" pitchFamily="18" charset="0"/>
              </a:rPr>
              <a:t>éven belül legalább 3650 napon át biztosított volt;</a:t>
            </a:r>
          </a:p>
          <a:p>
            <a:pPr lvl="1">
              <a:buFont typeface="Wingdings" panose="05000000000000000000" pitchFamily="2" charset="2"/>
              <a:buChar char="Ø"/>
            </a:pPr>
            <a:r>
              <a:rPr lang="hu-HU" sz="1600" dirty="0" smtClean="0">
                <a:latin typeface="Times New Roman" panose="02020603050405020304" pitchFamily="18" charset="0"/>
                <a:ea typeface="Cambria" panose="02040503050406030204" pitchFamily="18" charset="0"/>
                <a:cs typeface="Times New Roman" panose="02020603050405020304" pitchFamily="18" charset="0"/>
              </a:rPr>
              <a:t>keresőtevékenységet </a:t>
            </a:r>
            <a:r>
              <a:rPr lang="hu-HU" sz="1600" dirty="0">
                <a:latin typeface="Times New Roman" panose="02020603050405020304" pitchFamily="18" charset="0"/>
                <a:ea typeface="Cambria" panose="02040503050406030204" pitchFamily="18" charset="0"/>
                <a:cs typeface="Times New Roman" panose="02020603050405020304" pitchFamily="18" charset="0"/>
              </a:rPr>
              <a:t>nem végez és</a:t>
            </a:r>
          </a:p>
          <a:p>
            <a:pPr lvl="1">
              <a:buFont typeface="Wingdings" panose="05000000000000000000" pitchFamily="2" charset="2"/>
              <a:buChar char="Ø"/>
            </a:pPr>
            <a:r>
              <a:rPr lang="hu-HU" sz="1600" dirty="0" smtClean="0">
                <a:latin typeface="Times New Roman" panose="02020603050405020304" pitchFamily="18" charset="0"/>
                <a:ea typeface="Cambria" panose="02040503050406030204" pitchFamily="18" charset="0"/>
                <a:cs typeface="Times New Roman" panose="02020603050405020304" pitchFamily="18" charset="0"/>
              </a:rPr>
              <a:t>rendszeres </a:t>
            </a:r>
            <a:r>
              <a:rPr lang="hu-HU" sz="1600" dirty="0">
                <a:latin typeface="Times New Roman" panose="02020603050405020304" pitchFamily="18" charset="0"/>
                <a:ea typeface="Cambria" panose="02040503050406030204" pitchFamily="18" charset="0"/>
                <a:cs typeface="Times New Roman" panose="02020603050405020304" pitchFamily="18" charset="0"/>
              </a:rPr>
              <a:t>pénzellátásban nem részesül, </a:t>
            </a:r>
          </a:p>
          <a:p>
            <a:pPr marL="457200" lvl="1" indent="0">
              <a:buFont typeface="Calibri" pitchFamily="34" charset="0"/>
              <a:buNone/>
            </a:pPr>
            <a:r>
              <a:rPr lang="hu-HU" sz="1600" dirty="0">
                <a:latin typeface="Times New Roman" panose="02020603050405020304" pitchFamily="18" charset="0"/>
                <a:ea typeface="Cambria" panose="02040503050406030204" pitchFamily="18" charset="0"/>
                <a:cs typeface="Times New Roman" panose="02020603050405020304" pitchFamily="18" charset="0"/>
              </a:rPr>
              <a:t>		továbbá</a:t>
            </a:r>
          </a:p>
          <a:p>
            <a:pPr lvl="1">
              <a:buFont typeface="Wingdings" panose="05000000000000000000" pitchFamily="2" charset="2"/>
              <a:buChar char="Ø"/>
            </a:pPr>
            <a:r>
              <a:rPr lang="hu-HU" sz="1600" dirty="0">
                <a:latin typeface="Times New Roman" panose="02020603050405020304" pitchFamily="18" charset="0"/>
                <a:ea typeface="Cambria" panose="02040503050406030204" pitchFamily="18" charset="0"/>
                <a:cs typeface="Times New Roman" panose="02020603050405020304" pitchFamily="18" charset="0"/>
              </a:rPr>
              <a:t>aki rehabilitálható  - B1, C1 kategória, vagy </a:t>
            </a:r>
            <a:r>
              <a:rPr lang="hu-HU" sz="1600" dirty="0">
                <a:latin typeface="Times New Roman" panose="02020603050405020304" pitchFamily="18" charset="0"/>
                <a:cs typeface="Times New Roman" panose="02020603050405020304" pitchFamily="18" charset="0"/>
              </a:rPr>
              <a:t>akinek foglalkozási rehabilitációja nem javasolt – B2, C2 kategória</a:t>
            </a:r>
          </a:p>
          <a:p>
            <a:pPr lvl="1">
              <a:buFont typeface="Wingdings" panose="05000000000000000000" pitchFamily="2" charset="2"/>
              <a:buChar char="Ø"/>
            </a:pPr>
            <a:r>
              <a:rPr lang="hu-HU" sz="1600" dirty="0">
                <a:latin typeface="Times New Roman" panose="02020603050405020304" pitchFamily="18" charset="0"/>
                <a:cs typeface="Times New Roman" panose="02020603050405020304" pitchFamily="18" charset="0"/>
              </a:rPr>
              <a:t>aki kizárólag folyamatos támogatással foglalkoztatható - D kategória,</a:t>
            </a:r>
          </a:p>
          <a:p>
            <a:pPr lvl="1">
              <a:buFont typeface="Wingdings" panose="05000000000000000000" pitchFamily="2" charset="2"/>
              <a:buChar char="Ø"/>
            </a:pPr>
            <a:r>
              <a:rPr lang="hu-HU" sz="1600" dirty="0">
                <a:latin typeface="Times New Roman" panose="02020603050405020304" pitchFamily="18" charset="0"/>
                <a:cs typeface="Times New Roman" panose="02020603050405020304" pitchFamily="18" charset="0"/>
              </a:rPr>
              <a:t>akinek egészségkárosodása jelentős és önellátásra nem vagy csak segítséggel képes E  kategória, </a:t>
            </a:r>
          </a:p>
          <a:p>
            <a:pPr lvl="1">
              <a:buFont typeface="Wingdings" panose="05000000000000000000" pitchFamily="2" charset="2"/>
              <a:buChar char="Ø"/>
            </a:pPr>
            <a:r>
              <a:rPr lang="hu-HU" sz="1600" dirty="0">
                <a:latin typeface="Times New Roman" panose="02020603050405020304" pitchFamily="18" charset="0"/>
                <a:cs typeface="Times New Roman" panose="02020603050405020304" pitchFamily="18" charset="0"/>
              </a:rPr>
              <a:t>és a kérelem benyújtásának, vagy a felülvizsgálat időpontjában az öregségi nyugdíjkorhatár betöltéséig hátralevő időtartam az 5 évet nem haladja meg.</a:t>
            </a:r>
            <a:r>
              <a:rPr lang="hu-HU" sz="1600" dirty="0">
                <a:latin typeface="Times New Roman" panose="02020603050405020304" pitchFamily="18" charset="0"/>
                <a:ea typeface="Cambria" panose="02040503050406030204" pitchFamily="18" charset="0"/>
                <a:cs typeface="Times New Roman" panose="02020603050405020304" pitchFamily="18" charset="0"/>
              </a:rPr>
              <a:t> </a:t>
            </a:r>
          </a:p>
          <a:p>
            <a:pPr marL="0" indent="0">
              <a:buFont typeface="Calibri" panose="020F0502020204030204" pitchFamily="34" charset="0"/>
              <a:buNone/>
            </a:pPr>
            <a:r>
              <a:rPr lang="hu-HU" sz="1600" b="1" u="sng" dirty="0">
                <a:latin typeface="Times New Roman" panose="02020603050405020304" pitchFamily="18" charset="0"/>
                <a:ea typeface="Cambria" panose="02040503050406030204" pitchFamily="18" charset="0"/>
                <a:cs typeface="Times New Roman" panose="02020603050405020304" pitchFamily="18" charset="0"/>
              </a:rPr>
              <a:t>Kivételes méltányosság</a:t>
            </a:r>
            <a:r>
              <a:rPr lang="hu-HU" sz="1600" dirty="0">
                <a:latin typeface="Times New Roman" panose="02020603050405020304" pitchFamily="18" charset="0"/>
                <a:ea typeface="Cambria" panose="02040503050406030204" pitchFamily="18" charset="0"/>
                <a:cs typeface="Times New Roman" panose="02020603050405020304" pitchFamily="18" charset="0"/>
              </a:rPr>
              <a:t>: EMMI minisztere engedélyezi – szabályait külön jogszabály előírásai alapján </a:t>
            </a:r>
          </a:p>
          <a:p>
            <a:pPr marL="0" indent="0" fontAlgn="base">
              <a:buFont typeface="Calibri" panose="020F0502020204030204" pitchFamily="34" charset="0"/>
              <a:buNone/>
            </a:pPr>
            <a:r>
              <a:rPr lang="hu-HU" sz="1600" dirty="0">
                <a:latin typeface="Times New Roman" panose="02020603050405020304" pitchFamily="18" charset="0"/>
                <a:cs typeface="Times New Roman" panose="02020603050405020304" pitchFamily="18" charset="0"/>
              </a:rPr>
              <a:t>Kevésbé ismert, de igen fontos ellátás a </a:t>
            </a:r>
            <a:r>
              <a:rPr lang="hu-HU" sz="1600" b="1" dirty="0">
                <a:latin typeface="Times New Roman" panose="02020603050405020304" pitchFamily="18" charset="0"/>
                <a:cs typeface="Times New Roman" panose="02020603050405020304" pitchFamily="18" charset="0"/>
              </a:rPr>
              <a:t> </a:t>
            </a:r>
            <a:r>
              <a:rPr lang="hu-HU" sz="1600" b="1" u="sng" dirty="0">
                <a:latin typeface="Times New Roman" panose="02020603050405020304" pitchFamily="18" charset="0"/>
                <a:cs typeface="Times New Roman" panose="02020603050405020304" pitchFamily="18" charset="0"/>
              </a:rPr>
              <a:t>rokkantsági járadék</a:t>
            </a:r>
            <a:r>
              <a:rPr lang="hu-HU" sz="1600" dirty="0">
                <a:latin typeface="Times New Roman" panose="02020603050405020304" pitchFamily="18" charset="0"/>
                <a:cs typeface="Times New Roman" panose="02020603050405020304" pitchFamily="18" charset="0"/>
              </a:rPr>
              <a:t>, amelyre</a:t>
            </a:r>
            <a:r>
              <a:rPr lang="hu-HU" sz="1600" b="1" dirty="0">
                <a:latin typeface="Times New Roman" panose="02020603050405020304" pitchFamily="18" charset="0"/>
                <a:cs typeface="Times New Roman" panose="02020603050405020304" pitchFamily="18" charset="0"/>
              </a:rPr>
              <a:t> </a:t>
            </a:r>
            <a:r>
              <a:rPr lang="hu-HU" sz="1600" dirty="0">
                <a:latin typeface="Times New Roman" panose="02020603050405020304" pitchFamily="18" charset="0"/>
                <a:cs typeface="Times New Roman" panose="02020603050405020304" pitchFamily="18" charset="0"/>
              </a:rPr>
              <a:t>azok jogosultak akik a 25. életévük betöltése előtt keletkezett az egészségkárosodásuk és legalább 70 %-</a:t>
            </a:r>
            <a:r>
              <a:rPr lang="hu-HU" sz="1600" dirty="0" err="1">
                <a:latin typeface="Times New Roman" panose="02020603050405020304" pitchFamily="18" charset="0"/>
                <a:cs typeface="Times New Roman" panose="02020603050405020304" pitchFamily="18" charset="0"/>
              </a:rPr>
              <a:t>os</a:t>
            </a:r>
            <a:r>
              <a:rPr lang="hu-HU" sz="1600" dirty="0">
                <a:latin typeface="Times New Roman" panose="02020603050405020304" pitchFamily="18" charset="0"/>
                <a:cs typeface="Times New Roman" panose="02020603050405020304" pitchFamily="18" charset="0"/>
              </a:rPr>
              <a:t> mértékű, továbbá  nyugellátásban, baleseti nyugellátásban,  megváltozott munkaképességű személyek ellátásban nem részesül. Együtt folyósítható :  FOT, vagy magasabb összegű </a:t>
            </a:r>
            <a:r>
              <a:rPr lang="hu-HU" sz="1600" dirty="0" err="1">
                <a:latin typeface="Times New Roman" panose="02020603050405020304" pitchFamily="18" charset="0"/>
                <a:cs typeface="Times New Roman" panose="02020603050405020304" pitchFamily="18" charset="0"/>
              </a:rPr>
              <a:t>csp</a:t>
            </a:r>
            <a:r>
              <a:rPr lang="hu-HU" sz="1600" dirty="0">
                <a:latin typeface="Times New Roman" panose="02020603050405020304" pitchFamily="18" charset="0"/>
                <a:cs typeface="Times New Roman" panose="02020603050405020304" pitchFamily="18" charset="0"/>
              </a:rPr>
              <a:t>, vagy vakok személyi járadékával</a:t>
            </a:r>
          </a:p>
          <a:p>
            <a:endParaRPr lang="hu-H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15339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D18A23B-4C6B-4063-9B3F-02F74DDEE412}"/>
              </a:ext>
            </a:extLst>
          </p:cNvPr>
          <p:cNvSpPr>
            <a:spLocks noGrp="1"/>
          </p:cNvSpPr>
          <p:nvPr>
            <p:ph type="title"/>
          </p:nvPr>
        </p:nvSpPr>
        <p:spPr>
          <a:xfrm>
            <a:off x="1537447" y="0"/>
            <a:ext cx="10515600" cy="488103"/>
          </a:xfrm>
        </p:spPr>
        <p:txBody>
          <a:bodyPr>
            <a:normAutofit fontScale="90000"/>
          </a:bodyPr>
          <a:lstStyle/>
          <a:p>
            <a:r>
              <a:rPr lang="hu-HU" b="1" dirty="0" smtClean="0">
                <a:effectLst>
                  <a:outerShdw blurRad="38100" dist="38100" dir="2700000" algn="tl">
                    <a:srgbClr val="000000">
                      <a:alpha val="43137"/>
                    </a:srgbClr>
                  </a:outerShdw>
                </a:effectLst>
              </a:rPr>
              <a:t/>
            </a:r>
            <a:br>
              <a:rPr lang="hu-HU" b="1" dirty="0" smtClean="0">
                <a:effectLst>
                  <a:outerShdw blurRad="38100" dist="38100" dir="2700000" algn="tl">
                    <a:srgbClr val="000000">
                      <a:alpha val="43137"/>
                    </a:srgbClr>
                  </a:outerShdw>
                </a:effectLst>
              </a:rPr>
            </a:br>
            <a:r>
              <a:rPr lang="hu-HU" sz="27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Komplex </a:t>
            </a:r>
            <a:r>
              <a:rPr lang="hu-HU" sz="27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szakvélemény jelentése 1. – rehabilitációs ellátás</a:t>
            </a:r>
            <a:r>
              <a:rPr lang="hu-HU" b="1" dirty="0">
                <a:effectLst>
                  <a:outerShdw blurRad="38100" dist="38100" dir="2700000" algn="tl">
                    <a:srgbClr val="000000">
                      <a:alpha val="43137"/>
                    </a:srgbClr>
                  </a:outerShdw>
                </a:effectLst>
              </a:rPr>
              <a:t/>
            </a:r>
            <a:br>
              <a:rPr lang="hu-HU" b="1" dirty="0">
                <a:effectLst>
                  <a:outerShdw blurRad="38100" dist="38100" dir="2700000" algn="tl">
                    <a:srgbClr val="000000">
                      <a:alpha val="43137"/>
                    </a:srgbClr>
                  </a:outerShdw>
                </a:effectLst>
              </a:rPr>
            </a:br>
            <a:endParaRPr lang="hu-HU" dirty="0"/>
          </a:p>
        </p:txBody>
      </p:sp>
      <p:sp>
        <p:nvSpPr>
          <p:cNvPr id="3" name="Tartalom helye 2">
            <a:extLst>
              <a:ext uri="{FF2B5EF4-FFF2-40B4-BE49-F238E27FC236}">
                <a16:creationId xmlns:a16="http://schemas.microsoft.com/office/drawing/2014/main" id="{749B2A2D-2F93-41FE-8846-6848BF15DD1E}"/>
              </a:ext>
            </a:extLst>
          </p:cNvPr>
          <p:cNvSpPr>
            <a:spLocks noGrp="1"/>
          </p:cNvSpPr>
          <p:nvPr>
            <p:ph idx="1"/>
          </p:nvPr>
        </p:nvSpPr>
        <p:spPr>
          <a:xfrm>
            <a:off x="242047" y="627530"/>
            <a:ext cx="11618259" cy="4902414"/>
          </a:xfrm>
        </p:spPr>
        <p:txBody>
          <a:bodyPr>
            <a:normAutofit lnSpcReduction="10000"/>
          </a:bodyPr>
          <a:lstStyle/>
          <a:p>
            <a:pPr marL="109728" indent="0">
              <a:buFont typeface="Calibri" panose="020F0502020204030204" pitchFamily="34" charset="0"/>
              <a:buNone/>
            </a:pPr>
            <a:r>
              <a:rPr lang="hu-HU" sz="2200" b="1" u="sng" dirty="0">
                <a:latin typeface="Times New Roman" panose="02020603050405020304" pitchFamily="18" charset="0"/>
                <a:cs typeface="Times New Roman" panose="02020603050405020304" pitchFamily="18" charset="0"/>
              </a:rPr>
              <a:t>Meghatározója az egészségi állapot mértéke: </a:t>
            </a:r>
          </a:p>
          <a:p>
            <a:r>
              <a:rPr lang="hu-HU" sz="2200" b="1" dirty="0">
                <a:latin typeface="Times New Roman" panose="02020603050405020304" pitchFamily="18" charset="0"/>
                <a:cs typeface="Times New Roman" panose="02020603050405020304" pitchFamily="18" charset="0"/>
              </a:rPr>
              <a:t>50-60 % </a:t>
            </a:r>
            <a:r>
              <a:rPr lang="hu-HU" sz="2200" dirty="0">
                <a:latin typeface="Times New Roman" panose="02020603050405020304" pitchFamily="18" charset="0"/>
                <a:cs typeface="Times New Roman" panose="02020603050405020304" pitchFamily="18" charset="0"/>
              </a:rPr>
              <a:t>közötti  egészségi állapot esetében </a:t>
            </a:r>
            <a:r>
              <a:rPr lang="hu-HU" sz="2200" b="1" dirty="0">
                <a:latin typeface="Times New Roman" panose="02020603050405020304" pitchFamily="18" charset="0"/>
                <a:cs typeface="Times New Roman" panose="02020603050405020304" pitchFamily="18" charset="0"/>
              </a:rPr>
              <a:t>B1-es kategóriánál foglalkoztatása rehabilitációval helyreállítható- ideje 36 hónap</a:t>
            </a:r>
          </a:p>
          <a:p>
            <a:r>
              <a:rPr lang="hu-HU" sz="2200" b="1" dirty="0">
                <a:latin typeface="Times New Roman" panose="02020603050405020304" pitchFamily="18" charset="0"/>
                <a:cs typeface="Times New Roman" panose="02020603050405020304" pitchFamily="18" charset="0"/>
              </a:rPr>
              <a:t>30-50% </a:t>
            </a:r>
            <a:r>
              <a:rPr lang="hu-HU" sz="2200" dirty="0">
                <a:latin typeface="Times New Roman" panose="02020603050405020304" pitchFamily="18" charset="0"/>
                <a:cs typeface="Times New Roman" panose="02020603050405020304" pitchFamily="18" charset="0"/>
              </a:rPr>
              <a:t>közötti  egészségi állapot </a:t>
            </a:r>
            <a:r>
              <a:rPr lang="hu-HU" sz="2200" b="1" dirty="0">
                <a:latin typeface="Times New Roman" panose="02020603050405020304" pitchFamily="18" charset="0"/>
                <a:cs typeface="Times New Roman" panose="02020603050405020304" pitchFamily="18" charset="0"/>
              </a:rPr>
              <a:t>C1-es  kategóriánál, foglalkoztatása tartós rehabilitációt igényel – 36 hónap</a:t>
            </a:r>
          </a:p>
          <a:p>
            <a:r>
              <a:rPr lang="hu-HU" sz="2200" b="1" dirty="0">
                <a:latin typeface="Times New Roman" panose="02020603050405020304" pitchFamily="18" charset="0"/>
                <a:cs typeface="Times New Roman" panose="02020603050405020304" pitchFamily="18" charset="0"/>
              </a:rPr>
              <a:t>Rehabilitációs terv  - készül a </a:t>
            </a:r>
            <a:r>
              <a:rPr lang="hu-HU" sz="2200" b="1" dirty="0" smtClean="0">
                <a:latin typeface="Times New Roman" panose="02020603050405020304" pitchFamily="18" charset="0"/>
                <a:cs typeface="Times New Roman" panose="02020603050405020304" pitchFamily="18" charset="0"/>
              </a:rPr>
              <a:t>RESZO </a:t>
            </a:r>
            <a:r>
              <a:rPr lang="hu-HU" sz="1200" b="1" dirty="0" smtClean="0">
                <a:latin typeface="Times New Roman" panose="02020603050405020304" pitchFamily="18" charset="0"/>
                <a:cs typeface="Times New Roman" panose="02020603050405020304" pitchFamily="18" charset="0"/>
              </a:rPr>
              <a:t>(Rehabilitációs ellátási és szakértői osztály) </a:t>
            </a:r>
            <a:r>
              <a:rPr lang="hu-HU" sz="2200" dirty="0" err="1">
                <a:latin typeface="Times New Roman" panose="02020603050405020304" pitchFamily="18" charset="0"/>
                <a:cs typeface="Times New Roman" panose="02020603050405020304" pitchFamily="18" charset="0"/>
              </a:rPr>
              <a:t>fogl</a:t>
            </a:r>
            <a:r>
              <a:rPr lang="hu-HU" sz="2200" dirty="0">
                <a:latin typeface="Times New Roman" panose="02020603050405020304" pitchFamily="18" charset="0"/>
                <a:cs typeface="Times New Roman" panose="02020603050405020304" pitchFamily="18" charset="0"/>
              </a:rPr>
              <a:t>. </a:t>
            </a:r>
            <a:r>
              <a:rPr lang="hu-HU" sz="2200" dirty="0" err="1">
                <a:latin typeface="Times New Roman" panose="02020603050405020304" pitchFamily="18" charset="0"/>
                <a:cs typeface="Times New Roman" panose="02020603050405020304" pitchFamily="18" charset="0"/>
              </a:rPr>
              <a:t>rehab</a:t>
            </a:r>
            <a:r>
              <a:rPr lang="hu-HU" sz="2200" dirty="0">
                <a:latin typeface="Times New Roman" panose="02020603050405020304" pitchFamily="18" charset="0"/>
                <a:cs typeface="Times New Roman" panose="02020603050405020304" pitchFamily="18" charset="0"/>
              </a:rPr>
              <a:t>. ügyintéző</a:t>
            </a:r>
            <a:r>
              <a:rPr lang="hu-HU" sz="2200" b="1" dirty="0">
                <a:latin typeface="Times New Roman" panose="02020603050405020304" pitchFamily="18" charset="0"/>
                <a:cs typeface="Times New Roman" panose="02020603050405020304" pitchFamily="18" charset="0"/>
              </a:rPr>
              <a:t>nél. T</a:t>
            </a:r>
            <a:r>
              <a:rPr lang="hu-HU" sz="2200" dirty="0">
                <a:latin typeface="Times New Roman" panose="02020603050405020304" pitchFamily="18" charset="0"/>
                <a:cs typeface="Times New Roman" panose="02020603050405020304" pitchFamily="18" charset="0"/>
              </a:rPr>
              <a:t>artalmazza az orvosi, </a:t>
            </a:r>
            <a:r>
              <a:rPr lang="hu-HU" sz="2200" dirty="0" err="1">
                <a:latin typeface="Times New Roman" panose="02020603050405020304" pitchFamily="18" charset="0"/>
                <a:cs typeface="Times New Roman" panose="02020603050405020304" pitchFamily="18" charset="0"/>
              </a:rPr>
              <a:t>fogl</a:t>
            </a:r>
            <a:r>
              <a:rPr lang="hu-HU" sz="2200" dirty="0">
                <a:latin typeface="Times New Roman" panose="02020603050405020304" pitchFamily="18" charset="0"/>
                <a:cs typeface="Times New Roman" panose="02020603050405020304" pitchFamily="18" charset="0"/>
              </a:rPr>
              <a:t>-i és </a:t>
            </a:r>
            <a:r>
              <a:rPr lang="hu-HU" sz="2200" dirty="0" err="1">
                <a:latin typeface="Times New Roman" panose="02020603050405020304" pitchFamily="18" charset="0"/>
                <a:cs typeface="Times New Roman" panose="02020603050405020304" pitchFamily="18" charset="0"/>
              </a:rPr>
              <a:t>szoc</a:t>
            </a:r>
            <a:r>
              <a:rPr lang="hu-HU" sz="2200" dirty="0">
                <a:latin typeface="Times New Roman" panose="02020603050405020304" pitchFamily="18" charset="0"/>
                <a:cs typeface="Times New Roman" panose="02020603050405020304" pitchFamily="18" charset="0"/>
              </a:rPr>
              <a:t>. szakértői véleményeket, nyomon követi ezek megvalósítását a 36 hónap alatt, együttműködési kötelezettséget ír elő, munkaerő közvetítésre ad felhatalmazást a szakértői osztálynak.</a:t>
            </a:r>
            <a:r>
              <a:rPr lang="hu-HU" sz="2200" b="1" dirty="0">
                <a:latin typeface="Times New Roman" panose="02020603050405020304" pitchFamily="18" charset="0"/>
                <a:cs typeface="Times New Roman" panose="02020603050405020304" pitchFamily="18" charset="0"/>
              </a:rPr>
              <a:t> </a:t>
            </a:r>
          </a:p>
          <a:p>
            <a:r>
              <a:rPr lang="hu-HU" sz="2200" b="1" dirty="0">
                <a:latin typeface="Times New Roman" panose="02020603050405020304" pitchFamily="18" charset="0"/>
                <a:cs typeface="Times New Roman" panose="02020603050405020304" pitchFamily="18" charset="0"/>
              </a:rPr>
              <a:t>A rehabilitációs időszak végére „feltételezi a jogalkotó” hogy a munkavállaló  alkalmassá vált a nyílt munkaerőpiacon történő foglalkoztatásra, </a:t>
            </a:r>
          </a:p>
          <a:p>
            <a:pPr lvl="1"/>
            <a:r>
              <a:rPr lang="hu-HU" sz="2200" b="1" dirty="0">
                <a:latin typeface="Times New Roman" panose="02020603050405020304" pitchFamily="18" charset="0"/>
                <a:cs typeface="Times New Roman" panose="02020603050405020304" pitchFamily="18" charset="0"/>
              </a:rPr>
              <a:t>vagyis nincs automatikus felülvizsgálatra berendelés, </a:t>
            </a:r>
          </a:p>
          <a:p>
            <a:pPr lvl="1"/>
            <a:r>
              <a:rPr lang="hu-HU" sz="2200" b="1" dirty="0">
                <a:latin typeface="Times New Roman" panose="02020603050405020304" pitchFamily="18" charset="0"/>
                <a:cs typeface="Times New Roman" panose="02020603050405020304" pitchFamily="18" charset="0"/>
              </a:rPr>
              <a:t>rehabilitációs ellátás folyósítása automatikusan megszűnik,</a:t>
            </a:r>
          </a:p>
          <a:p>
            <a:pPr lvl="1"/>
            <a:r>
              <a:rPr lang="hu-HU" sz="2200" b="1" dirty="0">
                <a:latin typeface="Times New Roman" panose="02020603050405020304" pitchFamily="18" charset="0"/>
                <a:cs typeface="Times New Roman" panose="02020603050405020304" pitchFamily="18" charset="0"/>
              </a:rPr>
              <a:t>a munkavállalónak új eljárás keretében kell újra kérnie a komplex minősítését</a:t>
            </a:r>
          </a:p>
          <a:p>
            <a:endParaRPr lang="hu-HU" dirty="0"/>
          </a:p>
        </p:txBody>
      </p:sp>
    </p:spTree>
    <p:extLst>
      <p:ext uri="{BB962C8B-B14F-4D97-AF65-F5344CB8AC3E}">
        <p14:creationId xmlns:p14="http://schemas.microsoft.com/office/powerpoint/2010/main" val="30598134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D18A23B-4C6B-4063-9B3F-02F74DDEE412}"/>
              </a:ext>
            </a:extLst>
          </p:cNvPr>
          <p:cNvSpPr>
            <a:spLocks noGrp="1"/>
          </p:cNvSpPr>
          <p:nvPr>
            <p:ph type="title"/>
          </p:nvPr>
        </p:nvSpPr>
        <p:spPr>
          <a:xfrm>
            <a:off x="954742" y="114113"/>
            <a:ext cx="10515600" cy="495487"/>
          </a:xfrm>
        </p:spPr>
        <p:txBody>
          <a:bodyPr>
            <a:normAutofit/>
          </a:bodyPr>
          <a:lstStyle/>
          <a:p>
            <a:r>
              <a:rPr lang="hu-HU" sz="2400" b="1" dirty="0">
                <a:solidFill>
                  <a:schemeClr val="tx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Komplex szakvélemény jelentése 2.– rokkantsági ellátás</a:t>
            </a:r>
            <a:endParaRPr lang="hu-HU" sz="2400" dirty="0">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749B2A2D-2F93-41FE-8846-6848BF15DD1E}"/>
              </a:ext>
            </a:extLst>
          </p:cNvPr>
          <p:cNvSpPr>
            <a:spLocks noGrp="1"/>
          </p:cNvSpPr>
          <p:nvPr>
            <p:ph idx="1"/>
          </p:nvPr>
        </p:nvSpPr>
        <p:spPr>
          <a:xfrm>
            <a:off x="242047" y="699247"/>
            <a:ext cx="11645153" cy="4830696"/>
          </a:xfrm>
        </p:spPr>
        <p:txBody>
          <a:bodyPr>
            <a:normAutofit fontScale="92500" lnSpcReduction="10000"/>
          </a:bodyPr>
          <a:lstStyle/>
          <a:p>
            <a:pPr marL="109728" indent="0">
              <a:buNone/>
            </a:pPr>
            <a:r>
              <a:rPr lang="hu-HU" sz="1800" b="1" u="sng" dirty="0">
                <a:solidFill>
                  <a:schemeClr val="tx1">
                    <a:lumMod val="95000"/>
                    <a:lumOff val="5000"/>
                  </a:schemeClr>
                </a:solidFill>
                <a:latin typeface="Times New Roman" panose="02020603050405020304" pitchFamily="18" charset="0"/>
                <a:cs typeface="Times New Roman" panose="02020603050405020304" pitchFamily="18" charset="0"/>
              </a:rPr>
              <a:t>Meghatározója az egészségi állapot mértéke: </a:t>
            </a:r>
          </a:p>
          <a:p>
            <a:r>
              <a:rPr lang="hu-HU" sz="1800" b="1" dirty="0">
                <a:solidFill>
                  <a:schemeClr val="tx1">
                    <a:lumMod val="95000"/>
                    <a:lumOff val="5000"/>
                  </a:schemeClr>
                </a:solidFill>
                <a:latin typeface="Times New Roman" panose="02020603050405020304" pitchFamily="18" charset="0"/>
                <a:cs typeface="Times New Roman" panose="02020603050405020304" pitchFamily="18" charset="0"/>
              </a:rPr>
              <a:t>50-60 % </a:t>
            </a:r>
            <a:r>
              <a:rPr lang="hu-HU" sz="1800" dirty="0">
                <a:solidFill>
                  <a:schemeClr val="tx1">
                    <a:lumMod val="95000"/>
                    <a:lumOff val="5000"/>
                  </a:schemeClr>
                </a:solidFill>
                <a:latin typeface="Times New Roman" panose="02020603050405020304" pitchFamily="18" charset="0"/>
                <a:cs typeface="Times New Roman" panose="02020603050405020304" pitchFamily="18" charset="0"/>
              </a:rPr>
              <a:t>közötti  egészségi állapot, </a:t>
            </a:r>
            <a:r>
              <a:rPr lang="hu-HU" sz="1800" b="1" dirty="0">
                <a:solidFill>
                  <a:schemeClr val="tx1">
                    <a:lumMod val="95000"/>
                    <a:lumOff val="5000"/>
                  </a:schemeClr>
                </a:solidFill>
                <a:latin typeface="Times New Roman" panose="02020603050405020304" pitchFamily="18" charset="0"/>
                <a:cs typeface="Times New Roman" panose="02020603050405020304" pitchFamily="18" charset="0"/>
              </a:rPr>
              <a:t>B2-es</a:t>
            </a:r>
            <a:r>
              <a:rPr lang="hu-HU" sz="1800" dirty="0">
                <a:solidFill>
                  <a:schemeClr val="tx1">
                    <a:lumMod val="95000"/>
                    <a:lumOff val="5000"/>
                  </a:schemeClr>
                </a:solidFill>
                <a:latin typeface="Times New Roman" panose="02020603050405020304" pitchFamily="18" charset="0"/>
                <a:cs typeface="Times New Roman" panose="02020603050405020304" pitchFamily="18" charset="0"/>
              </a:rPr>
              <a:t> kategória, rehabilitálható lenne,  de külön jogszabály alapján nem rehabilitálható – szakmai-, munkavédelmi-, egészségvédelmi szabályok betartása mellett  foglalkoztatható</a:t>
            </a:r>
          </a:p>
          <a:p>
            <a:r>
              <a:rPr lang="hu-HU" sz="1800" b="1" dirty="0">
                <a:solidFill>
                  <a:schemeClr val="tx1">
                    <a:lumMod val="95000"/>
                    <a:lumOff val="5000"/>
                  </a:schemeClr>
                </a:solidFill>
                <a:latin typeface="Times New Roman" panose="02020603050405020304" pitchFamily="18" charset="0"/>
                <a:cs typeface="Times New Roman" panose="02020603050405020304" pitchFamily="18" charset="0"/>
              </a:rPr>
              <a:t>30-50% </a:t>
            </a:r>
            <a:r>
              <a:rPr lang="hu-HU" sz="1800" dirty="0">
                <a:solidFill>
                  <a:schemeClr val="tx1">
                    <a:lumMod val="95000"/>
                    <a:lumOff val="5000"/>
                  </a:schemeClr>
                </a:solidFill>
                <a:latin typeface="Times New Roman" panose="02020603050405020304" pitchFamily="18" charset="0"/>
                <a:cs typeface="Times New Roman" panose="02020603050405020304" pitchFamily="18" charset="0"/>
              </a:rPr>
              <a:t>közötti  egészségi állapot, </a:t>
            </a:r>
            <a:r>
              <a:rPr lang="hu-HU" sz="1800" b="1" dirty="0">
                <a:solidFill>
                  <a:schemeClr val="tx1">
                    <a:lumMod val="95000"/>
                    <a:lumOff val="5000"/>
                  </a:schemeClr>
                </a:solidFill>
                <a:latin typeface="Times New Roman" panose="02020603050405020304" pitchFamily="18" charset="0"/>
                <a:cs typeface="Times New Roman" panose="02020603050405020304" pitchFamily="18" charset="0"/>
              </a:rPr>
              <a:t>C2-es</a:t>
            </a:r>
            <a:r>
              <a:rPr lang="hu-HU" sz="1800" dirty="0">
                <a:solidFill>
                  <a:schemeClr val="tx1">
                    <a:lumMod val="95000"/>
                    <a:lumOff val="5000"/>
                  </a:schemeClr>
                </a:solidFill>
                <a:latin typeface="Times New Roman" panose="02020603050405020304" pitchFamily="18" charset="0"/>
                <a:cs typeface="Times New Roman" panose="02020603050405020304" pitchFamily="18" charset="0"/>
              </a:rPr>
              <a:t> kategória, rehabilitálható, de külön jogszabály alapján  nem rehabilitálható -  szakmai-, munkavédelmi-, egészségvédelmi szabályok betartása mellett  foglalkoztatható</a:t>
            </a:r>
          </a:p>
          <a:p>
            <a:r>
              <a:rPr lang="hu-HU" sz="1800" b="1" dirty="0">
                <a:solidFill>
                  <a:schemeClr val="tx1">
                    <a:lumMod val="95000"/>
                    <a:lumOff val="5000"/>
                  </a:schemeClr>
                </a:solidFill>
                <a:latin typeface="Times New Roman" panose="02020603050405020304" pitchFamily="18" charset="0"/>
                <a:cs typeface="Times New Roman" panose="02020603050405020304" pitchFamily="18" charset="0"/>
              </a:rPr>
              <a:t>30%  alatti </a:t>
            </a:r>
            <a:r>
              <a:rPr lang="hu-HU" sz="1800" dirty="0">
                <a:solidFill>
                  <a:schemeClr val="tx1">
                    <a:lumMod val="95000"/>
                    <a:lumOff val="5000"/>
                  </a:schemeClr>
                </a:solidFill>
                <a:latin typeface="Times New Roman" panose="02020603050405020304" pitchFamily="18" charset="0"/>
                <a:cs typeface="Times New Roman" panose="02020603050405020304" pitchFamily="18" charset="0"/>
              </a:rPr>
              <a:t>egészségi állapot, </a:t>
            </a:r>
            <a:r>
              <a:rPr lang="hu-HU" sz="1800" b="1" dirty="0">
                <a:solidFill>
                  <a:schemeClr val="tx1">
                    <a:lumMod val="95000"/>
                    <a:lumOff val="5000"/>
                  </a:schemeClr>
                </a:solidFill>
                <a:latin typeface="Times New Roman" panose="02020603050405020304" pitchFamily="18" charset="0"/>
                <a:cs typeface="Times New Roman" panose="02020603050405020304" pitchFamily="18" charset="0"/>
              </a:rPr>
              <a:t>D kategória</a:t>
            </a:r>
            <a:r>
              <a:rPr lang="hu-HU" sz="1800" dirty="0">
                <a:solidFill>
                  <a:schemeClr val="tx1">
                    <a:lumMod val="95000"/>
                    <a:lumOff val="5000"/>
                  </a:schemeClr>
                </a:solidFill>
                <a:latin typeface="Times New Roman" panose="02020603050405020304" pitchFamily="18" charset="0"/>
                <a:cs typeface="Times New Roman" panose="02020603050405020304" pitchFamily="18" charset="0"/>
              </a:rPr>
              <a:t>, csak folyamatos támogatással foglalkoztatható, személyi segítő a mindennapokban és a munkában is - szakmai, munkavédelmi-, egészségvédelmi szabályok betartása mellett  foglalkoztatható</a:t>
            </a:r>
          </a:p>
          <a:p>
            <a:r>
              <a:rPr lang="hu-HU"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hu-HU" sz="1800" b="1" dirty="0">
                <a:solidFill>
                  <a:schemeClr val="tx1">
                    <a:lumMod val="95000"/>
                    <a:lumOff val="5000"/>
                  </a:schemeClr>
                </a:solidFill>
                <a:latin typeface="Times New Roman" panose="02020603050405020304" pitchFamily="18" charset="0"/>
                <a:cs typeface="Times New Roman" panose="02020603050405020304" pitchFamily="18" charset="0"/>
              </a:rPr>
              <a:t>Önellátásra részben vagy egyáltalán nem képes</a:t>
            </a:r>
            <a:r>
              <a:rPr lang="hu-HU" sz="1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hu-HU" sz="1800" b="1" dirty="0">
                <a:solidFill>
                  <a:schemeClr val="tx1">
                    <a:lumMod val="95000"/>
                    <a:lumOff val="5000"/>
                  </a:schemeClr>
                </a:solidFill>
                <a:latin typeface="Times New Roman" panose="02020603050405020304" pitchFamily="18" charset="0"/>
                <a:cs typeface="Times New Roman" panose="02020603050405020304" pitchFamily="18" charset="0"/>
              </a:rPr>
              <a:t>E kategória</a:t>
            </a:r>
            <a:r>
              <a:rPr lang="hu-HU" sz="1800" dirty="0">
                <a:solidFill>
                  <a:schemeClr val="tx1">
                    <a:lumMod val="95000"/>
                    <a:lumOff val="5000"/>
                  </a:schemeClr>
                </a:solidFill>
                <a:latin typeface="Times New Roman" panose="02020603050405020304" pitchFamily="18" charset="0"/>
                <a:cs typeface="Times New Roman" panose="02020603050405020304" pitchFamily="18" charset="0"/>
              </a:rPr>
              <a:t>, egészségi állapota és önellátási  képesség hiánya miatt nem foglalkoztatható- személyi segítő a mindennapokban és a munkában is - szakmai-, munkavédelmi-, egészségvédelmi szabályok betartása mellett  foglalkoztatható</a:t>
            </a:r>
          </a:p>
          <a:p>
            <a:endParaRPr lang="hu-HU" sz="18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hu-HU" sz="1800" b="1" u="sng" dirty="0">
                <a:solidFill>
                  <a:schemeClr val="tx1">
                    <a:lumMod val="95000"/>
                    <a:lumOff val="5000"/>
                  </a:schemeClr>
                </a:solidFill>
                <a:latin typeface="Times New Roman" panose="02020603050405020304" pitchFamily="18" charset="0"/>
                <a:cs typeface="Times New Roman" panose="02020603050405020304" pitchFamily="18" charset="0"/>
              </a:rPr>
              <a:t>B2, C2, D, E kategória jellemzője</a:t>
            </a:r>
            <a:r>
              <a:rPr lang="hu-HU" sz="1800" dirty="0">
                <a:solidFill>
                  <a:schemeClr val="tx1">
                    <a:lumMod val="95000"/>
                    <a:lumOff val="5000"/>
                  </a:schemeClr>
                </a:solidFill>
                <a:latin typeface="Times New Roman" panose="02020603050405020304" pitchFamily="18" charset="0"/>
                <a:cs typeface="Times New Roman" panose="02020603050405020304" pitchFamily="18" charset="0"/>
              </a:rPr>
              <a:t>: </a:t>
            </a:r>
          </a:p>
          <a:p>
            <a:pPr lvl="1"/>
            <a:r>
              <a:rPr lang="hu-HU" sz="1800" dirty="0">
                <a:solidFill>
                  <a:schemeClr val="tx1">
                    <a:lumMod val="95000"/>
                    <a:lumOff val="5000"/>
                  </a:schemeClr>
                </a:solidFill>
                <a:latin typeface="Times New Roman" panose="02020603050405020304" pitchFamily="18" charset="0"/>
                <a:cs typeface="Times New Roman" panose="02020603050405020304" pitchFamily="18" charset="0"/>
              </a:rPr>
              <a:t>Soros felülvizsgálatra meghatározott időpontban a Hatóság berendeli,</a:t>
            </a:r>
          </a:p>
          <a:p>
            <a:pPr lvl="1"/>
            <a:r>
              <a:rPr lang="hu-HU" sz="1800" dirty="0">
                <a:solidFill>
                  <a:schemeClr val="tx1">
                    <a:lumMod val="95000"/>
                    <a:lumOff val="5000"/>
                  </a:schemeClr>
                </a:solidFill>
                <a:latin typeface="Times New Roman" panose="02020603050405020304" pitchFamily="18" charset="0"/>
                <a:cs typeface="Times New Roman" panose="02020603050405020304" pitchFamily="18" charset="0"/>
              </a:rPr>
              <a:t>Az elbírálásig folyamatos az ellátás folyósítása, </a:t>
            </a:r>
          </a:p>
          <a:p>
            <a:pPr lvl="1"/>
            <a:r>
              <a:rPr lang="hu-HU" sz="1800" dirty="0">
                <a:solidFill>
                  <a:schemeClr val="tx1">
                    <a:lumMod val="95000"/>
                    <a:lumOff val="5000"/>
                  </a:schemeClr>
                </a:solidFill>
                <a:latin typeface="Times New Roman" panose="02020603050405020304" pitchFamily="18" charset="0"/>
                <a:cs typeface="Times New Roman" panose="02020603050405020304" pitchFamily="18" charset="0"/>
              </a:rPr>
              <a:t>Nyugdíj korhatár betöltése előtt 10 évvel már nincs  felülvizsgálat,</a:t>
            </a:r>
          </a:p>
          <a:p>
            <a:pPr lvl="1"/>
            <a:r>
              <a:rPr lang="hu-HU" sz="1800" dirty="0">
                <a:solidFill>
                  <a:schemeClr val="tx1">
                    <a:lumMod val="95000"/>
                    <a:lumOff val="5000"/>
                  </a:schemeClr>
                </a:solidFill>
                <a:latin typeface="Times New Roman" panose="02020603050405020304" pitchFamily="18" charset="0"/>
                <a:cs typeface="Times New Roman" panose="02020603050405020304" pitchFamily="18" charset="0"/>
              </a:rPr>
              <a:t>Állapotrosszabbodás esetén a munkavállaló soron </a:t>
            </a:r>
            <a:r>
              <a:rPr lang="hu-HU" sz="1800" dirty="0" err="1" smtClean="0">
                <a:solidFill>
                  <a:schemeClr val="tx1">
                    <a:lumMod val="95000"/>
                    <a:lumOff val="5000"/>
                  </a:schemeClr>
                </a:solidFill>
                <a:latin typeface="Times New Roman" panose="02020603050405020304" pitchFamily="18" charset="0"/>
                <a:cs typeface="Times New Roman" panose="02020603050405020304" pitchFamily="18" charset="0"/>
              </a:rPr>
              <a:t>kivűli</a:t>
            </a:r>
            <a:r>
              <a:rPr lang="hu-HU" sz="1800" dirty="0" smtClean="0">
                <a:solidFill>
                  <a:schemeClr val="tx1">
                    <a:lumMod val="95000"/>
                    <a:lumOff val="5000"/>
                  </a:schemeClr>
                </a:solidFill>
                <a:latin typeface="Times New Roman" panose="02020603050405020304" pitchFamily="18" charset="0"/>
                <a:cs typeface="Times New Roman" panose="02020603050405020304" pitchFamily="18" charset="0"/>
              </a:rPr>
              <a:t> </a:t>
            </a:r>
            <a:r>
              <a:rPr lang="hu-HU" sz="1800" dirty="0">
                <a:solidFill>
                  <a:schemeClr val="tx1">
                    <a:lumMod val="95000"/>
                    <a:lumOff val="5000"/>
                  </a:schemeClr>
                </a:solidFill>
                <a:latin typeface="Times New Roman" panose="02020603050405020304" pitchFamily="18" charset="0"/>
                <a:cs typeface="Times New Roman" panose="02020603050405020304" pitchFamily="18" charset="0"/>
              </a:rPr>
              <a:t>felülvizsgálatot kérhet.</a:t>
            </a:r>
          </a:p>
          <a:p>
            <a:endParaRPr lang="hu-HU" dirty="0"/>
          </a:p>
        </p:txBody>
      </p:sp>
    </p:spTree>
    <p:extLst>
      <p:ext uri="{BB962C8B-B14F-4D97-AF65-F5344CB8AC3E}">
        <p14:creationId xmlns:p14="http://schemas.microsoft.com/office/powerpoint/2010/main" val="10030845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D18A23B-4C6B-4063-9B3F-02F74DDEE412}"/>
              </a:ext>
            </a:extLst>
          </p:cNvPr>
          <p:cNvSpPr>
            <a:spLocks noGrp="1"/>
          </p:cNvSpPr>
          <p:nvPr>
            <p:ph type="title"/>
          </p:nvPr>
        </p:nvSpPr>
        <p:spPr>
          <a:xfrm>
            <a:off x="1676400" y="87220"/>
            <a:ext cx="10515600" cy="432734"/>
          </a:xfrm>
        </p:spPr>
        <p:txBody>
          <a:bodyPr>
            <a:normAutofit/>
          </a:bodyPr>
          <a:lstStyle/>
          <a:p>
            <a:r>
              <a:rPr lang="hu-HU" sz="2400" b="1" dirty="0">
                <a:solidFill>
                  <a:schemeClr val="tx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Munkavállalót megillető kedvezmények, kötelezettségek</a:t>
            </a:r>
            <a:endParaRPr lang="hu-HU" sz="2400" dirty="0">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749B2A2D-2F93-41FE-8846-6848BF15DD1E}"/>
              </a:ext>
            </a:extLst>
          </p:cNvPr>
          <p:cNvSpPr>
            <a:spLocks noGrp="1"/>
          </p:cNvSpPr>
          <p:nvPr>
            <p:ph idx="1"/>
          </p:nvPr>
        </p:nvSpPr>
        <p:spPr>
          <a:xfrm>
            <a:off x="224118" y="672353"/>
            <a:ext cx="11770658" cy="4857590"/>
          </a:xfrm>
        </p:spPr>
        <p:txBody>
          <a:bodyPr>
            <a:normAutofit fontScale="70000" lnSpcReduction="20000"/>
          </a:bodyPr>
          <a:lstStyle/>
          <a:p>
            <a:pPr marL="0" indent="0">
              <a:buNone/>
            </a:pPr>
            <a:r>
              <a:rPr lang="hu-HU" b="1" u="sng" dirty="0">
                <a:solidFill>
                  <a:schemeClr val="tx1">
                    <a:lumMod val="85000"/>
                    <a:lumOff val="15000"/>
                  </a:schemeClr>
                </a:solidFill>
                <a:latin typeface="Times New Roman" panose="02020603050405020304" pitchFamily="18" charset="0"/>
                <a:cs typeface="Times New Roman" panose="02020603050405020304" pitchFamily="18" charset="0"/>
              </a:rPr>
              <a:t>Kedvezmények: </a:t>
            </a:r>
          </a:p>
          <a:p>
            <a:r>
              <a:rPr lang="hu-HU" b="1" dirty="0">
                <a:solidFill>
                  <a:schemeClr val="tx1">
                    <a:lumMod val="85000"/>
                    <a:lumOff val="15000"/>
                  </a:schemeClr>
                </a:solidFill>
                <a:latin typeface="Times New Roman" panose="02020603050405020304" pitchFamily="18" charset="0"/>
                <a:cs typeface="Times New Roman" panose="02020603050405020304" pitchFamily="18" charset="0"/>
              </a:rPr>
              <a:t>Pótszabadság</a:t>
            </a:r>
            <a:r>
              <a:rPr lang="hu-HU" dirty="0">
                <a:solidFill>
                  <a:schemeClr val="tx1">
                    <a:lumMod val="85000"/>
                    <a:lumOff val="15000"/>
                  </a:schemeClr>
                </a:solidFill>
                <a:latin typeface="Times New Roman" panose="02020603050405020304" pitchFamily="18" charset="0"/>
                <a:cs typeface="Times New Roman" panose="02020603050405020304" pitchFamily="18" charset="0"/>
              </a:rPr>
              <a:t>:  Az MT* 120. §. értelmében: „A munkavállalónak, ha megváltozott munkaképességű, fogyatékossági támogatásra jogosult, vagy vakok személyi járadékára jogosult, évenként öt munkanap pótszabadság jár. </a:t>
            </a:r>
          </a:p>
          <a:p>
            <a:r>
              <a:rPr lang="hu-HU" b="1" dirty="0">
                <a:solidFill>
                  <a:schemeClr val="tx1">
                    <a:lumMod val="85000"/>
                    <a:lumOff val="15000"/>
                  </a:schemeClr>
                </a:solidFill>
                <a:latin typeface="Times New Roman" panose="02020603050405020304" pitchFamily="18" charset="0"/>
                <a:cs typeface="Times New Roman" panose="02020603050405020304" pitchFamily="18" charset="0"/>
              </a:rPr>
              <a:t>Személyi adókedvezmény </a:t>
            </a:r>
            <a:r>
              <a:rPr lang="hu-HU" dirty="0">
                <a:solidFill>
                  <a:schemeClr val="tx1">
                    <a:lumMod val="85000"/>
                    <a:lumOff val="15000"/>
                  </a:schemeClr>
                </a:solidFill>
                <a:latin typeface="Times New Roman" panose="02020603050405020304" pitchFamily="18" charset="0"/>
                <a:cs typeface="Times New Roman" panose="02020603050405020304" pitchFamily="18" charset="0"/>
              </a:rPr>
              <a:t>– tartós betegség  esetén 335/2009. (XII. 29.) Korm. rendelet</a:t>
            </a:r>
          </a:p>
          <a:p>
            <a:pPr marL="0" indent="0">
              <a:buNone/>
            </a:pPr>
            <a:r>
              <a:rPr lang="hu-HU" b="1" u="sng" dirty="0">
                <a:solidFill>
                  <a:schemeClr val="tx1">
                    <a:lumMod val="85000"/>
                    <a:lumOff val="15000"/>
                  </a:schemeClr>
                </a:solidFill>
                <a:latin typeface="Times New Roman" panose="02020603050405020304" pitchFamily="18" charset="0"/>
                <a:cs typeface="Times New Roman" panose="02020603050405020304" pitchFamily="18" charset="0"/>
              </a:rPr>
              <a:t>Kötelezettségei: </a:t>
            </a:r>
          </a:p>
          <a:p>
            <a:r>
              <a:rPr lang="hu-HU" b="1" dirty="0">
                <a:solidFill>
                  <a:schemeClr val="tx1">
                    <a:lumMod val="85000"/>
                    <a:lumOff val="15000"/>
                  </a:schemeClr>
                </a:solidFill>
                <a:latin typeface="Times New Roman" panose="02020603050405020304" pitchFamily="18" charset="0"/>
                <a:cs typeface="Times New Roman" panose="02020603050405020304" pitchFamily="18" charset="0"/>
              </a:rPr>
              <a:t>B1,C1 kategória -  </a:t>
            </a:r>
            <a:r>
              <a:rPr lang="hu-HU" b="1" dirty="0" err="1">
                <a:solidFill>
                  <a:schemeClr val="tx1">
                    <a:lumMod val="85000"/>
                    <a:lumOff val="15000"/>
                  </a:schemeClr>
                </a:solidFill>
                <a:latin typeface="Times New Roman" panose="02020603050405020304" pitchFamily="18" charset="0"/>
                <a:cs typeface="Times New Roman" panose="02020603050405020304" pitchFamily="18" charset="0"/>
              </a:rPr>
              <a:t>Mmtv</a:t>
            </a:r>
            <a:r>
              <a:rPr lang="hu-HU" b="1" dirty="0">
                <a:solidFill>
                  <a:schemeClr val="tx1">
                    <a:lumMod val="85000"/>
                    <a:lumOff val="15000"/>
                  </a:schemeClr>
                </a:solidFill>
                <a:latin typeface="Times New Roman" panose="02020603050405020304" pitchFamily="18" charset="0"/>
                <a:cs typeface="Times New Roman" panose="02020603050405020304" pitchFamily="18" charset="0"/>
              </a:rPr>
              <a:t>** szabályai szerint együttműködési kötelezettség </a:t>
            </a:r>
            <a:r>
              <a:rPr lang="hu-HU" dirty="0">
                <a:solidFill>
                  <a:schemeClr val="tx1">
                    <a:lumMod val="85000"/>
                    <a:lumOff val="15000"/>
                  </a:schemeClr>
                </a:solidFill>
                <a:latin typeface="Times New Roman" panose="02020603050405020304" pitchFamily="18" charset="0"/>
                <a:cs typeface="Times New Roman" panose="02020603050405020304" pitchFamily="18" charset="0"/>
              </a:rPr>
              <a:t>a rehabilitációs hatósággal </a:t>
            </a:r>
          </a:p>
          <a:p>
            <a:r>
              <a:rPr lang="hu-HU" b="1" dirty="0">
                <a:solidFill>
                  <a:schemeClr val="tx1">
                    <a:lumMod val="85000"/>
                    <a:lumOff val="15000"/>
                  </a:schemeClr>
                </a:solidFill>
                <a:latin typeface="Times New Roman" panose="02020603050405020304" pitchFamily="18" charset="0"/>
                <a:cs typeface="Times New Roman" panose="02020603050405020304" pitchFamily="18" charset="0"/>
              </a:rPr>
              <a:t>Foglalkoztatási korlát – 2021 évtől megszűnt a kereseti korlát –  így a </a:t>
            </a:r>
            <a:r>
              <a:rPr lang="hu-HU" dirty="0">
                <a:solidFill>
                  <a:schemeClr val="tx1">
                    <a:lumMod val="85000"/>
                    <a:lumOff val="15000"/>
                  </a:schemeClr>
                </a:solidFill>
                <a:latin typeface="Times New Roman" panose="02020603050405020304" pitchFamily="18" charset="0"/>
                <a:cs typeface="Times New Roman" panose="02020603050405020304" pitchFamily="18" charset="0"/>
              </a:rPr>
              <a:t>megváltozott munkaképességű munkavállalók jogszabályváltozás következtében 2021 január 1-től munkaidő és keresetkorlát nélkül vállalhatnak munkát, létesíthetnek munkaviszonyt. </a:t>
            </a:r>
          </a:p>
          <a:p>
            <a:r>
              <a:rPr lang="hu-HU" b="1" dirty="0">
                <a:solidFill>
                  <a:schemeClr val="tx1">
                    <a:lumMod val="85000"/>
                    <a:lumOff val="15000"/>
                  </a:schemeClr>
                </a:solidFill>
                <a:latin typeface="Times New Roman" panose="02020603050405020304" pitchFamily="18" charset="0"/>
                <a:cs typeface="Times New Roman" panose="02020603050405020304" pitchFamily="18" charset="0"/>
              </a:rPr>
              <a:t>Táppénz: Nincs kizáró szabály </a:t>
            </a:r>
            <a:r>
              <a:rPr lang="hu-HU" dirty="0">
                <a:solidFill>
                  <a:schemeClr val="tx1">
                    <a:lumMod val="85000"/>
                    <a:lumOff val="15000"/>
                  </a:schemeClr>
                </a:solidFill>
                <a:latin typeface="Times New Roman" panose="02020603050405020304" pitchFamily="18" charset="0"/>
                <a:cs typeface="Times New Roman" panose="02020603050405020304" pitchFamily="18" charset="0"/>
              </a:rPr>
              <a:t>a mmk-ás személyek ellátásai és a táppénz, baleseti táppénz együttes folyósítására vonatkozásában. </a:t>
            </a:r>
          </a:p>
          <a:p>
            <a:pPr marL="0" indent="0">
              <a:buNone/>
            </a:pPr>
            <a:endParaRPr lang="hu-HU" dirty="0">
              <a:solidFill>
                <a:schemeClr val="tx1">
                  <a:lumMod val="85000"/>
                  <a:lumOff val="15000"/>
                </a:schemeClr>
              </a:solidFill>
              <a:latin typeface="Times New Roman" panose="02020603050405020304" pitchFamily="18" charset="0"/>
              <a:cs typeface="Times New Roman" panose="02020603050405020304" pitchFamily="18" charset="0"/>
            </a:endParaRPr>
          </a:p>
          <a:p>
            <a:pPr marL="0" indent="0">
              <a:buNone/>
            </a:pPr>
            <a:r>
              <a:rPr lang="hu-HU" dirty="0">
                <a:solidFill>
                  <a:schemeClr val="tx1">
                    <a:lumMod val="85000"/>
                    <a:lumOff val="15000"/>
                  </a:schemeClr>
                </a:solidFill>
                <a:latin typeface="Times New Roman" panose="02020603050405020304" pitchFamily="18" charset="0"/>
                <a:cs typeface="Times New Roman" panose="02020603050405020304" pitchFamily="18" charset="0"/>
              </a:rPr>
              <a:t>* MT =  2012. évi I. törvény a munk</a:t>
            </a:r>
            <a:r>
              <a:rPr lang="hu-HU" dirty="0">
                <a:latin typeface="Times New Roman" panose="02020603050405020304" pitchFamily="18" charset="0"/>
                <a:cs typeface="Times New Roman" panose="02020603050405020304" pitchFamily="18" charset="0"/>
              </a:rPr>
              <a:t>a törvénykönyvéről </a:t>
            </a:r>
            <a:endParaRPr lang="hu-HU" dirty="0">
              <a:solidFill>
                <a:schemeClr val="tx1">
                  <a:lumMod val="85000"/>
                  <a:lumOff val="15000"/>
                </a:schemeClr>
              </a:solidFill>
              <a:latin typeface="Times New Roman" panose="02020603050405020304" pitchFamily="18" charset="0"/>
              <a:cs typeface="Times New Roman" panose="02020603050405020304" pitchFamily="18" charset="0"/>
            </a:endParaRPr>
          </a:p>
          <a:p>
            <a:pPr marL="0" indent="0">
              <a:buNone/>
            </a:pPr>
            <a:r>
              <a:rPr lang="hu-HU" dirty="0">
                <a:solidFill>
                  <a:schemeClr val="tx1">
                    <a:lumMod val="85000"/>
                    <a:lumOff val="15000"/>
                  </a:schemeClr>
                </a:solidFill>
                <a:latin typeface="Times New Roman" panose="02020603050405020304" pitchFamily="18" charset="0"/>
                <a:cs typeface="Times New Roman" panose="02020603050405020304" pitchFamily="18" charset="0"/>
              </a:rPr>
              <a:t>**</a:t>
            </a:r>
            <a:r>
              <a:rPr lang="hu-HU" dirty="0" err="1">
                <a:solidFill>
                  <a:schemeClr val="tx1">
                    <a:lumMod val="85000"/>
                    <a:lumOff val="15000"/>
                  </a:schemeClr>
                </a:solidFill>
                <a:latin typeface="Times New Roman" panose="02020603050405020304" pitchFamily="18" charset="0"/>
                <a:cs typeface="Times New Roman" panose="02020603050405020304" pitchFamily="18" charset="0"/>
              </a:rPr>
              <a:t>Mmtv</a:t>
            </a:r>
            <a:r>
              <a:rPr lang="hu-HU" dirty="0">
                <a:solidFill>
                  <a:schemeClr val="tx1">
                    <a:lumMod val="85000"/>
                    <a:lumOff val="15000"/>
                  </a:schemeClr>
                </a:solidFill>
                <a:latin typeface="Times New Roman" panose="02020603050405020304" pitchFamily="18" charset="0"/>
                <a:cs typeface="Times New Roman" panose="02020603050405020304" pitchFamily="18" charset="0"/>
              </a:rPr>
              <a:t>=</a:t>
            </a:r>
            <a:r>
              <a:rPr lang="hu-HU" b="1" i="1" dirty="0">
                <a:solidFill>
                  <a:schemeClr val="tx1">
                    <a:lumMod val="85000"/>
                    <a:lumOff val="15000"/>
                  </a:schemeClr>
                </a:solidFill>
                <a:latin typeface="Times New Roman" panose="02020603050405020304" pitchFamily="18" charset="0"/>
                <a:cs typeface="Times New Roman" panose="02020603050405020304" pitchFamily="18" charset="0"/>
              </a:rPr>
              <a:t> </a:t>
            </a:r>
            <a:r>
              <a:rPr lang="hu-HU" dirty="0">
                <a:solidFill>
                  <a:schemeClr val="tx1">
                    <a:lumMod val="85000"/>
                    <a:lumOff val="15000"/>
                  </a:schemeClr>
                </a:solidFill>
                <a:latin typeface="Times New Roman" panose="02020603050405020304" pitchFamily="18" charset="0"/>
                <a:cs typeface="Times New Roman" panose="02020603050405020304" pitchFamily="18" charset="0"/>
              </a:rPr>
              <a:t>2011. évi CXCI. Törvény a megváltozott munkaképességű személyek ellátásairól és egyes törvények módosításáról</a:t>
            </a:r>
          </a:p>
          <a:p>
            <a:endParaRPr lang="hu-HU" dirty="0"/>
          </a:p>
        </p:txBody>
      </p:sp>
    </p:spTree>
    <p:extLst>
      <p:ext uri="{BB962C8B-B14F-4D97-AF65-F5344CB8AC3E}">
        <p14:creationId xmlns:p14="http://schemas.microsoft.com/office/powerpoint/2010/main" val="12681335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749B2A2D-2F93-41FE-8846-6848BF15DD1E}"/>
              </a:ext>
            </a:extLst>
          </p:cNvPr>
          <p:cNvSpPr>
            <a:spLocks noGrp="1"/>
          </p:cNvSpPr>
          <p:nvPr>
            <p:ph idx="1"/>
          </p:nvPr>
        </p:nvSpPr>
        <p:spPr>
          <a:xfrm>
            <a:off x="284085" y="392220"/>
            <a:ext cx="11620870" cy="6221644"/>
          </a:xfrm>
        </p:spPr>
        <p:txBody>
          <a:bodyPr>
            <a:normAutofit/>
          </a:bodyPr>
          <a:lstStyle/>
          <a:p>
            <a:r>
              <a:rPr lang="hu-HU" sz="1500" dirty="0">
                <a:latin typeface="Times New Roman" panose="02020603050405020304" pitchFamily="18" charset="0"/>
                <a:cs typeface="Times New Roman" panose="02020603050405020304" pitchFamily="18" charset="0"/>
              </a:rPr>
              <a:t>2022. évi költségvetési tervezet REHA (rehabilitációs hozzájárulási adó) befizetés: </a:t>
            </a:r>
            <a:r>
              <a:rPr lang="hu-HU" sz="1500" dirty="0" smtClean="0">
                <a:latin typeface="Times New Roman" panose="02020603050405020304" pitchFamily="18" charset="0"/>
                <a:cs typeface="Times New Roman" panose="02020603050405020304" pitchFamily="18" charset="0"/>
              </a:rPr>
              <a:t>149.900.000.000 Ft. ez </a:t>
            </a:r>
            <a:r>
              <a:rPr lang="hu-HU" sz="1500" dirty="0">
                <a:latin typeface="Times New Roman" panose="02020603050405020304" pitchFamily="18" charset="0"/>
                <a:cs typeface="Times New Roman" panose="02020603050405020304" pitchFamily="18" charset="0"/>
              </a:rPr>
              <a:t>83.278 Fő után befizetett összeg, ez az összeg a 25 főnél több munkavállalót foglalkoztató </a:t>
            </a:r>
            <a:r>
              <a:rPr lang="hu-HU" sz="1500" dirty="0" smtClean="0">
                <a:latin typeface="Times New Roman" panose="02020603050405020304" pitchFamily="18" charset="0"/>
                <a:cs typeface="Times New Roman" panose="02020603050405020304" pitchFamily="18" charset="0"/>
              </a:rPr>
              <a:t>cégek befizetése. Jelenleg </a:t>
            </a:r>
            <a:r>
              <a:rPr lang="hu-HU" sz="1500" dirty="0">
                <a:latin typeface="Times New Roman" panose="02020603050405020304" pitchFamily="18" charset="0"/>
                <a:cs typeface="Times New Roman" panose="02020603050405020304" pitchFamily="18" charset="0"/>
              </a:rPr>
              <a:t>1.665.560 Fő dolgozik ilyen méretű munkahelyeken.</a:t>
            </a:r>
          </a:p>
          <a:p>
            <a:r>
              <a:rPr lang="hu-HU" sz="1500" dirty="0">
                <a:latin typeface="Times New Roman" panose="02020603050405020304" pitchFamily="18" charset="0"/>
                <a:cs typeface="Times New Roman" panose="02020603050405020304" pitchFamily="18" charset="0"/>
              </a:rPr>
              <a:t>2022. évben 57 </a:t>
            </a:r>
            <a:r>
              <a:rPr lang="hu-HU" sz="1500" dirty="0" smtClean="0">
                <a:latin typeface="Times New Roman" panose="02020603050405020304" pitchFamily="18" charset="0"/>
                <a:cs typeface="Times New Roman" panose="02020603050405020304" pitchFamily="18" charset="0"/>
              </a:rPr>
              <a:t>milliárd </a:t>
            </a:r>
            <a:r>
              <a:rPr lang="hu-HU" sz="1500" dirty="0">
                <a:latin typeface="Times New Roman" panose="02020603050405020304" pitchFamily="18" charset="0"/>
                <a:cs typeface="Times New Roman" panose="02020603050405020304" pitchFamily="18" charset="0"/>
              </a:rPr>
              <a:t>Ft támogatást kapnak az </a:t>
            </a:r>
            <a:r>
              <a:rPr lang="hu-HU" sz="1500" dirty="0" smtClean="0">
                <a:latin typeface="Times New Roman" panose="02020603050405020304" pitchFamily="18" charset="0"/>
                <a:cs typeface="Times New Roman" panose="02020603050405020304" pitchFamily="18" charset="0"/>
              </a:rPr>
              <a:t>akkreditált </a:t>
            </a:r>
            <a:r>
              <a:rPr lang="hu-HU" sz="1500" dirty="0">
                <a:latin typeface="Times New Roman" panose="02020603050405020304" pitchFamily="18" charset="0"/>
                <a:cs typeface="Times New Roman" panose="02020603050405020304" pitchFamily="18" charset="0"/>
              </a:rPr>
              <a:t>munkahelyek. Magyarországon jelenleg 545 </a:t>
            </a:r>
            <a:r>
              <a:rPr lang="hu-HU" sz="1500" dirty="0" smtClean="0">
                <a:latin typeface="Times New Roman" panose="02020603050405020304" pitchFamily="18" charset="0"/>
                <a:cs typeface="Times New Roman" panose="02020603050405020304" pitchFamily="18" charset="0"/>
              </a:rPr>
              <a:t>akkreditált </a:t>
            </a:r>
            <a:r>
              <a:rPr lang="hu-HU" sz="1500" dirty="0">
                <a:latin typeface="Times New Roman" panose="02020603050405020304" pitchFamily="18" charset="0"/>
                <a:cs typeface="Times New Roman" panose="02020603050405020304" pitchFamily="18" charset="0"/>
              </a:rPr>
              <a:t>munkáltató van bejelentve 1441 </a:t>
            </a:r>
            <a:r>
              <a:rPr lang="hu-HU" sz="1500" dirty="0" smtClean="0">
                <a:latin typeface="Times New Roman" panose="02020603050405020304" pitchFamily="18" charset="0"/>
                <a:cs typeface="Times New Roman" panose="02020603050405020304" pitchFamily="18" charset="0"/>
              </a:rPr>
              <a:t>telephellyel</a:t>
            </a:r>
            <a:r>
              <a:rPr lang="hu-HU" sz="1500" dirty="0">
                <a:latin typeface="Times New Roman" panose="02020603050405020304" pitchFamily="18" charset="0"/>
                <a:cs typeface="Times New Roman" panose="02020603050405020304" pitchFamily="18" charset="0"/>
              </a:rPr>
              <a:t>. </a:t>
            </a:r>
            <a:endParaRPr lang="hu-HU" sz="1500" dirty="0" smtClean="0">
              <a:latin typeface="Times New Roman" panose="02020603050405020304" pitchFamily="18" charset="0"/>
              <a:cs typeface="Times New Roman" panose="02020603050405020304" pitchFamily="18" charset="0"/>
            </a:endParaRPr>
          </a:p>
          <a:p>
            <a:r>
              <a:rPr lang="hu-HU" sz="1500" dirty="0" smtClean="0">
                <a:latin typeface="Times New Roman" panose="02020603050405020304" pitchFamily="18" charset="0"/>
                <a:cs typeface="Times New Roman" panose="02020603050405020304" pitchFamily="18" charset="0"/>
              </a:rPr>
              <a:t>Mmk-ás munkavállalók száma 750 ezer fő körüli.</a:t>
            </a:r>
            <a:endParaRPr lang="hu-HU" sz="1500" dirty="0">
              <a:latin typeface="Times New Roman" panose="02020603050405020304" pitchFamily="18" charset="0"/>
              <a:cs typeface="Times New Roman" panose="02020603050405020304" pitchFamily="18" charset="0"/>
            </a:endParaRPr>
          </a:p>
          <a:p>
            <a:endParaRPr lang="hu-HU" sz="1400" dirty="0">
              <a:latin typeface="Times New Roman" panose="02020603050405020304" pitchFamily="18" charset="0"/>
              <a:cs typeface="Times New Roman" panose="02020603050405020304" pitchFamily="18" charset="0"/>
            </a:endParaRPr>
          </a:p>
        </p:txBody>
      </p:sp>
      <p:sp>
        <p:nvSpPr>
          <p:cNvPr id="4" name="Téglalap 3"/>
          <p:cNvSpPr/>
          <p:nvPr/>
        </p:nvSpPr>
        <p:spPr>
          <a:xfrm>
            <a:off x="2922493" y="22888"/>
            <a:ext cx="6167719" cy="369332"/>
          </a:xfrm>
          <a:prstGeom prst="rect">
            <a:avLst/>
          </a:prstGeom>
        </p:spPr>
        <p:txBody>
          <a:bodyPr wrap="square">
            <a:spAutoFit/>
          </a:bodyPr>
          <a:lstStyle/>
          <a:p>
            <a:r>
              <a:rPr lang="hu-HU" b="1" dirty="0">
                <a:latin typeface="Times New Roman" panose="02020603050405020304" pitchFamily="18" charset="0"/>
                <a:cs typeface="Times New Roman" panose="02020603050405020304" pitchFamily="18" charset="0"/>
              </a:rPr>
              <a:t>Megváltozott munkaképességű személyek a munkaerőpiacon </a:t>
            </a:r>
            <a:endParaRPr lang="hu-HU" b="1" dirty="0"/>
          </a:p>
        </p:txBody>
      </p:sp>
      <p:pic>
        <p:nvPicPr>
          <p:cNvPr id="5" name="Kép 4"/>
          <p:cNvPicPr>
            <a:picLocks noChangeAspect="1"/>
          </p:cNvPicPr>
          <p:nvPr/>
        </p:nvPicPr>
        <p:blipFill>
          <a:blip r:embed="rId3"/>
          <a:stretch>
            <a:fillRect/>
          </a:stretch>
        </p:blipFill>
        <p:spPr>
          <a:xfrm>
            <a:off x="1216242" y="1775535"/>
            <a:ext cx="10484528" cy="3977196"/>
          </a:xfrm>
          <a:prstGeom prst="rect">
            <a:avLst/>
          </a:prstGeom>
        </p:spPr>
      </p:pic>
      <p:sp>
        <p:nvSpPr>
          <p:cNvPr id="6" name="Szövegdoboz 5"/>
          <p:cNvSpPr txBox="1"/>
          <p:nvPr/>
        </p:nvSpPr>
        <p:spPr>
          <a:xfrm>
            <a:off x="9254970" y="6551831"/>
            <a:ext cx="2934070" cy="246221"/>
          </a:xfrm>
          <a:prstGeom prst="rect">
            <a:avLst/>
          </a:prstGeom>
          <a:noFill/>
        </p:spPr>
        <p:txBody>
          <a:bodyPr wrap="square" rtlCol="0">
            <a:spAutoFit/>
          </a:bodyPr>
          <a:lstStyle/>
          <a:p>
            <a:r>
              <a:rPr lang="hu-HU" sz="1000" b="1" i="1" dirty="0" smtClean="0">
                <a:latin typeface="Times New Roman" panose="02020603050405020304" pitchFamily="18" charset="0"/>
                <a:cs typeface="Times New Roman" panose="02020603050405020304" pitchFamily="18" charset="0"/>
              </a:rPr>
              <a:t>Hivatkozás: https</a:t>
            </a:r>
            <a:r>
              <a:rPr lang="hu-HU" sz="1000" b="1" i="1" dirty="0">
                <a:latin typeface="Times New Roman" panose="02020603050405020304" pitchFamily="18" charset="0"/>
                <a:cs typeface="Times New Roman" panose="02020603050405020304" pitchFamily="18" charset="0"/>
              </a:rPr>
              <a:t>://www.ksh.hu/stadat_evkozi_9_16</a:t>
            </a:r>
          </a:p>
        </p:txBody>
      </p:sp>
    </p:spTree>
    <p:extLst>
      <p:ext uri="{BB962C8B-B14F-4D97-AF65-F5344CB8AC3E}">
        <p14:creationId xmlns:p14="http://schemas.microsoft.com/office/powerpoint/2010/main" val="29266926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D18A23B-4C6B-4063-9B3F-02F74DDEE412}"/>
              </a:ext>
            </a:extLst>
          </p:cNvPr>
          <p:cNvSpPr>
            <a:spLocks noGrp="1"/>
          </p:cNvSpPr>
          <p:nvPr>
            <p:ph type="title"/>
          </p:nvPr>
        </p:nvSpPr>
        <p:spPr>
          <a:xfrm>
            <a:off x="954742" y="0"/>
            <a:ext cx="10515600" cy="869577"/>
          </a:xfrm>
        </p:spPr>
        <p:txBody>
          <a:bodyPr>
            <a:normAutofit fontScale="90000"/>
          </a:bodyPr>
          <a:lstStyle/>
          <a:p>
            <a:pPr algn="ctr"/>
            <a:r>
              <a:rPr lang="hu-HU" b="1" dirty="0" smtClean="0"/>
              <a:t/>
            </a:r>
            <a:br>
              <a:rPr lang="hu-HU" b="1" dirty="0" smtClean="0"/>
            </a:br>
            <a:r>
              <a:rPr lang="hu-HU" sz="2700" b="1" dirty="0" smtClean="0">
                <a:latin typeface="Times New Roman" panose="02020603050405020304" pitchFamily="18" charset="0"/>
                <a:cs typeface="Times New Roman" panose="02020603050405020304" pitchFamily="18" charset="0"/>
              </a:rPr>
              <a:t>A </a:t>
            </a:r>
            <a:r>
              <a:rPr lang="hu-HU" sz="2700" b="1" dirty="0">
                <a:latin typeface="Times New Roman" panose="02020603050405020304" pitchFamily="18" charset="0"/>
                <a:cs typeface="Times New Roman" panose="02020603050405020304" pitchFamily="18" charset="0"/>
              </a:rPr>
              <a:t>munkaadó az alábbi támogatásban részesülőket veheti figyelembe a rehabilitációs hozzájárulásnál:</a:t>
            </a:r>
            <a:br>
              <a:rPr lang="hu-HU" sz="2700" b="1" dirty="0">
                <a:latin typeface="Times New Roman" panose="02020603050405020304" pitchFamily="18" charset="0"/>
                <a:cs typeface="Times New Roman" panose="02020603050405020304" pitchFamily="18" charset="0"/>
              </a:rPr>
            </a:br>
            <a:endParaRPr lang="hu-HU" sz="2700" dirty="0">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749B2A2D-2F93-41FE-8846-6848BF15DD1E}"/>
              </a:ext>
            </a:extLst>
          </p:cNvPr>
          <p:cNvSpPr>
            <a:spLocks noGrp="1"/>
          </p:cNvSpPr>
          <p:nvPr>
            <p:ph idx="1"/>
          </p:nvPr>
        </p:nvSpPr>
        <p:spPr>
          <a:xfrm>
            <a:off x="242047" y="1057835"/>
            <a:ext cx="11555506" cy="4313155"/>
          </a:xfrm>
        </p:spPr>
        <p:txBody>
          <a:bodyPr>
            <a:normAutofit/>
          </a:bodyPr>
          <a:lstStyle/>
          <a:p>
            <a:pPr marL="285750" indent="-285750" algn="just">
              <a:defRPr/>
            </a:pPr>
            <a:r>
              <a:rPr lang="hu-HU" dirty="0" smtClean="0">
                <a:latin typeface="Times New Roman" panose="02020603050405020304" pitchFamily="18" charset="0"/>
                <a:cs typeface="Times New Roman" panose="02020603050405020304" pitchFamily="18" charset="0"/>
              </a:rPr>
              <a:t>Rehabilitációs </a:t>
            </a:r>
            <a:r>
              <a:rPr lang="hu-HU" dirty="0">
                <a:latin typeface="Times New Roman" panose="02020603050405020304" pitchFamily="18" charset="0"/>
                <a:cs typeface="Times New Roman" panose="02020603050405020304" pitchFamily="18" charset="0"/>
              </a:rPr>
              <a:t>ellátott</a:t>
            </a:r>
          </a:p>
          <a:p>
            <a:pPr marL="285750" indent="-285750" algn="just">
              <a:defRPr/>
            </a:pPr>
            <a:r>
              <a:rPr lang="hu-HU" dirty="0">
                <a:latin typeface="Times New Roman" panose="02020603050405020304" pitchFamily="18" charset="0"/>
                <a:cs typeface="Times New Roman" panose="02020603050405020304" pitchFamily="18" charset="0"/>
              </a:rPr>
              <a:t>Rokkant ellátott </a:t>
            </a:r>
          </a:p>
          <a:p>
            <a:pPr marL="285750" indent="-285750" algn="just">
              <a:defRPr/>
            </a:pPr>
            <a:r>
              <a:rPr lang="hu-HU" dirty="0">
                <a:latin typeface="Times New Roman" panose="02020603050405020304" pitchFamily="18" charset="0"/>
                <a:cs typeface="Times New Roman" panose="02020603050405020304" pitchFamily="18" charset="0"/>
              </a:rPr>
              <a:t>Rokkant járadékos</a:t>
            </a:r>
          </a:p>
          <a:p>
            <a:pPr marL="285750" indent="-285750" algn="just">
              <a:defRPr/>
            </a:pPr>
            <a:r>
              <a:rPr lang="hu-HU" dirty="0">
                <a:latin typeface="Times New Roman" panose="02020603050405020304" pitchFamily="18" charset="0"/>
                <a:cs typeface="Times New Roman" panose="02020603050405020304" pitchFamily="18" charset="0"/>
              </a:rPr>
              <a:t>Rehabilitációs járadékos</a:t>
            </a:r>
          </a:p>
          <a:p>
            <a:pPr marL="285750" indent="-285750" algn="just">
              <a:defRPr/>
            </a:pPr>
            <a:r>
              <a:rPr lang="hu-HU" dirty="0">
                <a:latin typeface="Times New Roman" panose="02020603050405020304" pitchFamily="18" charset="0"/>
                <a:cs typeface="Times New Roman" panose="02020603050405020304" pitchFamily="18" charset="0"/>
              </a:rPr>
              <a:t>Fogyatékossági támogatásra jogosult</a:t>
            </a:r>
          </a:p>
          <a:p>
            <a:pPr marL="285750" indent="-285750" algn="just">
              <a:defRPr/>
            </a:pPr>
            <a:r>
              <a:rPr lang="hu-HU" dirty="0">
                <a:latin typeface="Times New Roman" panose="02020603050405020304" pitchFamily="18" charset="0"/>
                <a:cs typeface="Times New Roman" panose="02020603050405020304" pitchFamily="18" charset="0"/>
              </a:rPr>
              <a:t>Vak személyi járadéka van </a:t>
            </a:r>
          </a:p>
          <a:p>
            <a:pPr marL="285750" indent="-285750" algn="just">
              <a:defRPr/>
            </a:pPr>
            <a:r>
              <a:rPr lang="hu-HU" dirty="0">
                <a:latin typeface="Times New Roman" panose="02020603050405020304" pitchFamily="18" charset="0"/>
                <a:cs typeface="Times New Roman" panose="02020603050405020304" pitchFamily="18" charset="0"/>
              </a:rPr>
              <a:t>Emeltszintű családi pótlékot kap</a:t>
            </a:r>
          </a:p>
          <a:p>
            <a:pPr marL="285750" indent="-285750" algn="just">
              <a:defRPr/>
            </a:pPr>
            <a:r>
              <a:rPr lang="hu-HU" dirty="0">
                <a:latin typeface="Times New Roman" panose="02020603050405020304" pitchFamily="18" charset="0"/>
                <a:cs typeface="Times New Roman" panose="02020603050405020304" pitchFamily="18" charset="0"/>
              </a:rPr>
              <a:t>Ide tartoznak a pszicho szociális fogyatékosok és beszédfogyatékosok </a:t>
            </a:r>
            <a:r>
              <a:rPr lang="hu-HU" dirty="0" smtClean="0">
                <a:latin typeface="Times New Roman" panose="02020603050405020304" pitchFamily="18" charset="0"/>
                <a:cs typeface="Times New Roman" panose="02020603050405020304" pitchFamily="18" charset="0"/>
              </a:rPr>
              <a:t>is.</a:t>
            </a:r>
            <a:endParaRPr lang="hu-HU" dirty="0">
              <a:latin typeface="Times New Roman" panose="02020603050405020304" pitchFamily="18" charset="0"/>
              <a:cs typeface="Times New Roman" panose="02020603050405020304" pitchFamily="18" charset="0"/>
            </a:endParaRPr>
          </a:p>
          <a:p>
            <a:endParaRPr lang="hu-HU" dirty="0"/>
          </a:p>
        </p:txBody>
      </p:sp>
    </p:spTree>
    <p:extLst>
      <p:ext uri="{BB962C8B-B14F-4D97-AF65-F5344CB8AC3E}">
        <p14:creationId xmlns:p14="http://schemas.microsoft.com/office/powerpoint/2010/main" val="4915501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D18A23B-4C6B-4063-9B3F-02F74DDEE412}"/>
              </a:ext>
            </a:extLst>
          </p:cNvPr>
          <p:cNvSpPr>
            <a:spLocks noGrp="1"/>
          </p:cNvSpPr>
          <p:nvPr>
            <p:ph type="title"/>
          </p:nvPr>
        </p:nvSpPr>
        <p:spPr>
          <a:xfrm>
            <a:off x="838200" y="105149"/>
            <a:ext cx="10515600" cy="827181"/>
          </a:xfrm>
        </p:spPr>
        <p:txBody>
          <a:bodyPr>
            <a:normAutofit fontScale="90000"/>
          </a:bodyPr>
          <a:lstStyle/>
          <a:p>
            <a:pPr algn="ctr"/>
            <a:r>
              <a:rPr lang="hu-HU"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Megváltozott munkaképességű munkavállalók</a:t>
            </a:r>
            <a:br>
              <a:rPr lang="hu-HU"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hu-HU"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rehabilitációs hozzájárulási adó –</a:t>
            </a:r>
            <a:r>
              <a:rPr lang="hu-HU" sz="2800" b="1"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reha</a:t>
            </a:r>
            <a:r>
              <a:rPr lang="hu-HU"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szempontjából</a:t>
            </a:r>
            <a:endParaRPr lang="hu-HU" sz="2800" dirty="0">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749B2A2D-2F93-41FE-8846-6848BF15DD1E}"/>
              </a:ext>
            </a:extLst>
          </p:cNvPr>
          <p:cNvSpPr>
            <a:spLocks noGrp="1"/>
          </p:cNvSpPr>
          <p:nvPr>
            <p:ph idx="1"/>
          </p:nvPr>
        </p:nvSpPr>
        <p:spPr>
          <a:xfrm>
            <a:off x="286870" y="932330"/>
            <a:ext cx="11600329" cy="4597613"/>
          </a:xfrm>
        </p:spPr>
        <p:txBody>
          <a:bodyPr>
            <a:normAutofit fontScale="62500" lnSpcReduction="20000"/>
          </a:bodyPr>
          <a:lstStyle/>
          <a:p>
            <a:pPr marL="0" indent="0">
              <a:buNone/>
            </a:pPr>
            <a:r>
              <a:rPr lang="hu-HU" b="1" u="sng" dirty="0" smtClean="0">
                <a:latin typeface="Times New Roman" panose="02020603050405020304" pitchFamily="18" charset="0"/>
                <a:cs typeface="Times New Roman" panose="02020603050405020304" pitchFamily="18" charset="0"/>
              </a:rPr>
              <a:t>Az </a:t>
            </a:r>
            <a:r>
              <a:rPr lang="hu-HU" b="1" u="sng" dirty="0" err="1">
                <a:latin typeface="Times New Roman" panose="02020603050405020304" pitchFamily="18" charset="0"/>
                <a:cs typeface="Times New Roman" panose="02020603050405020304" pitchFamily="18" charset="0"/>
              </a:rPr>
              <a:t>Mmtv</a:t>
            </a:r>
            <a:r>
              <a:rPr lang="hu-HU" b="1" u="sng" dirty="0">
                <a:latin typeface="Times New Roman" panose="02020603050405020304" pitchFamily="18" charset="0"/>
                <a:cs typeface="Times New Roman" panose="02020603050405020304" pitchFamily="18" charset="0"/>
              </a:rPr>
              <a:t> 22. § alapján a megváltozott munkaképességűnek tekinthető: </a:t>
            </a:r>
          </a:p>
          <a:p>
            <a:pPr lvl="0"/>
            <a:r>
              <a:rPr lang="hu-HU" dirty="0">
                <a:latin typeface="Times New Roman" panose="02020603050405020304" pitchFamily="18" charset="0"/>
                <a:cs typeface="Times New Roman" panose="02020603050405020304" pitchFamily="18" charset="0"/>
              </a:rPr>
              <a:t>akinek az egészségi állapota a rehabilitációs hatóság komplex minősítése alapján 60%-</a:t>
            </a:r>
            <a:r>
              <a:rPr lang="hu-HU" dirty="0" err="1">
                <a:latin typeface="Times New Roman" panose="02020603050405020304" pitchFamily="18" charset="0"/>
                <a:cs typeface="Times New Roman" panose="02020603050405020304" pitchFamily="18" charset="0"/>
              </a:rPr>
              <a:t>os</a:t>
            </a:r>
            <a:r>
              <a:rPr lang="hu-HU" dirty="0">
                <a:latin typeface="Times New Roman" panose="02020603050405020304" pitchFamily="18" charset="0"/>
                <a:cs typeface="Times New Roman" panose="02020603050405020304" pitchFamily="18" charset="0"/>
              </a:rPr>
              <a:t> vagy kisebb mértékű,</a:t>
            </a:r>
          </a:p>
          <a:p>
            <a:pPr lvl="0"/>
            <a:r>
              <a:rPr lang="hu-HU" dirty="0">
                <a:latin typeface="Times New Roman" panose="02020603050405020304" pitchFamily="18" charset="0"/>
                <a:cs typeface="Times New Roman" panose="02020603050405020304" pitchFamily="18" charset="0"/>
              </a:rPr>
              <a:t>aki legalább 40 %-</a:t>
            </a:r>
            <a:r>
              <a:rPr lang="hu-HU" dirty="0" err="1">
                <a:latin typeface="Times New Roman" panose="02020603050405020304" pitchFamily="18" charset="0"/>
                <a:cs typeface="Times New Roman" panose="02020603050405020304" pitchFamily="18" charset="0"/>
              </a:rPr>
              <a:t>os</a:t>
            </a:r>
            <a:r>
              <a:rPr lang="hu-HU" dirty="0">
                <a:latin typeface="Times New Roman" panose="02020603050405020304" pitchFamily="18" charset="0"/>
                <a:cs typeface="Times New Roman" panose="02020603050405020304" pitchFamily="18" charset="0"/>
              </a:rPr>
              <a:t> egészségkárosodással rendelkezik a szakvélemény időbeli hatálya alatt,</a:t>
            </a:r>
          </a:p>
          <a:p>
            <a:pPr lvl="0"/>
            <a:r>
              <a:rPr lang="hu-HU" dirty="0">
                <a:latin typeface="Times New Roman" panose="02020603050405020304" pitchFamily="18" charset="0"/>
                <a:cs typeface="Times New Roman" panose="02020603050405020304" pitchFamily="18" charset="0"/>
              </a:rPr>
              <a:t>akinek a munkaképesség-csökkenése 50-100 %-</a:t>
            </a:r>
            <a:r>
              <a:rPr lang="hu-HU" dirty="0" err="1">
                <a:latin typeface="Times New Roman" panose="02020603050405020304" pitchFamily="18" charset="0"/>
                <a:cs typeface="Times New Roman" panose="02020603050405020304" pitchFamily="18" charset="0"/>
              </a:rPr>
              <a:t>os</a:t>
            </a:r>
            <a:r>
              <a:rPr lang="hu-HU" dirty="0">
                <a:latin typeface="Times New Roman" panose="02020603050405020304" pitchFamily="18" charset="0"/>
                <a:cs typeface="Times New Roman" panose="02020603050405020304" pitchFamily="18" charset="0"/>
              </a:rPr>
              <a:t> mértékű a szakvélemény időbeli hatálya alatt,</a:t>
            </a:r>
          </a:p>
          <a:p>
            <a:pPr lvl="0"/>
            <a:r>
              <a:rPr lang="hu-HU" dirty="0">
                <a:latin typeface="Times New Roman" panose="02020603050405020304" pitchFamily="18" charset="0"/>
                <a:cs typeface="Times New Roman" panose="02020603050405020304" pitchFamily="18" charset="0"/>
              </a:rPr>
              <a:t>aki fogyatékossági támogatásban vagy vakok személyi járadékában részesül és a munkaszerződése szerint napi munkaideje eléri a 4 órát.</a:t>
            </a:r>
          </a:p>
          <a:p>
            <a:pPr marL="0" indent="0">
              <a:buNone/>
            </a:pPr>
            <a:r>
              <a:rPr lang="hu-HU" b="1" u="sng" dirty="0" smtClean="0">
                <a:latin typeface="Times New Roman" panose="02020603050405020304" pitchFamily="18" charset="0"/>
                <a:cs typeface="Times New Roman" panose="02020603050405020304" pitchFamily="18" charset="0"/>
              </a:rPr>
              <a:t>A </a:t>
            </a:r>
            <a:r>
              <a:rPr lang="hu-HU" b="1" u="sng" dirty="0" err="1">
                <a:latin typeface="Times New Roman" panose="02020603050405020304" pitchFamily="18" charset="0"/>
                <a:cs typeface="Times New Roman" panose="02020603050405020304" pitchFamily="18" charset="0"/>
              </a:rPr>
              <a:t>reha</a:t>
            </a:r>
            <a:r>
              <a:rPr lang="hu-HU" b="1" u="sng" dirty="0">
                <a:latin typeface="Times New Roman" panose="02020603050405020304" pitchFamily="18" charset="0"/>
                <a:cs typeface="Times New Roman" panose="02020603050405020304" pitchFamily="18" charset="0"/>
              </a:rPr>
              <a:t> tekintetében megváltozott munkaképességű munkavállalónak kell tekinteni továbbá:</a:t>
            </a:r>
          </a:p>
          <a:p>
            <a:pPr lvl="0"/>
            <a:r>
              <a:rPr lang="hu-HU" dirty="0">
                <a:latin typeface="Times New Roman" panose="02020603050405020304" pitchFamily="18" charset="0"/>
                <a:cs typeface="Times New Roman" panose="02020603050405020304" pitchFamily="18" charset="0"/>
              </a:rPr>
              <a:t>az </a:t>
            </a:r>
            <a:r>
              <a:rPr lang="hu-HU" dirty="0" err="1">
                <a:latin typeface="Times New Roman" panose="02020603050405020304" pitchFamily="18" charset="0"/>
                <a:cs typeface="Times New Roman" panose="02020603050405020304" pitchFamily="18" charset="0"/>
              </a:rPr>
              <a:t>Mmtv</a:t>
            </a:r>
            <a:r>
              <a:rPr lang="hu-HU" dirty="0">
                <a:latin typeface="Times New Roman" panose="02020603050405020304" pitchFamily="18" charset="0"/>
                <a:cs typeface="Times New Roman" panose="02020603050405020304" pitchFamily="18" charset="0"/>
              </a:rPr>
              <a:t> 33. § szerinti felülvizsgálattal érintett személyek esetében a felülvizsgálat alapján hozott jogerős döntést követő harmadik hónap első napjáig,</a:t>
            </a:r>
          </a:p>
          <a:p>
            <a:pPr lvl="0"/>
            <a:r>
              <a:rPr lang="hu-HU" dirty="0">
                <a:latin typeface="Times New Roman" panose="02020603050405020304" pitchFamily="18" charset="0"/>
                <a:cs typeface="Times New Roman" panose="02020603050405020304" pitchFamily="18" charset="0"/>
              </a:rPr>
              <a:t>az </a:t>
            </a:r>
            <a:r>
              <a:rPr lang="hu-HU" dirty="0" err="1">
                <a:latin typeface="Times New Roman" panose="02020603050405020304" pitchFamily="18" charset="0"/>
                <a:cs typeface="Times New Roman" panose="02020603050405020304" pitchFamily="18" charset="0"/>
              </a:rPr>
              <a:t>Mmtv</a:t>
            </a:r>
            <a:r>
              <a:rPr lang="hu-HU" dirty="0">
                <a:latin typeface="Times New Roman" panose="02020603050405020304" pitchFamily="18" charset="0"/>
                <a:cs typeface="Times New Roman" panose="02020603050405020304" pitchFamily="18" charset="0"/>
              </a:rPr>
              <a:t>. 38/C. § szerint a komplex minősítés alól mentesülő személyek esetében a rokkantsági ellátás időtartama alatt,</a:t>
            </a:r>
          </a:p>
          <a:p>
            <a:pPr lvl="0"/>
            <a:r>
              <a:rPr lang="hu-HU" dirty="0">
                <a:latin typeface="Times New Roman" panose="02020603050405020304" pitchFamily="18" charset="0"/>
                <a:cs typeface="Times New Roman" panose="02020603050405020304" pitchFamily="18" charset="0"/>
              </a:rPr>
              <a:t>azt a személyt, aki 2011. december 31-én a foglalkoztatás elősegítéséről és a munkanélküliek ellátásáról szóló 1991. évi IV. törvény 42. és 42/B. §-a szerint megváltozott munkaképességű munkavállalónak minősült,  </a:t>
            </a:r>
          </a:p>
          <a:p>
            <a:pPr lvl="0"/>
            <a:r>
              <a:rPr lang="hu-HU" dirty="0">
                <a:latin typeface="Times New Roman" panose="02020603050405020304" pitchFamily="18" charset="0"/>
                <a:cs typeface="Times New Roman" panose="02020603050405020304" pitchFamily="18" charset="0"/>
              </a:rPr>
              <a:t>azt a személyt, akinek a foglalkoztatása alapján a munkáltató 2011. decemberében megváltozott munkaképességű munkavállalók foglalkoztatásához nyújtott költségvetési támogatásban részesült.</a:t>
            </a:r>
          </a:p>
          <a:p>
            <a:pPr lvl="0"/>
            <a:r>
              <a:rPr lang="hu-HU" dirty="0">
                <a:latin typeface="Times New Roman" panose="02020603050405020304" pitchFamily="18" charset="0"/>
                <a:cs typeface="Times New Roman" panose="02020603050405020304" pitchFamily="18" charset="0"/>
              </a:rPr>
              <a:t>Sajátos nevelési igényű, vagy fogyatékossággal élő minősítéssel rendelkező fiatal (23 éves korig) munkavállaló alkalmazása, amennyiben rendelkezik (köznevelésben elfogadható) szakértői minősítéssel</a:t>
            </a:r>
          </a:p>
          <a:p>
            <a:endParaRPr lang="hu-HU" dirty="0"/>
          </a:p>
        </p:txBody>
      </p:sp>
    </p:spTree>
    <p:extLst>
      <p:ext uri="{BB962C8B-B14F-4D97-AF65-F5344CB8AC3E}">
        <p14:creationId xmlns:p14="http://schemas.microsoft.com/office/powerpoint/2010/main" val="21570330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D18A23B-4C6B-4063-9B3F-02F74DDEE412}"/>
              </a:ext>
            </a:extLst>
          </p:cNvPr>
          <p:cNvSpPr>
            <a:spLocks noGrp="1"/>
          </p:cNvSpPr>
          <p:nvPr>
            <p:ph type="title"/>
          </p:nvPr>
        </p:nvSpPr>
        <p:spPr>
          <a:xfrm>
            <a:off x="838200" y="87219"/>
            <a:ext cx="10515600" cy="807517"/>
          </a:xfrm>
        </p:spPr>
        <p:txBody>
          <a:bodyPr>
            <a:normAutofit/>
          </a:bodyPr>
          <a:lstStyle/>
          <a:p>
            <a:pPr algn="ctr"/>
            <a:r>
              <a:rPr lang="hu-HU"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Munkáltatók az mmk-ás foglalkoztatásban</a:t>
            </a:r>
            <a:endParaRPr lang="hu-HU" sz="3200" dirty="0">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749B2A2D-2F93-41FE-8846-6848BF15DD1E}"/>
              </a:ext>
            </a:extLst>
          </p:cNvPr>
          <p:cNvSpPr>
            <a:spLocks noGrp="1"/>
          </p:cNvSpPr>
          <p:nvPr>
            <p:ph idx="1"/>
          </p:nvPr>
        </p:nvSpPr>
        <p:spPr>
          <a:xfrm>
            <a:off x="838200" y="894736"/>
            <a:ext cx="10515600" cy="4635207"/>
          </a:xfrm>
        </p:spPr>
        <p:txBody>
          <a:bodyPr/>
          <a:lstStyle/>
          <a:p>
            <a:pPr marL="0" indent="0">
              <a:buNone/>
            </a:pPr>
            <a:r>
              <a:rPr lang="hu-HU" b="1" dirty="0" smtClean="0">
                <a:effectLst>
                  <a:outerShdw blurRad="38100" dist="38100" dir="2700000" algn="tl">
                    <a:srgbClr val="000000">
                      <a:alpha val="43137"/>
                    </a:srgbClr>
                  </a:outerShdw>
                </a:effectLst>
              </a:rPr>
              <a:t>			</a:t>
            </a:r>
            <a:r>
              <a:rPr lang="hu-HU"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hu-HU"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Akkreditált munkáltatók</a:t>
            </a:r>
            <a:endParaRPr lang="hu-HU" dirty="0">
              <a:latin typeface="Times New Roman" panose="02020603050405020304" pitchFamily="18" charset="0"/>
              <a:cs typeface="Times New Roman" panose="02020603050405020304" pitchFamily="18" charset="0"/>
            </a:endParaRPr>
          </a:p>
        </p:txBody>
      </p:sp>
      <p:sp>
        <p:nvSpPr>
          <p:cNvPr id="4" name="Szöveg helye 4">
            <a:extLst>
              <a:ext uri="{FF2B5EF4-FFF2-40B4-BE49-F238E27FC236}">
                <a16:creationId xmlns:a16="http://schemas.microsoft.com/office/drawing/2014/main" id="{E4755858-DC9C-42DA-B96A-1812C9298532}"/>
              </a:ext>
            </a:extLst>
          </p:cNvPr>
          <p:cNvSpPr txBox="1">
            <a:spLocks/>
          </p:cNvSpPr>
          <p:nvPr/>
        </p:nvSpPr>
        <p:spPr>
          <a:xfrm>
            <a:off x="838200" y="1362255"/>
            <a:ext cx="4881804" cy="437323"/>
          </a:xfrm>
          <a:prstGeom prst="rect">
            <a:avLst/>
          </a:prstGeom>
        </p:spPr>
        <p:txBody>
          <a:bodyPr vert="horz" lIns="91440" tIns="45720" rIns="91440" bIns="45720" rtlCol="0" anchor="b">
            <a:noAutofit/>
          </a:bodyPr>
          <a:lstStyle>
            <a:lvl1pPr marL="0" indent="0" algn="l" defTabSz="914400" rtl="0" eaLnBrk="1" latinLnBrk="0" hangingPunct="1">
              <a:lnSpc>
                <a:spcPct val="85000"/>
              </a:lnSpc>
              <a:spcBef>
                <a:spcPts val="1000"/>
              </a:spcBef>
              <a:buClr>
                <a:schemeClr val="tx1"/>
              </a:buClr>
              <a:buFont typeface="Arial" panose="020B0604020202020204" pitchFamily="34" charset="0"/>
              <a:buNone/>
              <a:defRPr sz="2600" b="0" kern="1200" cap="all" baseline="0">
                <a:solidFill>
                  <a:schemeClr val="tx1"/>
                </a:solidFill>
                <a:effectLst/>
                <a:latin typeface="+mn-lt"/>
                <a:ea typeface="+mn-ea"/>
                <a:cs typeface="+mn-cs"/>
              </a:defRPr>
            </a:lvl1pPr>
            <a:lvl2pPr marL="457200" indent="0" algn="l" defTabSz="914400" rtl="0" eaLnBrk="1" latinLnBrk="0" hangingPunct="1">
              <a:lnSpc>
                <a:spcPct val="120000"/>
              </a:lnSpc>
              <a:spcBef>
                <a:spcPts val="500"/>
              </a:spcBef>
              <a:buClr>
                <a:schemeClr val="tx1"/>
              </a:buClr>
              <a:buFont typeface="Arial" panose="020B0604020202020204" pitchFamily="34" charset="0"/>
              <a:buNone/>
              <a:defRPr sz="2000" b="1" kern="1200" cap="all" baseline="0">
                <a:solidFill>
                  <a:schemeClr val="tx1"/>
                </a:solidFill>
                <a:effectLst/>
                <a:latin typeface="+mn-lt"/>
                <a:ea typeface="+mn-ea"/>
                <a:cs typeface="+mn-cs"/>
              </a:defRPr>
            </a:lvl2pPr>
            <a:lvl3pPr marL="914400" indent="0" algn="l" defTabSz="914400" rtl="0" eaLnBrk="1" latinLnBrk="0" hangingPunct="1">
              <a:lnSpc>
                <a:spcPct val="120000"/>
              </a:lnSpc>
              <a:spcBef>
                <a:spcPts val="500"/>
              </a:spcBef>
              <a:buClr>
                <a:schemeClr val="tx1"/>
              </a:buClr>
              <a:buFont typeface="Arial" panose="020B0604020202020204" pitchFamily="34" charset="0"/>
              <a:buNone/>
              <a:defRPr sz="1800" b="1" kern="1200" cap="all" baseline="0">
                <a:solidFill>
                  <a:schemeClr val="tx1"/>
                </a:solidFill>
                <a:effectLst/>
                <a:latin typeface="+mn-lt"/>
                <a:ea typeface="+mn-ea"/>
                <a:cs typeface="+mn-cs"/>
              </a:defRPr>
            </a:lvl3pPr>
            <a:lvl4pPr marL="1371600" indent="0" algn="l" defTabSz="914400" rtl="0" eaLnBrk="1" latinLnBrk="0" hangingPunct="1">
              <a:lnSpc>
                <a:spcPct val="120000"/>
              </a:lnSpc>
              <a:spcBef>
                <a:spcPts val="500"/>
              </a:spcBef>
              <a:buClr>
                <a:schemeClr val="tx1"/>
              </a:buClr>
              <a:buFont typeface="Arial" panose="020B0604020202020204" pitchFamily="34" charset="0"/>
              <a:buNone/>
              <a:defRPr sz="1600" b="1" kern="1200" cap="all" baseline="0">
                <a:solidFill>
                  <a:schemeClr val="tx1"/>
                </a:solidFill>
                <a:effectLst/>
                <a:latin typeface="+mn-lt"/>
                <a:ea typeface="+mn-ea"/>
                <a:cs typeface="+mn-cs"/>
              </a:defRPr>
            </a:lvl4pPr>
            <a:lvl5pPr marL="1828800" indent="0" algn="l" defTabSz="914400" rtl="0" eaLnBrk="1" latinLnBrk="0" hangingPunct="1">
              <a:lnSpc>
                <a:spcPct val="120000"/>
              </a:lnSpc>
              <a:spcBef>
                <a:spcPts val="500"/>
              </a:spcBef>
              <a:buClr>
                <a:schemeClr val="tx1"/>
              </a:buClr>
              <a:buFont typeface="Arial" panose="020B0604020202020204" pitchFamily="34" charset="0"/>
              <a:buNone/>
              <a:defRPr sz="1600" b="1" kern="1200" cap="all" baseline="0">
                <a:solidFill>
                  <a:schemeClr val="tx1"/>
                </a:solidFill>
                <a:effectLst/>
                <a:latin typeface="+mn-lt"/>
                <a:ea typeface="+mn-ea"/>
                <a:cs typeface="+mn-cs"/>
              </a:defRPr>
            </a:lvl5pPr>
            <a:lvl6pPr marL="2286000" indent="0" algn="l" defTabSz="914400" rtl="0" eaLnBrk="1" latinLnBrk="0" hangingPunct="1">
              <a:lnSpc>
                <a:spcPct val="120000"/>
              </a:lnSpc>
              <a:spcBef>
                <a:spcPts val="500"/>
              </a:spcBef>
              <a:buClr>
                <a:schemeClr val="tx1"/>
              </a:buClr>
              <a:buFont typeface="Arial" panose="020B0604020202020204" pitchFamily="34" charset="0"/>
              <a:buNone/>
              <a:defRPr sz="1600" b="1" kern="1200" cap="all" baseline="0">
                <a:solidFill>
                  <a:schemeClr val="tx1"/>
                </a:solidFill>
                <a:effectLst/>
                <a:latin typeface="+mn-lt"/>
                <a:ea typeface="+mn-ea"/>
                <a:cs typeface="+mn-cs"/>
              </a:defRPr>
            </a:lvl6pPr>
            <a:lvl7pPr marL="2743200" indent="0" algn="l" defTabSz="914400" rtl="0" eaLnBrk="1" latinLnBrk="0" hangingPunct="1">
              <a:lnSpc>
                <a:spcPct val="120000"/>
              </a:lnSpc>
              <a:spcBef>
                <a:spcPts val="500"/>
              </a:spcBef>
              <a:buClr>
                <a:schemeClr val="tx1"/>
              </a:buClr>
              <a:buFont typeface="Arial" panose="020B0604020202020204" pitchFamily="34" charset="0"/>
              <a:buNone/>
              <a:defRPr sz="1600" b="1" kern="1200" cap="all" baseline="0">
                <a:solidFill>
                  <a:schemeClr val="tx1"/>
                </a:solidFill>
                <a:effectLst/>
                <a:latin typeface="+mn-lt"/>
                <a:ea typeface="+mn-ea"/>
                <a:cs typeface="+mn-cs"/>
              </a:defRPr>
            </a:lvl7pPr>
            <a:lvl8pPr marL="3200400" indent="0" algn="l" defTabSz="914400" rtl="0" eaLnBrk="1" latinLnBrk="0" hangingPunct="1">
              <a:lnSpc>
                <a:spcPct val="120000"/>
              </a:lnSpc>
              <a:spcBef>
                <a:spcPts val="500"/>
              </a:spcBef>
              <a:buClr>
                <a:schemeClr val="tx1"/>
              </a:buClr>
              <a:buFont typeface="Arial" panose="020B0604020202020204" pitchFamily="34" charset="0"/>
              <a:buNone/>
              <a:defRPr sz="1600" b="1" kern="1200" cap="all" baseline="0">
                <a:solidFill>
                  <a:schemeClr val="tx1"/>
                </a:solidFill>
                <a:effectLst/>
                <a:latin typeface="+mn-lt"/>
                <a:ea typeface="+mn-ea"/>
                <a:cs typeface="+mn-cs"/>
              </a:defRPr>
            </a:lvl8pPr>
            <a:lvl9pPr marL="3657600" indent="0" algn="l" defTabSz="914400" rtl="0" eaLnBrk="1" latinLnBrk="0" hangingPunct="1">
              <a:lnSpc>
                <a:spcPct val="120000"/>
              </a:lnSpc>
              <a:spcBef>
                <a:spcPts val="500"/>
              </a:spcBef>
              <a:buClr>
                <a:schemeClr val="tx1"/>
              </a:buClr>
              <a:buFont typeface="Arial" panose="020B0604020202020204" pitchFamily="34" charset="0"/>
              <a:buNone/>
              <a:defRPr sz="1600" b="1" kern="1200" cap="all" baseline="0">
                <a:solidFill>
                  <a:schemeClr val="tx1"/>
                </a:solidFill>
                <a:effectLst/>
                <a:latin typeface="+mn-lt"/>
                <a:ea typeface="+mn-ea"/>
                <a:cs typeface="+mn-cs"/>
              </a:defRPr>
            </a:lvl9pPr>
          </a:lstStyle>
          <a:p>
            <a:pPr algn="ctr"/>
            <a:r>
              <a:rPr lang="hu-HU"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Akkreditált foglalkoztatás jellemzője </a:t>
            </a:r>
          </a:p>
        </p:txBody>
      </p:sp>
      <p:sp>
        <p:nvSpPr>
          <p:cNvPr id="5" name="Tartalom helye 3">
            <a:extLst>
              <a:ext uri="{FF2B5EF4-FFF2-40B4-BE49-F238E27FC236}">
                <a16:creationId xmlns:a16="http://schemas.microsoft.com/office/drawing/2014/main" id="{4FE8B907-8BE0-4E59-AB4D-5E9DBA282833}"/>
              </a:ext>
            </a:extLst>
          </p:cNvPr>
          <p:cNvSpPr txBox="1">
            <a:spLocks/>
          </p:cNvSpPr>
          <p:nvPr/>
        </p:nvSpPr>
        <p:spPr>
          <a:xfrm>
            <a:off x="838200" y="1920914"/>
            <a:ext cx="5106027" cy="3713053"/>
          </a:xfrm>
          <a:prstGeom prst="rect">
            <a:avLst/>
          </a:prstGeom>
          <a:ln>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hu-HU" sz="1400" dirty="0" smtClean="0">
                <a:latin typeface="Times New Roman" panose="02020603050405020304" pitchFamily="18" charset="0"/>
                <a:cs typeface="Times New Roman" panose="02020603050405020304" pitchFamily="18" charset="0"/>
              </a:rPr>
              <a:t>2005 óta van akkreditáció: személyi, tárgyi feltétel, ellenőrzés, egységesség</a:t>
            </a:r>
            <a:br>
              <a:rPr lang="hu-HU" sz="1400" dirty="0" smtClean="0">
                <a:latin typeface="Times New Roman" panose="02020603050405020304" pitchFamily="18" charset="0"/>
                <a:cs typeface="Times New Roman" panose="02020603050405020304" pitchFamily="18" charset="0"/>
              </a:rPr>
            </a:br>
            <a:r>
              <a:rPr lang="hu-HU" sz="1400" dirty="0" smtClean="0">
                <a:latin typeface="Times New Roman" panose="02020603050405020304" pitchFamily="18" charset="0"/>
                <a:cs typeface="Times New Roman" panose="02020603050405020304" pitchFamily="18" charset="0"/>
              </a:rPr>
              <a:t>• Költségvetési támogatás</a:t>
            </a:r>
            <a:br>
              <a:rPr lang="hu-HU" sz="1400" dirty="0" smtClean="0">
                <a:latin typeface="Times New Roman" panose="02020603050405020304" pitchFamily="18" charset="0"/>
                <a:cs typeface="Times New Roman" panose="02020603050405020304" pitchFamily="18" charset="0"/>
              </a:rPr>
            </a:br>
            <a:r>
              <a:rPr lang="hu-HU" sz="1400" dirty="0" smtClean="0">
                <a:latin typeface="Times New Roman" panose="02020603050405020304" pitchFamily="18" charset="0"/>
                <a:cs typeface="Times New Roman" panose="02020603050405020304" pitchFamily="18" charset="0"/>
              </a:rPr>
              <a:t>• 2021: 393 akkreditált munkáltató, 1380 telephely</a:t>
            </a:r>
            <a:br>
              <a:rPr lang="hu-HU" sz="1400" dirty="0" smtClean="0">
                <a:latin typeface="Times New Roman" panose="02020603050405020304" pitchFamily="18" charset="0"/>
                <a:cs typeface="Times New Roman" panose="02020603050405020304" pitchFamily="18" charset="0"/>
              </a:rPr>
            </a:br>
            <a:r>
              <a:rPr lang="hu-HU" sz="1400" dirty="0" smtClean="0">
                <a:latin typeface="Times New Roman" panose="02020603050405020304" pitchFamily="18" charset="0"/>
                <a:cs typeface="Times New Roman" panose="02020603050405020304" pitchFamily="18" charset="0"/>
              </a:rPr>
              <a:t>• 48 597 592 543 forint támogatás, egy főre 1 487 170 forint 2021 - </a:t>
            </a:r>
            <a:r>
              <a:rPr lang="hu-HU" sz="1400" dirty="0" err="1" smtClean="0">
                <a:latin typeface="Times New Roman" panose="02020603050405020304" pitchFamily="18" charset="0"/>
                <a:cs typeface="Times New Roman" panose="02020603050405020304" pitchFamily="18" charset="0"/>
              </a:rPr>
              <a:t>ben</a:t>
            </a:r>
            <a:r>
              <a:rPr lang="hu-HU" sz="1400" dirty="0" smtClean="0">
                <a:latin typeface="Times New Roman" panose="02020603050405020304" pitchFamily="18" charset="0"/>
                <a:cs typeface="Times New Roman" panose="02020603050405020304" pitchFamily="18" charset="0"/>
              </a:rPr>
              <a:t> összesen 338 munkáltató részesül költségvetési támogatásban 34.044.029.600 Ft összegben.</a:t>
            </a:r>
          </a:p>
          <a:p>
            <a:pPr>
              <a:buFont typeface="Wingdings" panose="05000000000000000000" pitchFamily="2" charset="2"/>
              <a:buChar char="Ø"/>
            </a:pPr>
            <a:r>
              <a:rPr lang="hu-HU" sz="1400" dirty="0" smtClean="0">
                <a:latin typeface="Times New Roman" panose="02020603050405020304" pitchFamily="18" charset="0"/>
                <a:cs typeface="Times New Roman" panose="02020603050405020304" pitchFamily="18" charset="0"/>
              </a:rPr>
              <a:t>Három éves keretszerződés bértámogatásra, munkahely kialakításra</a:t>
            </a:r>
          </a:p>
          <a:p>
            <a:pPr>
              <a:buFont typeface="Wingdings" panose="05000000000000000000" pitchFamily="2" charset="2"/>
              <a:buChar char="Ø"/>
            </a:pPr>
            <a:r>
              <a:rPr lang="hu-HU" sz="1400" dirty="0" smtClean="0">
                <a:latin typeface="Times New Roman" panose="02020603050405020304" pitchFamily="18" charset="0"/>
                <a:cs typeface="Times New Roman" panose="02020603050405020304" pitchFamily="18" charset="0"/>
              </a:rPr>
              <a:t>Ellenőrzés: a rehabilitációs feltételek biztosítását évente ellenőrzik.  Formái: - Eseti ellenőrzés, - Éves átfogó (komplex)  ellenőrzés ÁSZ, MÁK, SZGYF</a:t>
            </a:r>
          </a:p>
          <a:p>
            <a:pPr>
              <a:buFont typeface="Wingdings" panose="05000000000000000000" pitchFamily="2" charset="2"/>
              <a:buChar char="Ø"/>
            </a:pPr>
            <a:r>
              <a:rPr lang="hu-HU" sz="1400" dirty="0" smtClean="0">
                <a:latin typeface="Times New Roman" panose="02020603050405020304" pitchFamily="18" charset="0"/>
                <a:cs typeface="Times New Roman" panose="02020603050405020304" pitchFamily="18" charset="0"/>
              </a:rPr>
              <a:t>Kötelező foglalkoztatniuk létszámtól függően: rehabilitációs tanácsadó, mentor és szükség esetén személyi segítő munkatársat. </a:t>
            </a:r>
          </a:p>
          <a:p>
            <a:pPr>
              <a:buFont typeface="Wingdings" panose="05000000000000000000" pitchFamily="2" charset="2"/>
              <a:buChar char="Ø"/>
            </a:pPr>
            <a:endParaRPr lang="hu-HU" sz="1400" dirty="0" smtClean="0"/>
          </a:p>
          <a:p>
            <a:pPr>
              <a:buFont typeface="Wingdings" panose="05000000000000000000" pitchFamily="2" charset="2"/>
              <a:buChar char="Ø"/>
            </a:pPr>
            <a:endParaRPr lang="hu-HU" sz="1400" dirty="0" smtClean="0"/>
          </a:p>
          <a:p>
            <a:endParaRPr lang="hu-HU" sz="1400" dirty="0"/>
          </a:p>
        </p:txBody>
      </p:sp>
      <p:sp>
        <p:nvSpPr>
          <p:cNvPr id="6" name="Szöveg helye 4">
            <a:extLst>
              <a:ext uri="{FF2B5EF4-FFF2-40B4-BE49-F238E27FC236}">
                <a16:creationId xmlns:a16="http://schemas.microsoft.com/office/drawing/2014/main" id="{EFE6CCBC-7D88-468C-9B1F-740AC1758535}"/>
              </a:ext>
            </a:extLst>
          </p:cNvPr>
          <p:cNvSpPr txBox="1">
            <a:spLocks/>
          </p:cNvSpPr>
          <p:nvPr/>
        </p:nvSpPr>
        <p:spPr>
          <a:xfrm>
            <a:off x="6506910" y="1362255"/>
            <a:ext cx="4959001" cy="6799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hu-HU" sz="1800" b="1" dirty="0" smtClean="0">
                <a:effectLst>
                  <a:outerShdw blurRad="38100" dist="38100" dir="2700000" algn="tl">
                    <a:srgbClr val="000000">
                      <a:alpha val="43137"/>
                    </a:srgbClr>
                  </a:outerShdw>
                </a:effectLst>
              </a:rPr>
              <a:t>Akkreditált foglalkoztatási formák: TRANZIT és Tartós foglalkoztatáshoz nyújtott támogatások:</a:t>
            </a:r>
            <a:endParaRPr lang="hu-HU" sz="1800" b="1" dirty="0">
              <a:effectLst>
                <a:outerShdw blurRad="38100" dist="38100" dir="2700000" algn="tl">
                  <a:srgbClr val="000000">
                    <a:alpha val="43137"/>
                  </a:srgbClr>
                </a:outerShdw>
              </a:effectLst>
            </a:endParaRPr>
          </a:p>
        </p:txBody>
      </p:sp>
      <p:sp>
        <p:nvSpPr>
          <p:cNvPr id="7" name="Tartalom helye 5">
            <a:extLst>
              <a:ext uri="{FF2B5EF4-FFF2-40B4-BE49-F238E27FC236}">
                <a16:creationId xmlns:a16="http://schemas.microsoft.com/office/drawing/2014/main" id="{FA1E73C8-B004-4404-B292-3F3491BE2E27}"/>
              </a:ext>
            </a:extLst>
          </p:cNvPr>
          <p:cNvSpPr txBox="1">
            <a:spLocks/>
          </p:cNvSpPr>
          <p:nvPr/>
        </p:nvSpPr>
        <p:spPr>
          <a:xfrm>
            <a:off x="6438808" y="1957383"/>
            <a:ext cx="5082632" cy="3900037"/>
          </a:xfrm>
          <a:prstGeom prst="rect">
            <a:avLst/>
          </a:prstGeom>
          <a:ln>
            <a:noFill/>
          </a:ln>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Wingdings" panose="05000000000000000000" pitchFamily="2" charset="2"/>
              <a:buChar char="Ø"/>
              <a:tabLst/>
              <a:defRPr/>
            </a:pPr>
            <a:r>
              <a:rPr kumimoji="0" lang="hu-HU" sz="1300" b="1" i="0" u="sng" strike="noStrike" kern="1200" cap="none" spc="0" normalizeH="0" baseline="0" noProof="0" dirty="0" smtClean="0">
                <a:ln>
                  <a:noFill/>
                </a:ln>
                <a:solidFill>
                  <a:sysClr val="windowText" lastClr="000000">
                    <a:lumMod val="85000"/>
                    <a:lumOff val="15000"/>
                  </a:sysClr>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Foglalkoztatáshoz költségvetési támogatás mértéke </a:t>
            </a:r>
          </a:p>
          <a:p>
            <a:pPr marL="742950" marR="0" lvl="1" indent="-285750" algn="l" defTabSz="457200" rtl="0" eaLnBrk="1" fontAlgn="auto" latinLnBrk="0" hangingPunct="1">
              <a:lnSpc>
                <a:spcPct val="100000"/>
              </a:lnSpc>
              <a:spcBef>
                <a:spcPct val="20000"/>
              </a:spcBef>
              <a:spcAft>
                <a:spcPts val="600"/>
              </a:spcAft>
              <a:buClr>
                <a:srgbClr val="83992A"/>
              </a:buClr>
              <a:buSzPct val="115000"/>
              <a:buFont typeface="Wingdings" panose="05000000000000000000" pitchFamily="2" charset="2"/>
              <a:buChar char="Ø"/>
              <a:tabLst/>
              <a:defRPr/>
            </a:pPr>
            <a:r>
              <a:rPr kumimoji="0" lang="hu-HU" sz="1300" b="0" i="0" u="none" strike="noStrike" kern="1200" cap="none" spc="0" normalizeH="0" baseline="0" noProof="0" dirty="0" smtClean="0">
                <a:ln>
                  <a:noFill/>
                </a:ln>
                <a:solidFill>
                  <a:sysClr val="windowText" lastClr="000000">
                    <a:lumMod val="85000"/>
                    <a:lumOff val="15000"/>
                  </a:sysClr>
                </a:solidFill>
                <a:effectLst/>
                <a:uLnTx/>
                <a:uFillTx/>
                <a:latin typeface="Times New Roman" panose="02020603050405020304" pitchFamily="18" charset="0"/>
                <a:cs typeface="Times New Roman" panose="02020603050405020304" pitchFamily="18" charset="0"/>
              </a:rPr>
              <a:t>Bérköltség és többletköltséghez – 100%-</a:t>
            </a:r>
            <a:r>
              <a:rPr kumimoji="0" lang="hu-HU" sz="1300" b="0" i="0" u="none" strike="noStrike" kern="1200" cap="none" spc="0" normalizeH="0" baseline="0" noProof="0" dirty="0" err="1" smtClean="0">
                <a:ln>
                  <a:noFill/>
                </a:ln>
                <a:solidFill>
                  <a:sysClr val="windowText" lastClr="000000">
                    <a:lumMod val="85000"/>
                    <a:lumOff val="15000"/>
                  </a:sysClr>
                </a:solidFill>
                <a:effectLst/>
                <a:uLnTx/>
                <a:uFillTx/>
                <a:latin typeface="Times New Roman" panose="02020603050405020304" pitchFamily="18" charset="0"/>
                <a:cs typeface="Times New Roman" panose="02020603050405020304" pitchFamily="18" charset="0"/>
              </a:rPr>
              <a:t>ban</a:t>
            </a:r>
            <a:r>
              <a:rPr kumimoji="0" lang="hu-HU" sz="1300" b="0" i="0" u="none" strike="noStrike" kern="1200" cap="none" spc="0" normalizeH="0" baseline="0" noProof="0" dirty="0" smtClean="0">
                <a:ln>
                  <a:noFill/>
                </a:ln>
                <a:solidFill>
                  <a:sysClr val="windowText" lastClr="000000">
                    <a:lumMod val="85000"/>
                    <a:lumOff val="15000"/>
                  </a:sysClr>
                </a:solidFill>
                <a:effectLst/>
                <a:uLnTx/>
                <a:uFillTx/>
                <a:latin typeface="Times New Roman" panose="02020603050405020304" pitchFamily="18" charset="0"/>
                <a:cs typeface="Times New Roman" panose="02020603050405020304" pitchFamily="18" charset="0"/>
              </a:rPr>
              <a:t>, szociális hozzájárulási adó 75%-</a:t>
            </a:r>
            <a:r>
              <a:rPr kumimoji="0" lang="hu-HU" sz="1300" b="0" i="0" u="none" strike="noStrike" kern="1200" cap="none" spc="0" normalizeH="0" baseline="0" noProof="0" dirty="0" err="1" smtClean="0">
                <a:ln>
                  <a:noFill/>
                </a:ln>
                <a:solidFill>
                  <a:sysClr val="windowText" lastClr="000000">
                    <a:lumMod val="85000"/>
                    <a:lumOff val="15000"/>
                  </a:sysClr>
                </a:solidFill>
                <a:effectLst/>
                <a:uLnTx/>
                <a:uFillTx/>
                <a:latin typeface="Times New Roman" panose="02020603050405020304" pitchFamily="18" charset="0"/>
                <a:cs typeface="Times New Roman" panose="02020603050405020304" pitchFamily="18" charset="0"/>
              </a:rPr>
              <a:t>ban</a:t>
            </a:r>
            <a:endParaRPr kumimoji="0" lang="hu-HU" sz="1300" b="0" i="0" u="none" strike="noStrike" kern="1200" cap="none" spc="0" normalizeH="0" baseline="0" noProof="0" dirty="0" smtClean="0">
              <a:ln>
                <a:noFill/>
              </a:ln>
              <a:solidFill>
                <a:sysClr val="windowText" lastClr="000000">
                  <a:lumMod val="85000"/>
                  <a:lumOff val="15000"/>
                </a:sysClr>
              </a:solidFill>
              <a:effectLst/>
              <a:uLnTx/>
              <a:uFillTx/>
              <a:latin typeface="Times New Roman" panose="02020603050405020304" pitchFamily="18" charset="0"/>
              <a:cs typeface="Times New Roman" panose="02020603050405020304" pitchFamily="18" charset="0"/>
            </a:endParaRPr>
          </a:p>
          <a:p>
            <a:pPr marL="285750" marR="0" lvl="0" indent="-285750" algn="l" defTabSz="457200" rtl="0" eaLnBrk="1" fontAlgn="auto" latinLnBrk="0" hangingPunct="1">
              <a:lnSpc>
                <a:spcPct val="90000"/>
              </a:lnSpc>
              <a:spcBef>
                <a:spcPct val="20000"/>
              </a:spcBef>
              <a:spcAft>
                <a:spcPts val="600"/>
              </a:spcAft>
              <a:buClr>
                <a:srgbClr val="83992A"/>
              </a:buClr>
              <a:buSzPct val="115000"/>
              <a:buFont typeface="Wingdings" panose="05000000000000000000" pitchFamily="2" charset="2"/>
              <a:buChar char="Ø"/>
              <a:tabLst/>
              <a:defRPr/>
            </a:pPr>
            <a:r>
              <a:rPr kumimoji="0" lang="hu-HU" sz="1300" b="1" i="0" u="sng" strike="noStrike" kern="1200" cap="none" spc="0" normalizeH="0" baseline="0" noProof="0" dirty="0" smtClean="0">
                <a:ln>
                  <a:noFill/>
                </a:ln>
                <a:solidFill>
                  <a:sysClr val="windowText" lastClr="000000">
                    <a:lumMod val="85000"/>
                    <a:lumOff val="15000"/>
                  </a:sysClr>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Foglalkoztatottak: </a:t>
            </a:r>
          </a:p>
          <a:p>
            <a:pPr marL="742950" marR="0" lvl="1" indent="-285750" algn="l" defTabSz="457200" rtl="0" eaLnBrk="1" fontAlgn="auto" latinLnBrk="0" hangingPunct="1">
              <a:lnSpc>
                <a:spcPct val="90000"/>
              </a:lnSpc>
              <a:spcBef>
                <a:spcPct val="20000"/>
              </a:spcBef>
              <a:spcAft>
                <a:spcPts val="600"/>
              </a:spcAft>
              <a:buClr>
                <a:srgbClr val="83992A"/>
              </a:buClr>
              <a:buSzPct val="115000"/>
              <a:buFont typeface="Wingdings" panose="05000000000000000000" pitchFamily="2" charset="2"/>
              <a:buChar char="Ø"/>
              <a:tabLst/>
              <a:defRPr/>
            </a:pPr>
            <a:r>
              <a:rPr kumimoji="0" lang="hu-HU" sz="1300" b="0" i="0" u="none" strike="noStrike" kern="1200" cap="none" spc="0" normalizeH="0" baseline="0" noProof="0" dirty="0" smtClean="0">
                <a:ln>
                  <a:noFill/>
                </a:ln>
                <a:solidFill>
                  <a:sysClr val="windowText" lastClr="000000">
                    <a:lumMod val="85000"/>
                    <a:lumOff val="15000"/>
                  </a:sysClr>
                </a:solidFill>
                <a:effectLst/>
                <a:uLnTx/>
                <a:uFillTx/>
                <a:latin typeface="Times New Roman" panose="02020603050405020304" pitchFamily="18" charset="0"/>
                <a:cs typeface="Times New Roman" panose="02020603050405020304" pitchFamily="18" charset="0"/>
              </a:rPr>
              <a:t>B1, és C1 kategória és a 36. hónap alatt - tranzit foglalkoztatás </a:t>
            </a:r>
          </a:p>
          <a:p>
            <a:pPr marL="742950" marR="0" lvl="1" indent="-285750" algn="l" defTabSz="457200" rtl="0" eaLnBrk="1" fontAlgn="auto" latinLnBrk="0" hangingPunct="1">
              <a:lnSpc>
                <a:spcPct val="90000"/>
              </a:lnSpc>
              <a:spcBef>
                <a:spcPct val="20000"/>
              </a:spcBef>
              <a:spcAft>
                <a:spcPts val="600"/>
              </a:spcAft>
              <a:buClr>
                <a:srgbClr val="83992A"/>
              </a:buClr>
              <a:buSzPct val="115000"/>
              <a:buFont typeface="Wingdings" panose="05000000000000000000" pitchFamily="2" charset="2"/>
              <a:buChar char="Ø"/>
              <a:tabLst/>
              <a:defRPr/>
            </a:pPr>
            <a:r>
              <a:rPr kumimoji="0" lang="hu-HU" altLang="hu-HU" sz="1300" b="0" i="0" u="none" strike="noStrike" kern="1200" cap="none" spc="0" normalizeH="0" baseline="0" noProof="0" dirty="0" smtClean="0">
                <a:ln>
                  <a:noFill/>
                </a:ln>
                <a:solidFill>
                  <a:sysClr val="windowText" lastClr="000000">
                    <a:lumMod val="85000"/>
                    <a:lumOff val="15000"/>
                  </a:sysClr>
                </a:solidFill>
                <a:effectLst/>
                <a:uLnTx/>
                <a:uFillTx/>
                <a:latin typeface="Times New Roman" panose="02020603050405020304" pitchFamily="18" charset="0"/>
                <a:cs typeface="Times New Roman" panose="02020603050405020304" pitchFamily="18" charset="0"/>
              </a:rPr>
              <a:t>B2, C2, D, E kategória - tartós foglalkoztatás </a:t>
            </a:r>
          </a:p>
          <a:p>
            <a:pPr marL="742950" marR="0" lvl="1" indent="-285750" algn="l" defTabSz="457200" rtl="0" eaLnBrk="1" fontAlgn="auto" latinLnBrk="0" hangingPunct="1">
              <a:lnSpc>
                <a:spcPct val="90000"/>
              </a:lnSpc>
              <a:spcBef>
                <a:spcPct val="20000"/>
              </a:spcBef>
              <a:spcAft>
                <a:spcPts val="600"/>
              </a:spcAft>
              <a:buClr>
                <a:srgbClr val="83992A"/>
              </a:buClr>
              <a:buSzPct val="115000"/>
              <a:buFont typeface="Wingdings" panose="05000000000000000000" pitchFamily="2" charset="2"/>
              <a:buChar char="Ø"/>
              <a:tabLst/>
              <a:defRPr/>
            </a:pPr>
            <a:r>
              <a:rPr kumimoji="0" lang="hu-HU" altLang="hu-HU" sz="1300" b="0" i="0" u="none" strike="noStrike" kern="1200" cap="none" spc="0" normalizeH="0" baseline="0" noProof="0" dirty="0" smtClean="0">
                <a:ln>
                  <a:noFill/>
                </a:ln>
                <a:solidFill>
                  <a:sysClr val="windowText" lastClr="000000">
                    <a:lumMod val="85000"/>
                    <a:lumOff val="15000"/>
                  </a:sysClr>
                </a:solidFill>
                <a:effectLst/>
                <a:uLnTx/>
                <a:uFillTx/>
                <a:latin typeface="Times New Roman" panose="02020603050405020304" pitchFamily="18" charset="0"/>
                <a:cs typeface="Times New Roman" panose="02020603050405020304" pitchFamily="18" charset="0"/>
              </a:rPr>
              <a:t>Akinek rehabilitációja a komplex minősítés alapján javasolt de a kérelem benyújtása vagy a felülvizsgálat időpontjában az öregségi nyugdíjkorhatárt 5 éven belül eléri.</a:t>
            </a:r>
          </a:p>
          <a:p>
            <a:pPr marL="285750" marR="0" lvl="0" indent="-285750" algn="l" defTabSz="457200" rtl="0" eaLnBrk="1" fontAlgn="auto" latinLnBrk="0" hangingPunct="1">
              <a:lnSpc>
                <a:spcPct val="100000"/>
              </a:lnSpc>
              <a:spcBef>
                <a:spcPct val="20000"/>
              </a:spcBef>
              <a:spcAft>
                <a:spcPts val="600"/>
              </a:spcAft>
              <a:buClr>
                <a:srgbClr val="83992A"/>
              </a:buClr>
              <a:buSzPct val="115000"/>
              <a:buFont typeface="Wingdings" panose="05000000000000000000" pitchFamily="2" charset="2"/>
              <a:buChar char="Ø"/>
              <a:tabLst/>
              <a:defRPr/>
            </a:pPr>
            <a:r>
              <a:rPr kumimoji="0" lang="hu-HU" sz="1300" b="1" i="0" u="sng" strike="noStrike" kern="1200" cap="none" spc="0" normalizeH="0" baseline="0" noProof="0" dirty="0" smtClean="0">
                <a:ln>
                  <a:noFill/>
                </a:ln>
                <a:solidFill>
                  <a:sysClr val="windowText" lastClr="000000">
                    <a:lumMod val="85000"/>
                    <a:lumOff val="15000"/>
                  </a:sysClr>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Jellemzője: </a:t>
            </a:r>
          </a:p>
          <a:p>
            <a:pPr marL="742950" marR="0" lvl="1" indent="-285750" algn="l" defTabSz="457200" rtl="0" eaLnBrk="1" fontAlgn="auto" latinLnBrk="0" hangingPunct="1">
              <a:lnSpc>
                <a:spcPct val="100000"/>
              </a:lnSpc>
              <a:spcBef>
                <a:spcPts val="0"/>
              </a:spcBef>
              <a:spcAft>
                <a:spcPts val="600"/>
              </a:spcAft>
              <a:buClr>
                <a:srgbClr val="83992A"/>
              </a:buClr>
              <a:buSzPct val="115000"/>
              <a:buFont typeface="Wingdings" panose="05000000000000000000" pitchFamily="2" charset="2"/>
              <a:buChar char="Ø"/>
              <a:tabLst/>
              <a:defRPr/>
            </a:pPr>
            <a:r>
              <a:rPr kumimoji="0" lang="hu-HU" sz="1300" b="0" i="0" u="none" strike="noStrike" kern="1200" cap="none" spc="0" normalizeH="0" baseline="0" noProof="0" dirty="0" smtClean="0">
                <a:ln>
                  <a:noFill/>
                </a:ln>
                <a:solidFill>
                  <a:sysClr val="windowText" lastClr="000000">
                    <a:lumMod val="85000"/>
                    <a:lumOff val="15000"/>
                  </a:sysClr>
                </a:solidFill>
                <a:effectLst/>
                <a:uLnTx/>
                <a:uFillTx/>
                <a:latin typeface="Times New Roman" panose="02020603050405020304" pitchFamily="18" charset="0"/>
                <a:cs typeface="Times New Roman" panose="02020603050405020304" pitchFamily="18" charset="0"/>
              </a:rPr>
              <a:t>Nincs időkorlát (évente, félévente munkaszerződés hosszabbítható)</a:t>
            </a:r>
          </a:p>
          <a:p>
            <a:pPr marL="742950" marR="0" lvl="1" indent="-285750" algn="l" defTabSz="457200" rtl="0" eaLnBrk="1" fontAlgn="auto" latinLnBrk="0" hangingPunct="1">
              <a:lnSpc>
                <a:spcPct val="100000"/>
              </a:lnSpc>
              <a:spcBef>
                <a:spcPts val="0"/>
              </a:spcBef>
              <a:spcAft>
                <a:spcPts val="600"/>
              </a:spcAft>
              <a:buClr>
                <a:srgbClr val="83992A"/>
              </a:buClr>
              <a:buSzPct val="115000"/>
              <a:buFont typeface="Wingdings" panose="05000000000000000000" pitchFamily="2" charset="2"/>
              <a:buChar char="Ø"/>
              <a:tabLst/>
              <a:defRPr/>
            </a:pPr>
            <a:r>
              <a:rPr kumimoji="0" lang="hu-HU" sz="1300" b="0" i="0" u="none" strike="noStrike" kern="1200" cap="none" spc="0" normalizeH="0" baseline="0" noProof="0" dirty="0" smtClean="0">
                <a:ln>
                  <a:noFill/>
                </a:ln>
                <a:solidFill>
                  <a:sysClr val="windowText" lastClr="000000">
                    <a:lumMod val="85000"/>
                    <a:lumOff val="15000"/>
                  </a:sysClr>
                </a:solidFill>
                <a:effectLst/>
                <a:uLnTx/>
                <a:uFillTx/>
                <a:latin typeface="Times New Roman" panose="02020603050405020304" pitchFamily="18" charset="0"/>
                <a:cs typeface="Times New Roman" panose="02020603050405020304" pitchFamily="18" charset="0"/>
              </a:rPr>
              <a:t>Nincs kimeneti követelmény támasztás</a:t>
            </a:r>
          </a:p>
          <a:p>
            <a:pPr marL="742950" marR="0" lvl="1" indent="-285750" algn="l" defTabSz="457200" rtl="0" eaLnBrk="1" fontAlgn="auto" latinLnBrk="0" hangingPunct="1">
              <a:lnSpc>
                <a:spcPct val="100000"/>
              </a:lnSpc>
              <a:spcBef>
                <a:spcPts val="0"/>
              </a:spcBef>
              <a:spcAft>
                <a:spcPts val="600"/>
              </a:spcAft>
              <a:buClr>
                <a:srgbClr val="83992A"/>
              </a:buClr>
              <a:buSzPct val="115000"/>
              <a:buFont typeface="Wingdings" panose="05000000000000000000" pitchFamily="2" charset="2"/>
              <a:buChar char="Ø"/>
              <a:tabLst/>
              <a:defRPr/>
            </a:pPr>
            <a:r>
              <a:rPr kumimoji="0" lang="hu-HU" sz="1300" b="0" i="0" u="none" strike="noStrike" kern="1200" cap="none" spc="0" normalizeH="0" baseline="0" noProof="0" dirty="0" smtClean="0">
                <a:ln>
                  <a:noFill/>
                </a:ln>
                <a:solidFill>
                  <a:sysClr val="windowText" lastClr="000000">
                    <a:lumMod val="85000"/>
                    <a:lumOff val="15000"/>
                  </a:sysClr>
                </a:solidFill>
                <a:effectLst/>
                <a:uLnTx/>
                <a:uFillTx/>
                <a:latin typeface="Times New Roman" panose="02020603050405020304" pitchFamily="18" charset="0"/>
                <a:cs typeface="Times New Roman" panose="02020603050405020304" pitchFamily="18" charset="0"/>
              </a:rPr>
              <a:t>Nincs </a:t>
            </a:r>
            <a:r>
              <a:rPr kumimoji="0" lang="hu-HU" sz="1300" b="0" i="0" u="none" strike="noStrike" kern="1200" cap="none" spc="0" normalizeH="0" baseline="0" noProof="0" dirty="0" err="1" smtClean="0">
                <a:ln>
                  <a:noFill/>
                </a:ln>
                <a:solidFill>
                  <a:sysClr val="windowText" lastClr="000000">
                    <a:lumMod val="85000"/>
                    <a:lumOff val="15000"/>
                  </a:sysClr>
                </a:solidFill>
                <a:effectLst/>
                <a:uLnTx/>
                <a:uFillTx/>
                <a:latin typeface="Times New Roman" panose="02020603050405020304" pitchFamily="18" charset="0"/>
                <a:cs typeface="Times New Roman" panose="02020603050405020304" pitchFamily="18" charset="0"/>
              </a:rPr>
              <a:t>degresszivitás</a:t>
            </a:r>
            <a:endParaRPr kumimoji="0" lang="hu-HU" sz="1300" b="0" i="0" u="none" strike="noStrike" kern="1200" cap="none" spc="0" normalizeH="0" baseline="0" noProof="0" dirty="0" smtClean="0">
              <a:ln>
                <a:noFill/>
              </a:ln>
              <a:solidFill>
                <a:sysClr val="windowText" lastClr="000000">
                  <a:lumMod val="85000"/>
                  <a:lumOff val="15000"/>
                </a:sysClr>
              </a:solidFill>
              <a:effectLst/>
              <a:uLnTx/>
              <a:uFillTx/>
              <a:latin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ct val="20000"/>
              </a:spcBef>
              <a:spcAft>
                <a:spcPts val="600"/>
              </a:spcAft>
              <a:buClr>
                <a:srgbClr val="83992A"/>
              </a:buClr>
              <a:buSzPct val="115000"/>
              <a:buFont typeface="Arial"/>
              <a:buNone/>
              <a:tabLst/>
              <a:defRPr/>
            </a:pPr>
            <a:endParaRPr kumimoji="0" lang="hu-HU" sz="1300" b="0" i="0" u="none" strike="noStrike" kern="1200" cap="none" spc="0" normalizeH="0" baseline="0" noProof="0" dirty="0">
              <a:ln>
                <a:noFill/>
              </a:ln>
              <a:solidFill>
                <a:sysClr val="windowText" lastClr="000000">
                  <a:lumMod val="85000"/>
                  <a:lumOff val="15000"/>
                </a:sysClr>
              </a:solidFill>
              <a:effectLst/>
              <a:uLnTx/>
              <a:uFillTx/>
              <a:latin typeface="Garamond" panose="02020404030301010803"/>
              <a:ea typeface="+mn-ea"/>
              <a:cs typeface="+mn-cs"/>
            </a:endParaRPr>
          </a:p>
        </p:txBody>
      </p:sp>
      <p:sp>
        <p:nvSpPr>
          <p:cNvPr id="8" name="Téglalap 7"/>
          <p:cNvSpPr/>
          <p:nvPr/>
        </p:nvSpPr>
        <p:spPr>
          <a:xfrm>
            <a:off x="4251960" y="5857420"/>
            <a:ext cx="7767020" cy="923330"/>
          </a:xfrm>
          <a:prstGeom prst="rect">
            <a:avLst/>
          </a:prstGeom>
        </p:spPr>
        <p:txBody>
          <a:bodyPr wrap="square">
            <a:spAutoFit/>
          </a:bodyPr>
          <a:lstStyle/>
          <a:p>
            <a:pPr marL="285750" indent="-285750">
              <a:buFont typeface="Wingdings" panose="05000000000000000000" pitchFamily="2" charset="2"/>
              <a:buChar char="q"/>
            </a:pPr>
            <a:r>
              <a:rPr lang="hu-HU" dirty="0">
                <a:latin typeface="Times New Roman" panose="02020603050405020304" pitchFamily="18" charset="0"/>
                <a:cs typeface="Times New Roman" panose="02020603050405020304" pitchFamily="18" charset="0"/>
              </a:rPr>
              <a:t>A </a:t>
            </a:r>
            <a:r>
              <a:rPr lang="hu-HU" b="1" u="sng" dirty="0" smtClean="0">
                <a:latin typeface="Times New Roman" panose="02020603050405020304" pitchFamily="18" charset="0"/>
                <a:cs typeface="Times New Roman" panose="02020603050405020304" pitchFamily="18" charset="0"/>
              </a:rPr>
              <a:t>tranzitfoglalkoztatás:</a:t>
            </a:r>
            <a:r>
              <a:rPr lang="hu-HU" dirty="0" smtClean="0">
                <a:latin typeface="Times New Roman" panose="02020603050405020304" pitchFamily="18" charset="0"/>
                <a:cs typeface="Times New Roman" panose="02020603050405020304" pitchFamily="18" charset="0"/>
              </a:rPr>
              <a:t> </a:t>
            </a:r>
            <a:r>
              <a:rPr lang="hu-HU" dirty="0">
                <a:latin typeface="Times New Roman" panose="02020603050405020304" pitchFamily="18" charset="0"/>
                <a:cs typeface="Times New Roman" panose="02020603050405020304" pitchFamily="18" charset="0"/>
              </a:rPr>
              <a:t>a munkaerő-piaci szempontból inaktívak vagy munkanélküliek munkaerőpiacra való visszatérését segíti elő. Átmeneti (befogadó) foglalkoztatást jelent. </a:t>
            </a:r>
          </a:p>
        </p:txBody>
      </p:sp>
    </p:spTree>
    <p:extLst>
      <p:ext uri="{BB962C8B-B14F-4D97-AF65-F5344CB8AC3E}">
        <p14:creationId xmlns:p14="http://schemas.microsoft.com/office/powerpoint/2010/main" val="31006387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D18A23B-4C6B-4063-9B3F-02F74DDEE412}"/>
              </a:ext>
            </a:extLst>
          </p:cNvPr>
          <p:cNvSpPr>
            <a:spLocks noGrp="1"/>
          </p:cNvSpPr>
          <p:nvPr>
            <p:ph type="title"/>
          </p:nvPr>
        </p:nvSpPr>
        <p:spPr>
          <a:xfrm>
            <a:off x="1098177" y="105149"/>
            <a:ext cx="10515600" cy="585134"/>
          </a:xfrm>
        </p:spPr>
        <p:txBody>
          <a:bodyPr>
            <a:normAutofit/>
          </a:bodyPr>
          <a:lstStyle/>
          <a:p>
            <a:pPr algn="ctr"/>
            <a:r>
              <a:rPr lang="hu-HU"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Akkreditált munkáltatók</a:t>
            </a:r>
            <a:endParaRPr lang="hu-HU" sz="2800" dirty="0">
              <a:latin typeface="Times New Roman" panose="02020603050405020304" pitchFamily="18" charset="0"/>
              <a:cs typeface="Times New Roman" panose="02020603050405020304" pitchFamily="18" charset="0"/>
            </a:endParaRPr>
          </a:p>
        </p:txBody>
      </p:sp>
      <p:sp>
        <p:nvSpPr>
          <p:cNvPr id="4" name="Szöveg helye 2">
            <a:extLst>
              <a:ext uri="{FF2B5EF4-FFF2-40B4-BE49-F238E27FC236}">
                <a16:creationId xmlns:a16="http://schemas.microsoft.com/office/drawing/2014/main" id="{45D4B0A5-3A39-450C-B297-F1998CBA890C}"/>
              </a:ext>
            </a:extLst>
          </p:cNvPr>
          <p:cNvSpPr>
            <a:spLocks noGrp="1"/>
          </p:cNvSpPr>
          <p:nvPr>
            <p:ph idx="1"/>
          </p:nvPr>
        </p:nvSpPr>
        <p:spPr>
          <a:xfrm>
            <a:off x="304800" y="690283"/>
            <a:ext cx="11555506" cy="4966446"/>
          </a:xfrm>
        </p:spPr>
        <p:txBody>
          <a:bodyPr>
            <a:normAutofit/>
          </a:bodyPr>
          <a:lstStyle/>
          <a:p>
            <a:r>
              <a:rPr lang="hu-HU" sz="1600" b="1" dirty="0">
                <a:effectLst>
                  <a:outerShdw blurRad="38100" dist="38100" dir="2700000" algn="tl">
                    <a:srgbClr val="000000">
                      <a:alpha val="43137"/>
                    </a:srgbClr>
                  </a:outerShdw>
                </a:effectLst>
              </a:rPr>
              <a:t>Kötelező rehabilitációs tanácsadó és mentor </a:t>
            </a:r>
            <a:r>
              <a:rPr lang="hu-HU" sz="1600" b="1" dirty="0" smtClean="0">
                <a:effectLst>
                  <a:outerShdw blurRad="38100" dist="38100" dir="2700000" algn="tl">
                    <a:srgbClr val="000000">
                      <a:alpha val="43137"/>
                    </a:srgbClr>
                  </a:outerShdw>
                </a:effectLst>
              </a:rPr>
              <a:t>foglalkoztatása</a:t>
            </a:r>
          </a:p>
          <a:p>
            <a:pPr marL="0" indent="0">
              <a:buNone/>
            </a:pPr>
            <a:endParaRPr lang="hu-HU" sz="1600" b="1" dirty="0">
              <a:effectLst>
                <a:outerShdw blurRad="38100" dist="38100" dir="2700000" algn="tl">
                  <a:srgbClr val="000000">
                    <a:alpha val="43137"/>
                  </a:srgbClr>
                </a:outerShdw>
              </a:effectLst>
            </a:endParaRPr>
          </a:p>
        </p:txBody>
      </p:sp>
      <p:sp>
        <p:nvSpPr>
          <p:cNvPr id="5" name="Szöveg helye 4">
            <a:extLst>
              <a:ext uri="{FF2B5EF4-FFF2-40B4-BE49-F238E27FC236}">
                <a16:creationId xmlns:a16="http://schemas.microsoft.com/office/drawing/2014/main" id="{6F8598D2-9FBB-4A2F-870F-D17C91868C45}"/>
              </a:ext>
            </a:extLst>
          </p:cNvPr>
          <p:cNvSpPr txBox="1">
            <a:spLocks/>
          </p:cNvSpPr>
          <p:nvPr/>
        </p:nvSpPr>
        <p:spPr>
          <a:xfrm>
            <a:off x="8395395" y="690283"/>
            <a:ext cx="2864276" cy="35780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hu-HU" sz="1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Személyi segítő / szükség szerint</a:t>
            </a:r>
            <a:endParaRPr lang="hu-HU" sz="1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Tartalom helye 3">
            <a:extLst>
              <a:ext uri="{FF2B5EF4-FFF2-40B4-BE49-F238E27FC236}">
                <a16:creationId xmlns:a16="http://schemas.microsoft.com/office/drawing/2014/main" id="{8DAC5830-F2A8-4213-A2D1-0BBDFF798B16}"/>
              </a:ext>
            </a:extLst>
          </p:cNvPr>
          <p:cNvSpPr txBox="1">
            <a:spLocks/>
          </p:cNvSpPr>
          <p:nvPr/>
        </p:nvSpPr>
        <p:spPr>
          <a:xfrm>
            <a:off x="216107" y="1048092"/>
            <a:ext cx="6704646" cy="4805861"/>
          </a:xfrm>
          <a:prstGeom prst="rect">
            <a:avLst/>
          </a:prstGeom>
          <a:ln>
            <a:noFill/>
          </a:ln>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Font typeface="Wingdings" panose="05000000000000000000" pitchFamily="2" charset="2"/>
              <a:buChar char="Ø"/>
            </a:pPr>
            <a:r>
              <a:rPr lang="hu-HU" dirty="0" smtClean="0">
                <a:latin typeface="Times New Roman" panose="02020603050405020304" pitchFamily="18" charset="0"/>
                <a:cs typeface="Times New Roman" panose="02020603050405020304" pitchFamily="18" charset="0"/>
              </a:rPr>
              <a:t>Elősegítik a foglalkozási rehabilitáció hatékony megvalósulását.</a:t>
            </a:r>
          </a:p>
          <a:p>
            <a:pPr algn="just">
              <a:buFont typeface="Wingdings" panose="05000000000000000000" pitchFamily="2" charset="2"/>
              <a:buChar char="Ø"/>
            </a:pPr>
            <a:r>
              <a:rPr lang="hu-HU" dirty="0" smtClean="0">
                <a:latin typeface="Times New Roman" panose="02020603050405020304" pitchFamily="18" charset="0"/>
                <a:cs typeface="Times New Roman" panose="02020603050405020304" pitchFamily="18" charset="0"/>
              </a:rPr>
              <a:t>Kapcsolatot tartanak a megváltozott munkaképességű munkavállalóval, szükség szerint annak családjával.</a:t>
            </a:r>
          </a:p>
          <a:p>
            <a:pPr algn="just">
              <a:buFont typeface="Wingdings" panose="05000000000000000000" pitchFamily="2" charset="2"/>
              <a:buChar char="Ø"/>
            </a:pPr>
            <a:r>
              <a:rPr lang="hu-HU" dirty="0" smtClean="0">
                <a:latin typeface="Times New Roman" panose="02020603050405020304" pitchFamily="18" charset="0"/>
                <a:cs typeface="Times New Roman" panose="02020603050405020304" pitchFamily="18" charset="0"/>
              </a:rPr>
              <a:t>Felmérik, valamint elősegítik a megváltozott munkaképességű munkavállaló képességeinek fejlesztését.</a:t>
            </a:r>
          </a:p>
          <a:p>
            <a:pPr algn="just">
              <a:buFont typeface="Wingdings" panose="05000000000000000000" pitchFamily="2" charset="2"/>
              <a:buChar char="Ø"/>
            </a:pPr>
            <a:r>
              <a:rPr lang="hu-HU" dirty="0" smtClean="0">
                <a:latin typeface="Times New Roman" panose="02020603050405020304" pitchFamily="18" charset="0"/>
                <a:cs typeface="Times New Roman" panose="02020603050405020304" pitchFamily="18" charset="0"/>
              </a:rPr>
              <a:t>Tájékoztatást nyújtanak a megváltozott munkaképességgel összefüggő szociális, munkaügyi, egészségügyi, oktatási rendszerrel és jogszabályi előírásokkal kapcsolatban.</a:t>
            </a:r>
          </a:p>
          <a:p>
            <a:pPr algn="just">
              <a:buFont typeface="Wingdings" panose="05000000000000000000" pitchFamily="2" charset="2"/>
              <a:buChar char="Ø"/>
            </a:pPr>
            <a:r>
              <a:rPr lang="hu-HU" dirty="0" smtClean="0">
                <a:latin typeface="Times New Roman" panose="02020603050405020304" pitchFamily="18" charset="0"/>
                <a:cs typeface="Times New Roman" panose="02020603050405020304" pitchFamily="18" charset="0"/>
              </a:rPr>
              <a:t>A munkavállaló egészségi állapota és képességei alapján megválasztják a szükséges egyéni vagy csoportos terápiát, részt vesznek a végrehajtásában.</a:t>
            </a:r>
          </a:p>
          <a:p>
            <a:pPr algn="just">
              <a:buFont typeface="Wingdings" panose="05000000000000000000" pitchFamily="2" charset="2"/>
              <a:buChar char="Ø"/>
            </a:pPr>
            <a:r>
              <a:rPr lang="hu-HU" dirty="0" smtClean="0">
                <a:latin typeface="Times New Roman" panose="02020603050405020304" pitchFamily="18" charset="0"/>
                <a:cs typeface="Times New Roman" panose="02020603050405020304" pitchFamily="18" charset="0"/>
              </a:rPr>
              <a:t>Részt vesznek a személyes rehabilitációs tervek elkészítésében, felülvizsgálatában, módosításában.</a:t>
            </a:r>
          </a:p>
          <a:p>
            <a:pPr algn="just">
              <a:buFont typeface="Wingdings" panose="05000000000000000000" pitchFamily="2" charset="2"/>
              <a:buChar char="Ø"/>
            </a:pPr>
            <a:r>
              <a:rPr lang="hu-HU" dirty="0" smtClean="0">
                <a:latin typeface="Times New Roman" panose="02020603050405020304" pitchFamily="18" charset="0"/>
                <a:cs typeface="Times New Roman" panose="02020603050405020304" pitchFamily="18" charset="0"/>
              </a:rPr>
              <a:t>Figyelemmel kísérik a munkapróbát.</a:t>
            </a:r>
          </a:p>
          <a:p>
            <a:pPr algn="just">
              <a:buFont typeface="Wingdings" panose="05000000000000000000" pitchFamily="2" charset="2"/>
              <a:buChar char="Ø"/>
            </a:pPr>
            <a:r>
              <a:rPr lang="hu-HU" dirty="0" smtClean="0">
                <a:latin typeface="Times New Roman" panose="02020603050405020304" pitchFamily="18" charset="0"/>
                <a:cs typeface="Times New Roman" panose="02020603050405020304" pitchFamily="18" charset="0"/>
              </a:rPr>
              <a:t>Közvetítő szerepet töltenek be a munkáltató és a RESZO között a megváltozott munkaképességű munkavállaló minél sikeresebb és hatékonyabb rehabilitációja érdekében.</a:t>
            </a:r>
          </a:p>
          <a:p>
            <a:pPr algn="just">
              <a:buFont typeface="Wingdings" panose="05000000000000000000" pitchFamily="2" charset="2"/>
              <a:buChar char="Ø"/>
            </a:pPr>
            <a:r>
              <a:rPr lang="hu-HU" dirty="0" smtClean="0">
                <a:latin typeface="Times New Roman" panose="02020603050405020304" pitchFamily="18" charset="0"/>
                <a:cs typeface="Times New Roman" panose="02020603050405020304" pitchFamily="18" charset="0"/>
              </a:rPr>
              <a:t>Tranzit foglalkoztatást követően legalább 6 hónapig szükség szerint segítséget nyújtanak a megváltozott munkaképességű munkavállaló nyílt munkaerő-piacon történő sikeres elhelyezkedése érdekében.</a:t>
            </a:r>
          </a:p>
          <a:p>
            <a:pPr algn="just">
              <a:buFont typeface="Wingdings" panose="05000000000000000000" pitchFamily="2" charset="2"/>
              <a:buChar char="Ø"/>
            </a:pPr>
            <a:r>
              <a:rPr lang="hu-HU" dirty="0" smtClean="0">
                <a:latin typeface="Times New Roman" panose="02020603050405020304" pitchFamily="18" charset="0"/>
                <a:cs typeface="Times New Roman" panose="02020603050405020304" pitchFamily="18" charset="0"/>
              </a:rPr>
              <a:t>Tanácsadó – részmunkaidőben/ akár megbízási szerződéssel,  mentor/ok -  mmk-ás munkavállalók létszámától függően</a:t>
            </a:r>
          </a:p>
          <a:p>
            <a:pPr>
              <a:buFont typeface="Wingdings" panose="05000000000000000000" pitchFamily="2" charset="2"/>
              <a:buChar char="Ø"/>
            </a:pPr>
            <a:endParaRPr lang="hu-HU" dirty="0"/>
          </a:p>
        </p:txBody>
      </p:sp>
      <p:sp>
        <p:nvSpPr>
          <p:cNvPr id="7" name="Tartalom helye 5">
            <a:extLst>
              <a:ext uri="{FF2B5EF4-FFF2-40B4-BE49-F238E27FC236}">
                <a16:creationId xmlns:a16="http://schemas.microsoft.com/office/drawing/2014/main" id="{0D305D4B-84CA-40E3-9521-9B29C73D8A72}"/>
              </a:ext>
            </a:extLst>
          </p:cNvPr>
          <p:cNvSpPr txBox="1">
            <a:spLocks/>
          </p:cNvSpPr>
          <p:nvPr/>
        </p:nvSpPr>
        <p:spPr>
          <a:xfrm>
            <a:off x="7790329" y="1048092"/>
            <a:ext cx="4069977" cy="3207026"/>
          </a:xfrm>
          <a:prstGeom prst="rect">
            <a:avLst/>
          </a:prstGeom>
          <a:ln>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hu-HU" sz="1800" dirty="0" smtClean="0">
                <a:latin typeface="Times New Roman" panose="02020603050405020304" pitchFamily="18" charset="0"/>
                <a:cs typeface="Times New Roman" panose="02020603050405020304" pitchFamily="18" charset="0"/>
              </a:rPr>
              <a:t>Amennyiben a megváltozott munkaképességű foglalkoztatottak  egészségkárosodása, fogyatékossága indokolja, a munkáltató segítő személyt foglalkoztat.</a:t>
            </a:r>
          </a:p>
          <a:p>
            <a:pPr>
              <a:buFont typeface="Wingdings" panose="05000000000000000000" pitchFamily="2" charset="2"/>
              <a:buChar char="Ø"/>
            </a:pPr>
            <a:endParaRPr lang="hu-HU" sz="18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hu-HU" sz="1800" dirty="0" smtClean="0">
                <a:latin typeface="Times New Roman" panose="02020603050405020304" pitchFamily="18" charset="0"/>
                <a:cs typeface="Times New Roman" panose="02020603050405020304" pitchFamily="18" charset="0"/>
              </a:rPr>
              <a:t>A segítő személy közreműködik a megváltozott munkaképességű munkavállalók</a:t>
            </a:r>
          </a:p>
          <a:p>
            <a:pPr lvl="1"/>
            <a:r>
              <a:rPr lang="hu-HU" sz="1800" dirty="0" smtClean="0">
                <a:latin typeface="Times New Roman" panose="02020603050405020304" pitchFamily="18" charset="0"/>
                <a:cs typeface="Times New Roman" panose="02020603050405020304" pitchFamily="18" charset="0"/>
              </a:rPr>
              <a:t>munkába járásának segítésében</a:t>
            </a:r>
          </a:p>
          <a:p>
            <a:pPr lvl="1"/>
            <a:r>
              <a:rPr lang="hu-HU" sz="1800" dirty="0" smtClean="0">
                <a:latin typeface="Times New Roman" panose="02020603050405020304" pitchFamily="18" charset="0"/>
                <a:cs typeface="Times New Roman" panose="02020603050405020304" pitchFamily="18" charset="0"/>
              </a:rPr>
              <a:t>a munkavégzése során</a:t>
            </a:r>
          </a:p>
          <a:p>
            <a:endParaRPr lang="hu-HU" sz="1400" dirty="0"/>
          </a:p>
        </p:txBody>
      </p:sp>
    </p:spTree>
    <p:extLst>
      <p:ext uri="{BB962C8B-B14F-4D97-AF65-F5344CB8AC3E}">
        <p14:creationId xmlns:p14="http://schemas.microsoft.com/office/powerpoint/2010/main" val="33960715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D18A23B-4C6B-4063-9B3F-02F74DDEE412}"/>
              </a:ext>
            </a:extLst>
          </p:cNvPr>
          <p:cNvSpPr>
            <a:spLocks noGrp="1"/>
          </p:cNvSpPr>
          <p:nvPr>
            <p:ph type="title"/>
          </p:nvPr>
        </p:nvSpPr>
        <p:spPr>
          <a:xfrm>
            <a:off x="829235" y="37912"/>
            <a:ext cx="10515600" cy="475130"/>
          </a:xfrm>
        </p:spPr>
        <p:txBody>
          <a:bodyPr>
            <a:normAutofit fontScale="90000"/>
          </a:bodyPr>
          <a:lstStyle/>
          <a:p>
            <a:pPr algn="ctr"/>
            <a:r>
              <a:rPr lang="hu-HU"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Nyílt munkaerőpiaci munkáltatók</a:t>
            </a:r>
            <a:endParaRPr lang="hu-HU" sz="2800" dirty="0">
              <a:latin typeface="Times New Roman" panose="02020603050405020304" pitchFamily="18" charset="0"/>
              <a:cs typeface="Times New Roman" panose="02020603050405020304" pitchFamily="18" charset="0"/>
            </a:endParaRPr>
          </a:p>
        </p:txBody>
      </p:sp>
      <p:sp>
        <p:nvSpPr>
          <p:cNvPr id="4" name="Tartalom helye 3">
            <a:extLst>
              <a:ext uri="{FF2B5EF4-FFF2-40B4-BE49-F238E27FC236}">
                <a16:creationId xmlns:a16="http://schemas.microsoft.com/office/drawing/2014/main" id="{49A605AC-53C0-43C1-97D8-CFE8744E5A42}"/>
              </a:ext>
            </a:extLst>
          </p:cNvPr>
          <p:cNvSpPr txBox="1">
            <a:spLocks/>
          </p:cNvSpPr>
          <p:nvPr/>
        </p:nvSpPr>
        <p:spPr>
          <a:xfrm>
            <a:off x="286244" y="1002490"/>
            <a:ext cx="5106027" cy="328263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pPr>
            <a:r>
              <a:rPr lang="hu-HU" sz="1600" dirty="0" smtClean="0">
                <a:solidFill>
                  <a:schemeClr val="tx1">
                    <a:lumMod val="85000"/>
                    <a:lumOff val="15000"/>
                  </a:schemeClr>
                </a:solidFill>
                <a:latin typeface="Times New Roman" panose="02020603050405020304" pitchFamily="18" charset="0"/>
                <a:cs typeface="Times New Roman" panose="02020603050405020304" pitchFamily="18" charset="0"/>
              </a:rPr>
              <a:t>A munkaadó a rehabilitációs hozzájárulási adó –</a:t>
            </a:r>
            <a:r>
              <a:rPr lang="hu-HU" sz="1600" dirty="0" err="1" smtClean="0">
                <a:solidFill>
                  <a:schemeClr val="tx1">
                    <a:lumMod val="85000"/>
                    <a:lumOff val="15000"/>
                  </a:schemeClr>
                </a:solidFill>
                <a:latin typeface="Times New Roman" panose="02020603050405020304" pitchFamily="18" charset="0"/>
                <a:cs typeface="Times New Roman" panose="02020603050405020304" pitchFamily="18" charset="0"/>
              </a:rPr>
              <a:t>reha</a:t>
            </a:r>
            <a:r>
              <a:rPr lang="hu-HU" sz="1600" dirty="0" smtClean="0">
                <a:solidFill>
                  <a:schemeClr val="tx1">
                    <a:lumMod val="85000"/>
                    <a:lumOff val="15000"/>
                  </a:schemeClr>
                </a:solidFill>
                <a:latin typeface="Times New Roman" panose="02020603050405020304" pitchFamily="18" charset="0"/>
                <a:cs typeface="Times New Roman" panose="02020603050405020304" pitchFamily="18" charset="0"/>
              </a:rPr>
              <a:t>- fizetésére köteles, ha az általa foglalkoztatottak létszáma a 25 főt meghaladja, és az általa foglalkoztatott megváltozott munkaképességű személyek száma nem éri el a létszám 5 százalékát. </a:t>
            </a:r>
          </a:p>
          <a:p>
            <a:pPr>
              <a:buFont typeface="Wingdings" panose="05000000000000000000" pitchFamily="2" charset="2"/>
              <a:buChar char="Ø"/>
            </a:pPr>
            <a:r>
              <a:rPr lang="hu-HU" sz="1600" dirty="0" smtClean="0">
                <a:solidFill>
                  <a:schemeClr val="tx1">
                    <a:lumMod val="85000"/>
                    <a:lumOff val="15000"/>
                  </a:schemeClr>
                </a:solidFill>
                <a:latin typeface="Times New Roman" panose="02020603050405020304" pitchFamily="18" charset="0"/>
                <a:cs typeface="Times New Roman" panose="02020603050405020304" pitchFamily="18" charset="0"/>
              </a:rPr>
              <a:t>A rehabilitációs hozzájárulási adó megfizetése kiváltható a megváltozott munkaképességű személyek foglalkoztatásával. </a:t>
            </a:r>
          </a:p>
          <a:p>
            <a:pPr>
              <a:buFont typeface="Wingdings" panose="05000000000000000000" pitchFamily="2" charset="2"/>
              <a:buChar char="Ø"/>
            </a:pPr>
            <a:r>
              <a:rPr lang="hu-HU" sz="1600" dirty="0" smtClean="0">
                <a:solidFill>
                  <a:schemeClr val="tx1">
                    <a:lumMod val="85000"/>
                    <a:lumOff val="15000"/>
                  </a:schemeClr>
                </a:solidFill>
                <a:latin typeface="Times New Roman" panose="02020603050405020304" pitchFamily="18" charset="0"/>
                <a:cs typeface="Times New Roman" panose="02020603050405020304" pitchFamily="18" charset="0"/>
              </a:rPr>
              <a:t>2022. évben a </a:t>
            </a:r>
            <a:r>
              <a:rPr lang="hu-HU" sz="1600" dirty="0" err="1" smtClean="0">
                <a:solidFill>
                  <a:schemeClr val="tx1">
                    <a:lumMod val="85000"/>
                    <a:lumOff val="15000"/>
                  </a:schemeClr>
                </a:solidFill>
                <a:latin typeface="Times New Roman" panose="02020603050405020304" pitchFamily="18" charset="0"/>
                <a:cs typeface="Times New Roman" panose="02020603050405020304" pitchFamily="18" charset="0"/>
              </a:rPr>
              <a:t>reha</a:t>
            </a:r>
            <a:r>
              <a:rPr lang="hu-HU" sz="1600" dirty="0" smtClean="0">
                <a:solidFill>
                  <a:schemeClr val="tx1">
                    <a:lumMod val="85000"/>
                    <a:lumOff val="15000"/>
                  </a:schemeClr>
                </a:solidFill>
                <a:latin typeface="Times New Roman" panose="02020603050405020304" pitchFamily="18" charset="0"/>
                <a:cs typeface="Times New Roman" panose="02020603050405020304" pitchFamily="18" charset="0"/>
              </a:rPr>
              <a:t> mértéke: 1.800.000 Ft/fő/év</a:t>
            </a:r>
          </a:p>
          <a:p>
            <a:r>
              <a:rPr lang="hu-HU" sz="1600" dirty="0" err="1" smtClean="0">
                <a:solidFill>
                  <a:schemeClr val="tx1">
                    <a:lumMod val="85000"/>
                    <a:lumOff val="15000"/>
                  </a:schemeClr>
                </a:solidFill>
                <a:latin typeface="Times New Roman" panose="02020603050405020304" pitchFamily="18" charset="0"/>
                <a:cs typeface="Times New Roman" panose="02020603050405020304" pitchFamily="18" charset="0"/>
              </a:rPr>
              <a:t>Szocho</a:t>
            </a:r>
            <a:r>
              <a:rPr lang="hu-HU" sz="1600" dirty="0" smtClean="0">
                <a:solidFill>
                  <a:schemeClr val="tx1">
                    <a:lumMod val="85000"/>
                    <a:lumOff val="15000"/>
                  </a:schemeClr>
                </a:solidFill>
                <a:latin typeface="Times New Roman" panose="02020603050405020304" pitchFamily="18" charset="0"/>
                <a:cs typeface="Times New Roman" panose="02020603050405020304" pitchFamily="18" charset="0"/>
              </a:rPr>
              <a:t> kedvezmény mértéke  13 % - jogosultság alól  kivétel költségvetési intézmény.</a:t>
            </a:r>
          </a:p>
          <a:p>
            <a:endParaRPr lang="hu-HU" sz="1600" dirty="0"/>
          </a:p>
        </p:txBody>
      </p:sp>
      <p:sp>
        <p:nvSpPr>
          <p:cNvPr id="5" name="Tartalom helye 5">
            <a:extLst>
              <a:ext uri="{FF2B5EF4-FFF2-40B4-BE49-F238E27FC236}">
                <a16:creationId xmlns:a16="http://schemas.microsoft.com/office/drawing/2014/main" id="{2DCA8CDA-C0A8-4867-955D-89332B356302}"/>
              </a:ext>
            </a:extLst>
          </p:cNvPr>
          <p:cNvSpPr txBox="1">
            <a:spLocks/>
          </p:cNvSpPr>
          <p:nvPr/>
        </p:nvSpPr>
        <p:spPr>
          <a:xfrm>
            <a:off x="6444908" y="1002490"/>
            <a:ext cx="5105401" cy="320195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hu-HU" sz="1600" b="1" dirty="0" smtClean="0">
                <a:latin typeface="Times New Roman" panose="02020603050405020304" pitchFamily="18" charset="0"/>
                <a:cs typeface="Times New Roman" panose="02020603050405020304" pitchFamily="18" charset="0"/>
              </a:rPr>
              <a:t>Foglalkoztatás jellemzője: </a:t>
            </a:r>
          </a:p>
          <a:p>
            <a:pPr>
              <a:buFont typeface="Wingdings" panose="05000000000000000000" pitchFamily="2" charset="2"/>
              <a:buChar char="Ø"/>
            </a:pPr>
            <a:r>
              <a:rPr lang="hu-HU" sz="1600" dirty="0" smtClean="0">
                <a:solidFill>
                  <a:schemeClr val="tx1">
                    <a:lumMod val="85000"/>
                    <a:lumOff val="15000"/>
                  </a:schemeClr>
                </a:solidFill>
                <a:latin typeface="Times New Roman" panose="02020603050405020304" pitchFamily="18" charset="0"/>
                <a:cs typeface="Times New Roman" panose="02020603050405020304" pitchFamily="18" charset="0"/>
              </a:rPr>
              <a:t>Atipikus foglalkoztatási formák: határozott idejű szerződés, részmunkaidő, távmunka</a:t>
            </a:r>
          </a:p>
          <a:p>
            <a:pPr>
              <a:buFont typeface="Wingdings" panose="05000000000000000000" pitchFamily="2" charset="2"/>
              <a:buChar char="Ø"/>
            </a:pPr>
            <a:r>
              <a:rPr lang="hu-HU" sz="1600" dirty="0" smtClean="0">
                <a:solidFill>
                  <a:schemeClr val="tx1">
                    <a:lumMod val="85000"/>
                    <a:lumOff val="15000"/>
                  </a:schemeClr>
                </a:solidFill>
                <a:latin typeface="Times New Roman" panose="02020603050405020304" pitchFamily="18" charset="0"/>
                <a:cs typeface="Times New Roman" panose="02020603050405020304" pitchFamily="18" charset="0"/>
              </a:rPr>
              <a:t>Mmk-ás munkavállalókról nyilvántartási-, és elszámolási  kötelezettség a NAV-</a:t>
            </a:r>
            <a:r>
              <a:rPr lang="hu-HU" sz="1600" dirty="0" err="1" smtClean="0">
                <a:solidFill>
                  <a:schemeClr val="tx1">
                    <a:lumMod val="85000"/>
                    <a:lumOff val="15000"/>
                  </a:schemeClr>
                </a:solidFill>
                <a:latin typeface="Times New Roman" panose="02020603050405020304" pitchFamily="18" charset="0"/>
                <a:cs typeface="Times New Roman" panose="02020603050405020304" pitchFamily="18" charset="0"/>
              </a:rPr>
              <a:t>nak</a:t>
            </a:r>
            <a:r>
              <a:rPr lang="hu-HU" sz="1600" dirty="0" smtClean="0">
                <a:solidFill>
                  <a:schemeClr val="tx1">
                    <a:lumMod val="85000"/>
                    <a:lumOff val="15000"/>
                  </a:schemeClr>
                </a:solidFill>
                <a:latin typeface="Times New Roman" panose="02020603050405020304" pitchFamily="18" charset="0"/>
                <a:cs typeface="Times New Roman" panose="02020603050405020304" pitchFamily="18" charset="0"/>
              </a:rPr>
              <a:t> / REHA előleg befizetés negyedévente és éves elszámolás  következő év február 25-ig</a:t>
            </a:r>
          </a:p>
          <a:p>
            <a:pPr>
              <a:buFont typeface="Wingdings" panose="05000000000000000000" pitchFamily="2" charset="2"/>
              <a:buChar char="Ø"/>
            </a:pPr>
            <a:r>
              <a:rPr lang="hu-HU" sz="1600" dirty="0" smtClean="0">
                <a:solidFill>
                  <a:schemeClr val="tx1">
                    <a:lumMod val="85000"/>
                    <a:lumOff val="15000"/>
                  </a:schemeClr>
                </a:solidFill>
                <a:latin typeface="Times New Roman" panose="02020603050405020304" pitchFamily="18" charset="0"/>
                <a:cs typeface="Times New Roman" panose="02020603050405020304" pitchFamily="18" charset="0"/>
              </a:rPr>
              <a:t>megőrzési kötelezettség -5 év</a:t>
            </a:r>
          </a:p>
          <a:p>
            <a:r>
              <a:rPr lang="hu-HU" sz="1600" dirty="0" smtClean="0">
                <a:solidFill>
                  <a:schemeClr val="tx2">
                    <a:lumMod val="50000"/>
                  </a:schemeClr>
                </a:solidFill>
                <a:latin typeface="Times New Roman" panose="02020603050405020304" pitchFamily="18" charset="0"/>
                <a:cs typeface="Times New Roman" panose="02020603050405020304" pitchFamily="18" charset="0"/>
              </a:rPr>
              <a:t>Nincs a foglalkoztatásnál formai megkötés. </a:t>
            </a:r>
          </a:p>
          <a:p>
            <a:r>
              <a:rPr lang="hu-HU" sz="1600" dirty="0" smtClean="0">
                <a:solidFill>
                  <a:schemeClr val="tx2">
                    <a:lumMod val="50000"/>
                  </a:schemeClr>
                </a:solidFill>
                <a:latin typeface="Times New Roman" panose="02020603050405020304" pitchFamily="18" charset="0"/>
                <a:cs typeface="Times New Roman" panose="02020603050405020304" pitchFamily="18" charset="0"/>
              </a:rPr>
              <a:t>Nincs beszámolási kötelezettség </a:t>
            </a:r>
            <a:endParaRPr lang="hu-HU" sz="1600" dirty="0">
              <a:solidFill>
                <a:schemeClr val="tx2">
                  <a:lumMod val="50000"/>
                </a:schemeClr>
              </a:solidFill>
              <a:latin typeface="Times New Roman" panose="02020603050405020304" pitchFamily="18" charset="0"/>
              <a:cs typeface="Times New Roman" panose="02020603050405020304" pitchFamily="18" charset="0"/>
            </a:endParaRPr>
          </a:p>
        </p:txBody>
      </p:sp>
      <p:graphicFrame>
        <p:nvGraphicFramePr>
          <p:cNvPr id="6" name="Tartalom helye 3"/>
          <p:cNvGraphicFramePr>
            <a:graphicFrameLocks noGrp="1"/>
          </p:cNvGraphicFramePr>
          <p:nvPr>
            <p:ph idx="1"/>
            <p:extLst>
              <p:ext uri="{D42A27DB-BD31-4B8C-83A1-F6EECF244321}">
                <p14:modId xmlns:p14="http://schemas.microsoft.com/office/powerpoint/2010/main" val="3529195844"/>
              </p:ext>
            </p:extLst>
          </p:nvPr>
        </p:nvGraphicFramePr>
        <p:xfrm>
          <a:off x="4329952" y="4285132"/>
          <a:ext cx="7449671" cy="2430303"/>
        </p:xfrm>
        <a:graphic>
          <a:graphicData uri="http://schemas.openxmlformats.org/drawingml/2006/table">
            <a:tbl>
              <a:tblPr firstRow="1" firstCol="1" bandRow="1"/>
              <a:tblGrid>
                <a:gridCol w="979666">
                  <a:extLst>
                    <a:ext uri="{9D8B030D-6E8A-4147-A177-3AD203B41FA5}">
                      <a16:colId xmlns:a16="http://schemas.microsoft.com/office/drawing/2014/main" val="20000"/>
                    </a:ext>
                  </a:extLst>
                </a:gridCol>
                <a:gridCol w="1667898">
                  <a:extLst>
                    <a:ext uri="{9D8B030D-6E8A-4147-A177-3AD203B41FA5}">
                      <a16:colId xmlns:a16="http://schemas.microsoft.com/office/drawing/2014/main" val="20001"/>
                    </a:ext>
                  </a:extLst>
                </a:gridCol>
                <a:gridCol w="1477511">
                  <a:extLst>
                    <a:ext uri="{9D8B030D-6E8A-4147-A177-3AD203B41FA5}">
                      <a16:colId xmlns:a16="http://schemas.microsoft.com/office/drawing/2014/main" val="20002"/>
                    </a:ext>
                  </a:extLst>
                </a:gridCol>
                <a:gridCol w="1431912">
                  <a:extLst>
                    <a:ext uri="{9D8B030D-6E8A-4147-A177-3AD203B41FA5}">
                      <a16:colId xmlns:a16="http://schemas.microsoft.com/office/drawing/2014/main" val="20003"/>
                    </a:ext>
                  </a:extLst>
                </a:gridCol>
                <a:gridCol w="1892684">
                  <a:extLst>
                    <a:ext uri="{9D8B030D-6E8A-4147-A177-3AD203B41FA5}">
                      <a16:colId xmlns:a16="http://schemas.microsoft.com/office/drawing/2014/main" val="20004"/>
                    </a:ext>
                  </a:extLst>
                </a:gridCol>
              </a:tblGrid>
              <a:tr h="777827">
                <a:tc>
                  <a:txBody>
                    <a:bodyPr/>
                    <a:lstStyle/>
                    <a:p>
                      <a:pPr algn="ctr">
                        <a:lnSpc>
                          <a:spcPct val="107000"/>
                        </a:lnSpc>
                        <a:spcAft>
                          <a:spcPts val="0"/>
                        </a:spcAft>
                      </a:pPr>
                      <a:r>
                        <a:rPr lang="hu-HU" sz="1100" b="1" kern="1200" dirty="0">
                          <a:effectLst/>
                          <a:latin typeface="Times New Roman" panose="02020603050405020304" pitchFamily="18" charset="0"/>
                          <a:ea typeface="Calibri" panose="020F0502020204030204" pitchFamily="34" charset="0"/>
                          <a:cs typeface="Times New Roman" panose="02020603050405020304" pitchFamily="18" charset="0"/>
                        </a:rPr>
                        <a:t>Adóév</a:t>
                      </a: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hu-HU" sz="1100" b="1" kern="1200" dirty="0">
                          <a:effectLst/>
                          <a:latin typeface="Times New Roman" panose="02020603050405020304" pitchFamily="18" charset="0"/>
                          <a:ea typeface="Calibri" panose="020F0502020204030204" pitchFamily="34" charset="0"/>
                          <a:cs typeface="Times New Roman" panose="02020603050405020304" pitchFamily="18" charset="0"/>
                        </a:rPr>
                        <a:t>Kötelező foglalkoztatási szint</a:t>
                      </a: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hu-HU" sz="1100" b="1" kern="1200">
                          <a:effectLst/>
                          <a:latin typeface="Times New Roman" panose="02020603050405020304" pitchFamily="18" charset="0"/>
                          <a:ea typeface="Calibri" panose="020F0502020204030204" pitchFamily="34" charset="0"/>
                          <a:cs typeface="Times New Roman" panose="02020603050405020304" pitchFamily="18" charset="0"/>
                        </a:rPr>
                        <a:t>Fizetési mentesség létszámhatára</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hu-HU" sz="1100" b="1" kern="1200">
                          <a:effectLst/>
                          <a:latin typeface="Times New Roman" panose="02020603050405020304" pitchFamily="18" charset="0"/>
                          <a:ea typeface="Calibri" panose="020F0502020204030204" pitchFamily="34" charset="0"/>
                          <a:cs typeface="Times New Roman" panose="02020603050405020304" pitchFamily="18" charset="0"/>
                        </a:rPr>
                        <a:t>Minimálbér összege adóév január 1-én</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hu-HU" sz="1100" b="1" kern="1200">
                          <a:effectLst/>
                          <a:latin typeface="Times New Roman" panose="02020603050405020304" pitchFamily="18" charset="0"/>
                          <a:ea typeface="Calibri" panose="020F0502020204030204" pitchFamily="34" charset="0"/>
                          <a:cs typeface="Times New Roman" panose="02020603050405020304" pitchFamily="18" charset="0"/>
                        </a:rPr>
                        <a:t>A hozzájárulás mértéke**</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78640">
                <a:tc>
                  <a:txBody>
                    <a:bodyPr/>
                    <a:lstStyle/>
                    <a:p>
                      <a:pPr algn="ctr">
                        <a:lnSpc>
                          <a:spcPct val="115000"/>
                        </a:lnSpc>
                        <a:spcAft>
                          <a:spcPts val="0"/>
                        </a:spcAft>
                      </a:pPr>
                      <a:r>
                        <a:rPr lang="hu-HU" sz="1100" b="1" kern="1200" dirty="0">
                          <a:effectLst/>
                          <a:latin typeface="Calibri" panose="020F0502020204030204" pitchFamily="34" charset="0"/>
                          <a:ea typeface="Times New Roman" panose="02020603050405020304" pitchFamily="18" charset="0"/>
                          <a:cs typeface="Times New Roman" panose="02020603050405020304" pitchFamily="18" charset="0"/>
                        </a:rPr>
                        <a:t>2017. </a:t>
                      </a:r>
                      <a:endParaRPr lang="hu-H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u-HU" sz="1100" kern="1200" dirty="0">
                          <a:effectLst/>
                          <a:latin typeface="Calibri" panose="020F0502020204030204" pitchFamily="34" charset="0"/>
                          <a:ea typeface="Times New Roman" panose="02020603050405020304" pitchFamily="18" charset="0"/>
                          <a:cs typeface="Times New Roman" panose="02020603050405020304" pitchFamily="18" charset="0"/>
                        </a:rPr>
                        <a:t>5 %</a:t>
                      </a:r>
                      <a:endParaRPr lang="hu-H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u-HU" sz="1100">
                          <a:effectLst/>
                          <a:latin typeface="Calibri" panose="020F0502020204030204" pitchFamily="34" charset="0"/>
                          <a:ea typeface="Times New Roman" panose="02020603050405020304" pitchFamily="18" charset="0"/>
                          <a:cs typeface="Times New Roman" panose="02020603050405020304" pitchFamily="18" charset="0"/>
                        </a:rPr>
                        <a:t>25 fő</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u-HU" sz="1100" kern="1200">
                          <a:effectLst/>
                          <a:latin typeface="Calibri" panose="020F0502020204030204" pitchFamily="34" charset="0"/>
                          <a:ea typeface="Times New Roman" panose="02020603050405020304" pitchFamily="18" charset="0"/>
                          <a:cs typeface="Times New Roman" panose="02020603050405020304" pitchFamily="18" charset="0"/>
                        </a:rPr>
                        <a:t>127.500.Ft</a:t>
                      </a:r>
                      <a:endParaRPr lang="hu-H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u-HU" sz="1100" b="1" kern="1200">
                          <a:effectLst/>
                          <a:latin typeface="Calibri" panose="020F0502020204030204" pitchFamily="34" charset="0"/>
                          <a:ea typeface="Times New Roman" panose="02020603050405020304" pitchFamily="18" charset="0"/>
                          <a:cs typeface="Times New Roman" panose="02020603050405020304" pitchFamily="18" charset="0"/>
                        </a:rPr>
                        <a:t>1.147.500 Ft/fő/év</a:t>
                      </a:r>
                      <a:endParaRPr lang="hu-H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78640">
                <a:tc>
                  <a:txBody>
                    <a:bodyPr/>
                    <a:lstStyle/>
                    <a:p>
                      <a:pPr algn="ctr">
                        <a:lnSpc>
                          <a:spcPct val="115000"/>
                        </a:lnSpc>
                        <a:spcAft>
                          <a:spcPts val="0"/>
                        </a:spcAft>
                      </a:pPr>
                      <a:r>
                        <a:rPr lang="hu-HU" sz="1100" b="1" kern="1200" dirty="0">
                          <a:effectLst/>
                          <a:latin typeface="Calibri" panose="020F0502020204030204" pitchFamily="34" charset="0"/>
                          <a:ea typeface="Times New Roman" panose="02020603050405020304" pitchFamily="18" charset="0"/>
                          <a:cs typeface="Times New Roman" panose="02020603050405020304" pitchFamily="18" charset="0"/>
                        </a:rPr>
                        <a:t>2018.</a:t>
                      </a:r>
                      <a:endParaRPr lang="hu-H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u-HU" sz="1100" kern="1200" dirty="0">
                          <a:effectLst/>
                          <a:latin typeface="Calibri" panose="020F0502020204030204" pitchFamily="34" charset="0"/>
                          <a:ea typeface="Times New Roman" panose="02020603050405020304" pitchFamily="18" charset="0"/>
                          <a:cs typeface="Times New Roman" panose="02020603050405020304" pitchFamily="18" charset="0"/>
                        </a:rPr>
                        <a:t>5 %</a:t>
                      </a:r>
                      <a:endParaRPr lang="hu-H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u-HU" sz="1100" dirty="0">
                          <a:effectLst/>
                          <a:latin typeface="Calibri" panose="020F0502020204030204" pitchFamily="34" charset="0"/>
                          <a:ea typeface="Times New Roman" panose="02020603050405020304" pitchFamily="18" charset="0"/>
                          <a:cs typeface="Times New Roman" panose="02020603050405020304" pitchFamily="18" charset="0"/>
                        </a:rPr>
                        <a:t>25 fő</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u-HU" sz="1100" kern="1200" dirty="0">
                          <a:effectLst/>
                          <a:latin typeface="Calibri" panose="020F0502020204030204" pitchFamily="34" charset="0"/>
                          <a:ea typeface="Calibri" panose="020F0502020204030204" pitchFamily="34" charset="0"/>
                          <a:cs typeface="Times New Roman" panose="02020603050405020304" pitchFamily="18" charset="0"/>
                        </a:rPr>
                        <a:t>138.000.Ft</a:t>
                      </a:r>
                      <a:endParaRPr lang="hu-H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u-HU" sz="1100" b="1" kern="1200">
                          <a:effectLst/>
                          <a:latin typeface="Calibri" panose="020F0502020204030204" pitchFamily="34" charset="0"/>
                          <a:ea typeface="Calibri" panose="020F0502020204030204" pitchFamily="34" charset="0"/>
                          <a:cs typeface="Times New Roman" panose="02020603050405020304" pitchFamily="18" charset="0"/>
                        </a:rPr>
                        <a:t>1.242.000 </a:t>
                      </a:r>
                      <a:r>
                        <a:rPr lang="hu-HU" sz="1100" b="1" kern="1200">
                          <a:effectLst/>
                          <a:latin typeface="Calibri" panose="020F0502020204030204" pitchFamily="34" charset="0"/>
                          <a:ea typeface="Times New Roman" panose="02020603050405020304" pitchFamily="18" charset="0"/>
                          <a:cs typeface="Times New Roman" panose="02020603050405020304" pitchFamily="18" charset="0"/>
                        </a:rPr>
                        <a:t>Ft/fő/év</a:t>
                      </a:r>
                      <a:endParaRPr lang="hu-H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59276">
                <a:tc>
                  <a:txBody>
                    <a:bodyPr/>
                    <a:lstStyle/>
                    <a:p>
                      <a:pPr algn="ctr">
                        <a:lnSpc>
                          <a:spcPct val="107000"/>
                        </a:lnSpc>
                        <a:spcAft>
                          <a:spcPts val="0"/>
                        </a:spcAft>
                      </a:pPr>
                      <a:r>
                        <a:rPr lang="hu-HU" sz="1100" b="1" kern="1200" dirty="0">
                          <a:effectLst/>
                          <a:latin typeface="Times New Roman" panose="02020603050405020304" pitchFamily="18" charset="0"/>
                          <a:ea typeface="Calibri" panose="020F0502020204030204" pitchFamily="34" charset="0"/>
                          <a:cs typeface="Times New Roman" panose="02020603050405020304" pitchFamily="18" charset="0"/>
                        </a:rPr>
                        <a:t>2019.</a:t>
                      </a: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hu-HU" sz="1100" kern="1200">
                          <a:effectLst/>
                          <a:latin typeface="Times New Roman" panose="02020603050405020304" pitchFamily="18" charset="0"/>
                          <a:ea typeface="Calibri" panose="020F0502020204030204" pitchFamily="34" charset="0"/>
                          <a:cs typeface="Times New Roman" panose="02020603050405020304" pitchFamily="18" charset="0"/>
                        </a:rPr>
                        <a:t>5 %</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hu-HU" sz="1100">
                          <a:effectLst/>
                          <a:latin typeface="Times New Roman" panose="02020603050405020304" pitchFamily="18" charset="0"/>
                          <a:ea typeface="Calibri" panose="020F0502020204030204" pitchFamily="34" charset="0"/>
                          <a:cs typeface="Times New Roman" panose="02020603050405020304" pitchFamily="18" charset="0"/>
                        </a:rPr>
                        <a:t>25 fő</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hu-HU" sz="1100" kern="1200" dirty="0">
                          <a:effectLst/>
                          <a:latin typeface="Times New Roman" panose="02020603050405020304" pitchFamily="18" charset="0"/>
                          <a:ea typeface="Calibri" panose="020F0502020204030204" pitchFamily="34" charset="0"/>
                          <a:cs typeface="Times New Roman" panose="02020603050405020304" pitchFamily="18" charset="0"/>
                        </a:rPr>
                        <a:t>149.000.Ft</a:t>
                      </a: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hu-HU" sz="1100" b="1" kern="1200" dirty="0">
                          <a:effectLst/>
                          <a:latin typeface="Times New Roman" panose="02020603050405020304" pitchFamily="18" charset="0"/>
                          <a:ea typeface="Calibri" panose="020F0502020204030204" pitchFamily="34" charset="0"/>
                          <a:cs typeface="Times New Roman" panose="02020603050405020304" pitchFamily="18" charset="0"/>
                        </a:rPr>
                        <a:t>1.340.000 Ft/fő/év</a:t>
                      </a: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78640">
                <a:tc>
                  <a:txBody>
                    <a:bodyPr/>
                    <a:lstStyle/>
                    <a:p>
                      <a:pPr algn="ctr">
                        <a:lnSpc>
                          <a:spcPct val="107000"/>
                        </a:lnSpc>
                        <a:spcAft>
                          <a:spcPts val="0"/>
                        </a:spcAft>
                      </a:pPr>
                      <a:r>
                        <a:rPr lang="hu-HU" sz="1100" b="1" dirty="0">
                          <a:effectLst/>
                          <a:latin typeface="Times New Roman" panose="02020603050405020304" pitchFamily="18" charset="0"/>
                          <a:ea typeface="Calibri" panose="020F0502020204030204" pitchFamily="34" charset="0"/>
                          <a:cs typeface="Times New Roman" panose="02020603050405020304" pitchFamily="18" charset="0"/>
                        </a:rPr>
                        <a:t>2020. </a:t>
                      </a: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hu-HU" sz="1100" kern="1200" dirty="0">
                          <a:effectLst/>
                          <a:latin typeface="Times New Roman" panose="02020603050405020304" pitchFamily="18" charset="0"/>
                          <a:ea typeface="Calibri" panose="020F0502020204030204" pitchFamily="34" charset="0"/>
                          <a:cs typeface="Times New Roman" panose="02020603050405020304" pitchFamily="18" charset="0"/>
                        </a:rPr>
                        <a:t>5 %</a:t>
                      </a: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hu-HU" sz="1100">
                          <a:effectLst/>
                          <a:latin typeface="Times New Roman" panose="02020603050405020304" pitchFamily="18" charset="0"/>
                          <a:ea typeface="Calibri" panose="020F0502020204030204" pitchFamily="34" charset="0"/>
                          <a:cs typeface="Times New Roman" panose="02020603050405020304" pitchFamily="18" charset="0"/>
                        </a:rPr>
                        <a:t>25 fő</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u-HU" sz="1100" kern="1200">
                          <a:effectLst/>
                          <a:latin typeface="Calibri" panose="020F0502020204030204" pitchFamily="34" charset="0"/>
                          <a:ea typeface="Times New Roman" panose="02020603050405020304" pitchFamily="18" charset="0"/>
                          <a:cs typeface="Times New Roman" panose="02020603050405020304" pitchFamily="18" charset="0"/>
                        </a:rPr>
                        <a:t>161.000.Ft</a:t>
                      </a:r>
                      <a:endParaRPr lang="hu-H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u-HU" sz="1100" b="1" kern="1200" dirty="0">
                          <a:effectLst/>
                          <a:latin typeface="Calibri" panose="020F0502020204030204" pitchFamily="34" charset="0"/>
                          <a:ea typeface="Times New Roman" panose="02020603050405020304" pitchFamily="18" charset="0"/>
                          <a:cs typeface="Times New Roman" panose="02020603050405020304" pitchFamily="18" charset="0"/>
                        </a:rPr>
                        <a:t>1.449.000 Ft/fő/év</a:t>
                      </a:r>
                      <a:endParaRPr lang="hu-H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78640">
                <a:tc>
                  <a:txBody>
                    <a:bodyPr/>
                    <a:lstStyle/>
                    <a:p>
                      <a:pPr algn="ctr">
                        <a:lnSpc>
                          <a:spcPct val="107000"/>
                        </a:lnSpc>
                        <a:spcAft>
                          <a:spcPts val="0"/>
                        </a:spcAft>
                      </a:pPr>
                      <a:r>
                        <a:rPr lang="hu-HU" sz="1100" b="1" dirty="0">
                          <a:effectLst/>
                          <a:latin typeface="Times New Roman" panose="02020603050405020304" pitchFamily="18" charset="0"/>
                          <a:ea typeface="Calibri" panose="020F0502020204030204" pitchFamily="34" charset="0"/>
                          <a:cs typeface="Times New Roman" panose="02020603050405020304" pitchFamily="18" charset="0"/>
                        </a:rPr>
                        <a:t>2021.</a:t>
                      </a: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hu-HU" sz="1100" kern="1200">
                          <a:effectLst/>
                          <a:latin typeface="Times New Roman" panose="02020603050405020304" pitchFamily="18" charset="0"/>
                          <a:ea typeface="Calibri" panose="020F0502020204030204" pitchFamily="34" charset="0"/>
                          <a:cs typeface="Times New Roman" panose="02020603050405020304" pitchFamily="18" charset="0"/>
                        </a:rPr>
                        <a:t>5 %</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hu-HU" sz="1100">
                          <a:effectLst/>
                          <a:latin typeface="Times New Roman" panose="02020603050405020304" pitchFamily="18" charset="0"/>
                          <a:ea typeface="Calibri" panose="020F0502020204030204" pitchFamily="34" charset="0"/>
                          <a:cs typeface="Times New Roman" panose="02020603050405020304" pitchFamily="18" charset="0"/>
                        </a:rPr>
                        <a:t>25 fő</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u-HU" sz="1100" kern="1200">
                          <a:effectLst/>
                          <a:latin typeface="Calibri" panose="020F0502020204030204" pitchFamily="34" charset="0"/>
                          <a:ea typeface="Times New Roman" panose="02020603050405020304" pitchFamily="18" charset="0"/>
                          <a:cs typeface="Times New Roman" panose="02020603050405020304" pitchFamily="18" charset="0"/>
                        </a:rPr>
                        <a:t>167.400 Ft</a:t>
                      </a:r>
                      <a:endParaRPr lang="hu-H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u-HU" sz="1100" b="1" kern="1200" dirty="0">
                          <a:effectLst/>
                          <a:latin typeface="Calibri" panose="020F0502020204030204" pitchFamily="34" charset="0"/>
                          <a:ea typeface="Times New Roman" panose="02020603050405020304" pitchFamily="18" charset="0"/>
                          <a:cs typeface="Times New Roman" panose="02020603050405020304" pitchFamily="18" charset="0"/>
                        </a:rPr>
                        <a:t>1.449.000 Ft/fő/év</a:t>
                      </a:r>
                      <a:endParaRPr lang="hu-H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78640">
                <a:tc>
                  <a:txBody>
                    <a:bodyPr/>
                    <a:lstStyle/>
                    <a:p>
                      <a:pPr algn="ctr">
                        <a:lnSpc>
                          <a:spcPct val="107000"/>
                        </a:lnSpc>
                        <a:spcAft>
                          <a:spcPts val="0"/>
                        </a:spcAft>
                      </a:pPr>
                      <a:r>
                        <a:rPr lang="hu-HU" sz="1100" b="1" dirty="0">
                          <a:effectLst/>
                          <a:latin typeface="Times New Roman" panose="02020603050405020304" pitchFamily="18" charset="0"/>
                          <a:ea typeface="Calibri" panose="020F0502020204030204" pitchFamily="34" charset="0"/>
                          <a:cs typeface="Times New Roman" panose="02020603050405020304" pitchFamily="18" charset="0"/>
                        </a:rPr>
                        <a:t>2022.</a:t>
                      </a: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hu-HU" sz="1100" kern="1200">
                          <a:effectLst/>
                          <a:latin typeface="Times New Roman" panose="02020603050405020304" pitchFamily="18" charset="0"/>
                          <a:ea typeface="Calibri" panose="020F0502020204030204" pitchFamily="34" charset="0"/>
                          <a:cs typeface="Times New Roman" panose="02020603050405020304" pitchFamily="18" charset="0"/>
                        </a:rPr>
                        <a:t>5 %</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hu-HU" sz="1100">
                          <a:effectLst/>
                          <a:latin typeface="Times New Roman" panose="02020603050405020304" pitchFamily="18" charset="0"/>
                          <a:ea typeface="Calibri" panose="020F0502020204030204" pitchFamily="34" charset="0"/>
                          <a:cs typeface="Times New Roman" panose="02020603050405020304" pitchFamily="18" charset="0"/>
                        </a:rPr>
                        <a:t>25 fő</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u-HU" sz="1100" kern="1200">
                          <a:effectLst/>
                          <a:latin typeface="Calibri" panose="020F0502020204030204" pitchFamily="34" charset="0"/>
                          <a:ea typeface="Times New Roman" panose="02020603050405020304" pitchFamily="18" charset="0"/>
                          <a:cs typeface="Times New Roman" panose="02020603050405020304" pitchFamily="18" charset="0"/>
                        </a:rPr>
                        <a:t>200.000 Ft</a:t>
                      </a:r>
                      <a:endParaRPr lang="hu-HU"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hu-HU" sz="1100" b="1" kern="1200" dirty="0">
                          <a:effectLst/>
                          <a:latin typeface="Calibri" panose="020F0502020204030204" pitchFamily="34" charset="0"/>
                          <a:ea typeface="Times New Roman" panose="02020603050405020304" pitchFamily="18" charset="0"/>
                          <a:cs typeface="Times New Roman" panose="02020603050405020304" pitchFamily="18" charset="0"/>
                        </a:rPr>
                        <a:t>1.800.000 Ft/fő/év</a:t>
                      </a:r>
                      <a:endParaRPr lang="hu-HU"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77837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Jobbra nyílbuborék 3"/>
          <p:cNvSpPr/>
          <p:nvPr/>
        </p:nvSpPr>
        <p:spPr>
          <a:xfrm>
            <a:off x="0" y="-6"/>
            <a:ext cx="2452915" cy="6858006"/>
          </a:xfrm>
          <a:prstGeom prst="rightArrowCallou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b="1" dirty="0">
                <a:solidFill>
                  <a:schemeClr val="tx1"/>
                </a:solidFill>
              </a:rPr>
              <a:t>Mmk-ás munkavállalók foglalkoztatásának gazdaságossági számítása 2022-s bérekkel</a:t>
            </a:r>
          </a:p>
          <a:p>
            <a:pPr algn="just"/>
            <a:endParaRPr lang="hu-HU" b="1" dirty="0">
              <a:solidFill>
                <a:schemeClr val="tx1"/>
              </a:solidFill>
            </a:endParaRPr>
          </a:p>
          <a:p>
            <a:pPr algn="just"/>
            <a:endParaRPr lang="hu-HU" dirty="0">
              <a:solidFill>
                <a:schemeClr val="tx1"/>
              </a:solidFill>
            </a:endParaRPr>
          </a:p>
          <a:p>
            <a:r>
              <a:rPr lang="hu-HU" b="1" u="sng" dirty="0">
                <a:solidFill>
                  <a:schemeClr val="tx1"/>
                </a:solidFill>
              </a:rPr>
              <a:t>Összehasonlítási alap: </a:t>
            </a:r>
          </a:p>
          <a:p>
            <a:r>
              <a:rPr lang="hu-HU" dirty="0">
                <a:solidFill>
                  <a:schemeClr val="tx1"/>
                </a:solidFill>
              </a:rPr>
              <a:t>foglalkoztatás minimumköltsége szerint: </a:t>
            </a:r>
          </a:p>
          <a:p>
            <a:pPr marL="285750" indent="-285750">
              <a:buFontTx/>
              <a:buChar char="-"/>
            </a:pPr>
            <a:r>
              <a:rPr lang="hu-HU" dirty="0">
                <a:solidFill>
                  <a:schemeClr val="tx1"/>
                </a:solidFill>
              </a:rPr>
              <a:t>munkaidő</a:t>
            </a:r>
          </a:p>
          <a:p>
            <a:pPr marL="285750" indent="-285750">
              <a:buFontTx/>
              <a:buChar char="-"/>
            </a:pPr>
            <a:r>
              <a:rPr lang="hu-HU" dirty="0">
                <a:solidFill>
                  <a:schemeClr val="tx1"/>
                </a:solidFill>
              </a:rPr>
              <a:t>munkabér</a:t>
            </a:r>
          </a:p>
          <a:p>
            <a:pPr marL="285750" indent="-285750">
              <a:buFontTx/>
              <a:buChar char="-"/>
            </a:pPr>
            <a:r>
              <a:rPr lang="hu-HU" dirty="0" smtClean="0">
                <a:solidFill>
                  <a:schemeClr val="tx1"/>
                </a:solidFill>
              </a:rPr>
              <a:t>szochó-13 %</a:t>
            </a:r>
          </a:p>
          <a:p>
            <a:r>
              <a:rPr lang="hu-HU" dirty="0" smtClean="0">
                <a:solidFill>
                  <a:schemeClr val="tx1"/>
                </a:solidFill>
              </a:rPr>
              <a:t>- </a:t>
            </a:r>
            <a:r>
              <a:rPr lang="hu-HU" dirty="0">
                <a:solidFill>
                  <a:schemeClr val="tx1"/>
                </a:solidFill>
              </a:rPr>
              <a:t>éves </a:t>
            </a:r>
            <a:r>
              <a:rPr lang="hu-HU" dirty="0" err="1">
                <a:solidFill>
                  <a:schemeClr val="tx1"/>
                </a:solidFill>
              </a:rPr>
              <a:t>reha</a:t>
            </a:r>
            <a:r>
              <a:rPr lang="hu-HU" dirty="0">
                <a:solidFill>
                  <a:schemeClr val="tx1"/>
                </a:solidFill>
              </a:rPr>
              <a:t> összege: 1.800.000.-Ft/fő/év</a:t>
            </a:r>
          </a:p>
        </p:txBody>
      </p:sp>
      <p:graphicFrame>
        <p:nvGraphicFramePr>
          <p:cNvPr id="5" name="Táblázat 4"/>
          <p:cNvGraphicFramePr>
            <a:graphicFrameLocks noGrp="1"/>
          </p:cNvGraphicFramePr>
          <p:nvPr>
            <p:extLst>
              <p:ext uri="{D42A27DB-BD31-4B8C-83A1-F6EECF244321}">
                <p14:modId xmlns:p14="http://schemas.microsoft.com/office/powerpoint/2010/main" val="4147063803"/>
              </p:ext>
            </p:extLst>
          </p:nvPr>
        </p:nvGraphicFramePr>
        <p:xfrm>
          <a:off x="2452915" y="-1"/>
          <a:ext cx="9739085" cy="6857999"/>
        </p:xfrm>
        <a:graphic>
          <a:graphicData uri="http://schemas.openxmlformats.org/drawingml/2006/table">
            <a:tbl>
              <a:tblPr firstRow="1" firstCol="1" bandRow="1"/>
              <a:tblGrid>
                <a:gridCol w="2579241">
                  <a:extLst>
                    <a:ext uri="{9D8B030D-6E8A-4147-A177-3AD203B41FA5}">
                      <a16:colId xmlns:a16="http://schemas.microsoft.com/office/drawing/2014/main" val="3976706863"/>
                    </a:ext>
                  </a:extLst>
                </a:gridCol>
                <a:gridCol w="1853860">
                  <a:extLst>
                    <a:ext uri="{9D8B030D-6E8A-4147-A177-3AD203B41FA5}">
                      <a16:colId xmlns:a16="http://schemas.microsoft.com/office/drawing/2014/main" val="1490786505"/>
                    </a:ext>
                  </a:extLst>
                </a:gridCol>
                <a:gridCol w="1717474">
                  <a:extLst>
                    <a:ext uri="{9D8B030D-6E8A-4147-A177-3AD203B41FA5}">
                      <a16:colId xmlns:a16="http://schemas.microsoft.com/office/drawing/2014/main" val="810192487"/>
                    </a:ext>
                  </a:extLst>
                </a:gridCol>
                <a:gridCol w="1717474">
                  <a:extLst>
                    <a:ext uri="{9D8B030D-6E8A-4147-A177-3AD203B41FA5}">
                      <a16:colId xmlns:a16="http://schemas.microsoft.com/office/drawing/2014/main" val="2922526824"/>
                    </a:ext>
                  </a:extLst>
                </a:gridCol>
                <a:gridCol w="1871036">
                  <a:extLst>
                    <a:ext uri="{9D8B030D-6E8A-4147-A177-3AD203B41FA5}">
                      <a16:colId xmlns:a16="http://schemas.microsoft.com/office/drawing/2014/main" val="2424209450"/>
                    </a:ext>
                  </a:extLst>
                </a:gridCol>
              </a:tblGrid>
              <a:tr h="233976">
                <a:tc>
                  <a:txBody>
                    <a:bodyPr/>
                    <a:lstStyle>
                      <a:lvl1pPr marL="0" algn="l" defTabSz="914400" rtl="0" eaLnBrk="1" latinLnBrk="0" hangingPunct="1">
                        <a:defRPr sz="1800" b="1" kern="1200">
                          <a:solidFill>
                            <a:schemeClr val="lt1"/>
                          </a:solidFill>
                          <a:latin typeface="Garamond" panose="02020404030301010803"/>
                        </a:defRPr>
                      </a:lvl1pPr>
                      <a:lvl2pPr marL="457200" algn="l" defTabSz="914400" rtl="0" eaLnBrk="1" latinLnBrk="0" hangingPunct="1">
                        <a:defRPr sz="1800" b="1" kern="1200">
                          <a:solidFill>
                            <a:schemeClr val="lt1"/>
                          </a:solidFill>
                          <a:latin typeface="Garamond" panose="02020404030301010803"/>
                        </a:defRPr>
                      </a:lvl2pPr>
                      <a:lvl3pPr marL="914400" algn="l" defTabSz="914400" rtl="0" eaLnBrk="1" latinLnBrk="0" hangingPunct="1">
                        <a:defRPr sz="1800" b="1" kern="1200">
                          <a:solidFill>
                            <a:schemeClr val="lt1"/>
                          </a:solidFill>
                          <a:latin typeface="Garamond" panose="02020404030301010803"/>
                        </a:defRPr>
                      </a:lvl3pPr>
                      <a:lvl4pPr marL="1371600" algn="l" defTabSz="914400" rtl="0" eaLnBrk="1" latinLnBrk="0" hangingPunct="1">
                        <a:defRPr sz="1800" b="1" kern="1200">
                          <a:solidFill>
                            <a:schemeClr val="lt1"/>
                          </a:solidFill>
                          <a:latin typeface="Garamond" panose="02020404030301010803"/>
                        </a:defRPr>
                      </a:lvl4pPr>
                      <a:lvl5pPr marL="1828800" algn="l" defTabSz="914400" rtl="0" eaLnBrk="1" latinLnBrk="0" hangingPunct="1">
                        <a:defRPr sz="1800" b="1" kern="1200">
                          <a:solidFill>
                            <a:schemeClr val="lt1"/>
                          </a:solidFill>
                          <a:latin typeface="Garamond" panose="02020404030301010803"/>
                        </a:defRPr>
                      </a:lvl5pPr>
                      <a:lvl6pPr marL="2286000" algn="l" defTabSz="914400" rtl="0" eaLnBrk="1" latinLnBrk="0" hangingPunct="1">
                        <a:defRPr sz="1800" b="1" kern="1200">
                          <a:solidFill>
                            <a:schemeClr val="lt1"/>
                          </a:solidFill>
                          <a:latin typeface="Garamond" panose="02020404030301010803"/>
                        </a:defRPr>
                      </a:lvl6pPr>
                      <a:lvl7pPr marL="2743200" algn="l" defTabSz="914400" rtl="0" eaLnBrk="1" latinLnBrk="0" hangingPunct="1">
                        <a:defRPr sz="1800" b="1" kern="1200">
                          <a:solidFill>
                            <a:schemeClr val="lt1"/>
                          </a:solidFill>
                          <a:latin typeface="Garamond" panose="02020404030301010803"/>
                        </a:defRPr>
                      </a:lvl7pPr>
                      <a:lvl8pPr marL="3200400" algn="l" defTabSz="914400" rtl="0" eaLnBrk="1" latinLnBrk="0" hangingPunct="1">
                        <a:defRPr sz="1800" b="1" kern="1200">
                          <a:solidFill>
                            <a:schemeClr val="lt1"/>
                          </a:solidFill>
                          <a:latin typeface="Garamond" panose="02020404030301010803"/>
                        </a:defRPr>
                      </a:lvl8pPr>
                      <a:lvl9pPr marL="3657600" algn="l" defTabSz="914400" rtl="0" eaLnBrk="1" latinLnBrk="0" hangingPunct="1">
                        <a:defRPr sz="1800" b="1" kern="1200">
                          <a:solidFill>
                            <a:schemeClr val="lt1"/>
                          </a:solidFill>
                          <a:latin typeface="Garamond" panose="02020404030301010803"/>
                        </a:defRPr>
                      </a:lvl9pPr>
                    </a:lstStyle>
                    <a:p>
                      <a:pPr>
                        <a:spcAft>
                          <a:spcPts val="0"/>
                        </a:spcAft>
                      </a:pPr>
                      <a:r>
                        <a:rPr lang="hu-HU" sz="1300" dirty="0">
                          <a:effectLst/>
                        </a:rPr>
                        <a:t> </a:t>
                      </a:r>
                      <a:endParaRPr lang="hu-H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1817" marR="41817"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83992A"/>
                    </a:solidFill>
                  </a:tcPr>
                </a:tc>
                <a:tc rowSpan="2" gridSpan="2">
                  <a:txBody>
                    <a:bodyPr/>
                    <a:lstStyle>
                      <a:lvl1pPr marL="0" algn="l" defTabSz="914400" rtl="0" eaLnBrk="1" latinLnBrk="0" hangingPunct="1">
                        <a:defRPr sz="1800" b="1" kern="1200">
                          <a:solidFill>
                            <a:schemeClr val="lt1"/>
                          </a:solidFill>
                          <a:latin typeface="Garamond" panose="02020404030301010803"/>
                        </a:defRPr>
                      </a:lvl1pPr>
                      <a:lvl2pPr marL="457200" algn="l" defTabSz="914400" rtl="0" eaLnBrk="1" latinLnBrk="0" hangingPunct="1">
                        <a:defRPr sz="1800" b="1" kern="1200">
                          <a:solidFill>
                            <a:schemeClr val="lt1"/>
                          </a:solidFill>
                          <a:latin typeface="Garamond" panose="02020404030301010803"/>
                        </a:defRPr>
                      </a:lvl2pPr>
                      <a:lvl3pPr marL="914400" algn="l" defTabSz="914400" rtl="0" eaLnBrk="1" latinLnBrk="0" hangingPunct="1">
                        <a:defRPr sz="1800" b="1" kern="1200">
                          <a:solidFill>
                            <a:schemeClr val="lt1"/>
                          </a:solidFill>
                          <a:latin typeface="Garamond" panose="02020404030301010803"/>
                        </a:defRPr>
                      </a:lvl3pPr>
                      <a:lvl4pPr marL="1371600" algn="l" defTabSz="914400" rtl="0" eaLnBrk="1" latinLnBrk="0" hangingPunct="1">
                        <a:defRPr sz="1800" b="1" kern="1200">
                          <a:solidFill>
                            <a:schemeClr val="lt1"/>
                          </a:solidFill>
                          <a:latin typeface="Garamond" panose="02020404030301010803"/>
                        </a:defRPr>
                      </a:lvl4pPr>
                      <a:lvl5pPr marL="1828800" algn="l" defTabSz="914400" rtl="0" eaLnBrk="1" latinLnBrk="0" hangingPunct="1">
                        <a:defRPr sz="1800" b="1" kern="1200">
                          <a:solidFill>
                            <a:schemeClr val="lt1"/>
                          </a:solidFill>
                          <a:latin typeface="Garamond" panose="02020404030301010803"/>
                        </a:defRPr>
                      </a:lvl5pPr>
                      <a:lvl6pPr marL="2286000" algn="l" defTabSz="914400" rtl="0" eaLnBrk="1" latinLnBrk="0" hangingPunct="1">
                        <a:defRPr sz="1800" b="1" kern="1200">
                          <a:solidFill>
                            <a:schemeClr val="lt1"/>
                          </a:solidFill>
                          <a:latin typeface="Garamond" panose="02020404030301010803"/>
                        </a:defRPr>
                      </a:lvl6pPr>
                      <a:lvl7pPr marL="2743200" algn="l" defTabSz="914400" rtl="0" eaLnBrk="1" latinLnBrk="0" hangingPunct="1">
                        <a:defRPr sz="1800" b="1" kern="1200">
                          <a:solidFill>
                            <a:schemeClr val="lt1"/>
                          </a:solidFill>
                          <a:latin typeface="Garamond" panose="02020404030301010803"/>
                        </a:defRPr>
                      </a:lvl7pPr>
                      <a:lvl8pPr marL="3200400" algn="l" defTabSz="914400" rtl="0" eaLnBrk="1" latinLnBrk="0" hangingPunct="1">
                        <a:defRPr sz="1800" b="1" kern="1200">
                          <a:solidFill>
                            <a:schemeClr val="lt1"/>
                          </a:solidFill>
                          <a:latin typeface="Garamond" panose="02020404030301010803"/>
                        </a:defRPr>
                      </a:lvl8pPr>
                      <a:lvl9pPr marL="3657600" algn="l" defTabSz="914400" rtl="0" eaLnBrk="1" latinLnBrk="0" hangingPunct="1">
                        <a:defRPr sz="1800" b="1" kern="1200">
                          <a:solidFill>
                            <a:schemeClr val="lt1"/>
                          </a:solidFill>
                          <a:latin typeface="Garamond" panose="02020404030301010803"/>
                        </a:defRPr>
                      </a:lvl9pPr>
                    </a:lstStyle>
                    <a:p>
                      <a:pPr algn="ctr">
                        <a:spcAft>
                          <a:spcPts val="0"/>
                        </a:spcAft>
                      </a:pPr>
                      <a:r>
                        <a:rPr lang="hu-HU" sz="1300" dirty="0">
                          <a:effectLst/>
                        </a:rPr>
                        <a:t> </a:t>
                      </a:r>
                    </a:p>
                    <a:p>
                      <a:pPr algn="ctr">
                        <a:spcAft>
                          <a:spcPts val="0"/>
                        </a:spcAft>
                      </a:pPr>
                      <a:r>
                        <a:rPr lang="hu-HU" sz="1300" dirty="0">
                          <a:effectLst/>
                        </a:rPr>
                        <a:t>„Egészséges” munkavállaló</a:t>
                      </a:r>
                    </a:p>
                    <a:p>
                      <a:pPr algn="ctr">
                        <a:spcAft>
                          <a:spcPts val="0"/>
                        </a:spcAft>
                      </a:pPr>
                      <a:r>
                        <a:rPr lang="hu-HU" sz="1300" dirty="0">
                          <a:effectLst/>
                        </a:rPr>
                        <a:t> </a:t>
                      </a:r>
                      <a:endParaRPr lang="hu-H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1817" marR="41817"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83992A"/>
                    </a:solidFill>
                  </a:tcPr>
                </a:tc>
                <a:tc rowSpan="2" hMerge="1">
                  <a:txBody>
                    <a:bodyPr/>
                    <a:lstStyle/>
                    <a:p>
                      <a:endParaRPr lang="hu-HU"/>
                    </a:p>
                  </a:txBody>
                  <a:tcPr/>
                </a:tc>
                <a:tc rowSpan="2" gridSpan="2">
                  <a:txBody>
                    <a:bodyPr/>
                    <a:lstStyle>
                      <a:lvl1pPr marL="0" algn="l" defTabSz="914400" rtl="0" eaLnBrk="1" latinLnBrk="0" hangingPunct="1">
                        <a:defRPr sz="1800" b="1" kern="1200">
                          <a:solidFill>
                            <a:schemeClr val="lt1"/>
                          </a:solidFill>
                          <a:latin typeface="Garamond" panose="02020404030301010803"/>
                        </a:defRPr>
                      </a:lvl1pPr>
                      <a:lvl2pPr marL="457200" algn="l" defTabSz="914400" rtl="0" eaLnBrk="1" latinLnBrk="0" hangingPunct="1">
                        <a:defRPr sz="1800" b="1" kern="1200">
                          <a:solidFill>
                            <a:schemeClr val="lt1"/>
                          </a:solidFill>
                          <a:latin typeface="Garamond" panose="02020404030301010803"/>
                        </a:defRPr>
                      </a:lvl2pPr>
                      <a:lvl3pPr marL="914400" algn="l" defTabSz="914400" rtl="0" eaLnBrk="1" latinLnBrk="0" hangingPunct="1">
                        <a:defRPr sz="1800" b="1" kern="1200">
                          <a:solidFill>
                            <a:schemeClr val="lt1"/>
                          </a:solidFill>
                          <a:latin typeface="Garamond" panose="02020404030301010803"/>
                        </a:defRPr>
                      </a:lvl3pPr>
                      <a:lvl4pPr marL="1371600" algn="l" defTabSz="914400" rtl="0" eaLnBrk="1" latinLnBrk="0" hangingPunct="1">
                        <a:defRPr sz="1800" b="1" kern="1200">
                          <a:solidFill>
                            <a:schemeClr val="lt1"/>
                          </a:solidFill>
                          <a:latin typeface="Garamond" panose="02020404030301010803"/>
                        </a:defRPr>
                      </a:lvl4pPr>
                      <a:lvl5pPr marL="1828800" algn="l" defTabSz="914400" rtl="0" eaLnBrk="1" latinLnBrk="0" hangingPunct="1">
                        <a:defRPr sz="1800" b="1" kern="1200">
                          <a:solidFill>
                            <a:schemeClr val="lt1"/>
                          </a:solidFill>
                          <a:latin typeface="Garamond" panose="02020404030301010803"/>
                        </a:defRPr>
                      </a:lvl5pPr>
                      <a:lvl6pPr marL="2286000" algn="l" defTabSz="914400" rtl="0" eaLnBrk="1" latinLnBrk="0" hangingPunct="1">
                        <a:defRPr sz="1800" b="1" kern="1200">
                          <a:solidFill>
                            <a:schemeClr val="lt1"/>
                          </a:solidFill>
                          <a:latin typeface="Garamond" panose="02020404030301010803"/>
                        </a:defRPr>
                      </a:lvl6pPr>
                      <a:lvl7pPr marL="2743200" algn="l" defTabSz="914400" rtl="0" eaLnBrk="1" latinLnBrk="0" hangingPunct="1">
                        <a:defRPr sz="1800" b="1" kern="1200">
                          <a:solidFill>
                            <a:schemeClr val="lt1"/>
                          </a:solidFill>
                          <a:latin typeface="Garamond" panose="02020404030301010803"/>
                        </a:defRPr>
                      </a:lvl7pPr>
                      <a:lvl8pPr marL="3200400" algn="l" defTabSz="914400" rtl="0" eaLnBrk="1" latinLnBrk="0" hangingPunct="1">
                        <a:defRPr sz="1800" b="1" kern="1200">
                          <a:solidFill>
                            <a:schemeClr val="lt1"/>
                          </a:solidFill>
                          <a:latin typeface="Garamond" panose="02020404030301010803"/>
                        </a:defRPr>
                      </a:lvl8pPr>
                      <a:lvl9pPr marL="3657600" algn="l" defTabSz="914400" rtl="0" eaLnBrk="1" latinLnBrk="0" hangingPunct="1">
                        <a:defRPr sz="1800" b="1" kern="1200">
                          <a:solidFill>
                            <a:schemeClr val="lt1"/>
                          </a:solidFill>
                          <a:latin typeface="Garamond" panose="02020404030301010803"/>
                        </a:defRPr>
                      </a:lvl9pPr>
                    </a:lstStyle>
                    <a:p>
                      <a:pPr algn="ctr">
                        <a:spcAft>
                          <a:spcPts val="0"/>
                        </a:spcAft>
                      </a:pPr>
                      <a:r>
                        <a:rPr lang="hu-HU" sz="1300" dirty="0">
                          <a:effectLst/>
                        </a:rPr>
                        <a:t> </a:t>
                      </a:r>
                    </a:p>
                    <a:p>
                      <a:pPr algn="ctr">
                        <a:spcAft>
                          <a:spcPts val="0"/>
                        </a:spcAft>
                      </a:pPr>
                      <a:r>
                        <a:rPr lang="hu-HU" sz="1300" dirty="0">
                          <a:effectLst/>
                        </a:rPr>
                        <a:t>MMK-s munkavállaló</a:t>
                      </a:r>
                      <a:endParaRPr lang="hu-H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1817" marR="41817"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83992A"/>
                    </a:solidFill>
                  </a:tcPr>
                </a:tc>
                <a:tc rowSpan="2" hMerge="1">
                  <a:txBody>
                    <a:bodyPr/>
                    <a:lstStyle/>
                    <a:p>
                      <a:endParaRPr lang="hu-HU"/>
                    </a:p>
                  </a:txBody>
                  <a:tcPr/>
                </a:tc>
                <a:extLst>
                  <a:ext uri="{0D108BD9-81ED-4DB2-BD59-A6C34878D82A}">
                    <a16:rowId xmlns:a16="http://schemas.microsoft.com/office/drawing/2014/main" val="2076392803"/>
                  </a:ext>
                </a:extLst>
              </a:tr>
              <a:tr h="467952">
                <a:tc>
                  <a:txBody>
                    <a:bodyPr/>
                    <a:lstStyle>
                      <a:lvl1pPr marL="0" algn="l" defTabSz="914400" rtl="0" eaLnBrk="1" latinLnBrk="0" hangingPunct="1">
                        <a:defRPr sz="1800" b="1" kern="1200">
                          <a:solidFill>
                            <a:schemeClr val="lt1"/>
                          </a:solidFill>
                          <a:latin typeface="Garamond" panose="02020404030301010803"/>
                        </a:defRPr>
                      </a:lvl1pPr>
                      <a:lvl2pPr marL="457200" algn="l" defTabSz="914400" rtl="0" eaLnBrk="1" latinLnBrk="0" hangingPunct="1">
                        <a:defRPr sz="1800" b="1" kern="1200">
                          <a:solidFill>
                            <a:schemeClr val="lt1"/>
                          </a:solidFill>
                          <a:latin typeface="Garamond" panose="02020404030301010803"/>
                        </a:defRPr>
                      </a:lvl2pPr>
                      <a:lvl3pPr marL="914400" algn="l" defTabSz="914400" rtl="0" eaLnBrk="1" latinLnBrk="0" hangingPunct="1">
                        <a:defRPr sz="1800" b="1" kern="1200">
                          <a:solidFill>
                            <a:schemeClr val="lt1"/>
                          </a:solidFill>
                          <a:latin typeface="Garamond" panose="02020404030301010803"/>
                        </a:defRPr>
                      </a:lvl3pPr>
                      <a:lvl4pPr marL="1371600" algn="l" defTabSz="914400" rtl="0" eaLnBrk="1" latinLnBrk="0" hangingPunct="1">
                        <a:defRPr sz="1800" b="1" kern="1200">
                          <a:solidFill>
                            <a:schemeClr val="lt1"/>
                          </a:solidFill>
                          <a:latin typeface="Garamond" panose="02020404030301010803"/>
                        </a:defRPr>
                      </a:lvl4pPr>
                      <a:lvl5pPr marL="1828800" algn="l" defTabSz="914400" rtl="0" eaLnBrk="1" latinLnBrk="0" hangingPunct="1">
                        <a:defRPr sz="1800" b="1" kern="1200">
                          <a:solidFill>
                            <a:schemeClr val="lt1"/>
                          </a:solidFill>
                          <a:latin typeface="Garamond" panose="02020404030301010803"/>
                        </a:defRPr>
                      </a:lvl5pPr>
                      <a:lvl6pPr marL="2286000" algn="l" defTabSz="914400" rtl="0" eaLnBrk="1" latinLnBrk="0" hangingPunct="1">
                        <a:defRPr sz="1800" b="1" kern="1200">
                          <a:solidFill>
                            <a:schemeClr val="lt1"/>
                          </a:solidFill>
                          <a:latin typeface="Garamond" panose="02020404030301010803"/>
                        </a:defRPr>
                      </a:lvl6pPr>
                      <a:lvl7pPr marL="2743200" algn="l" defTabSz="914400" rtl="0" eaLnBrk="1" latinLnBrk="0" hangingPunct="1">
                        <a:defRPr sz="1800" b="1" kern="1200">
                          <a:solidFill>
                            <a:schemeClr val="lt1"/>
                          </a:solidFill>
                          <a:latin typeface="Garamond" panose="02020404030301010803"/>
                        </a:defRPr>
                      </a:lvl7pPr>
                      <a:lvl8pPr marL="3200400" algn="l" defTabSz="914400" rtl="0" eaLnBrk="1" latinLnBrk="0" hangingPunct="1">
                        <a:defRPr sz="1800" b="1" kern="1200">
                          <a:solidFill>
                            <a:schemeClr val="lt1"/>
                          </a:solidFill>
                          <a:latin typeface="Garamond" panose="02020404030301010803"/>
                        </a:defRPr>
                      </a:lvl8pPr>
                      <a:lvl9pPr marL="3657600" algn="l" defTabSz="914400" rtl="0" eaLnBrk="1" latinLnBrk="0" hangingPunct="1">
                        <a:defRPr sz="1800" b="1" kern="1200">
                          <a:solidFill>
                            <a:schemeClr val="lt1"/>
                          </a:solidFill>
                          <a:latin typeface="Garamond" panose="02020404030301010803"/>
                        </a:defRPr>
                      </a:lvl9pPr>
                    </a:lstStyle>
                    <a:p>
                      <a:pPr algn="ctr">
                        <a:lnSpc>
                          <a:spcPct val="107000"/>
                        </a:lnSpc>
                        <a:spcAft>
                          <a:spcPts val="710"/>
                        </a:spcAft>
                      </a:pPr>
                      <a:r>
                        <a:rPr lang="hu-HU" sz="1300">
                          <a:effectLst/>
                        </a:rPr>
                        <a:t>Költségek</a:t>
                      </a:r>
                      <a:endParaRPr lang="hu-HU" sz="1300">
                        <a:effectLst/>
                        <a:latin typeface="Calibri" panose="020F0502020204030204" pitchFamily="34" charset="0"/>
                        <a:ea typeface="Calibri" panose="020F0502020204030204" pitchFamily="34" charset="0"/>
                        <a:cs typeface="Times New Roman" panose="02020603050405020304" pitchFamily="18" charset="0"/>
                      </a:endParaRPr>
                    </a:p>
                  </a:txBody>
                  <a:tcPr marL="41817" marR="41817" marT="0" marB="0">
                    <a:lnL w="12700" cmpd="sng">
                      <a:solidFill>
                        <a:sysClr val="window" lastClr="FFFFFF"/>
                      </a:solidFill>
                    </a:lnL>
                    <a:lnR w="381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992A"/>
                    </a:solidFill>
                  </a:tcPr>
                </a:tc>
                <a:tc gridSpan="2" vMerge="1">
                  <a:txBody>
                    <a:bodyPr/>
                    <a:lstStyle/>
                    <a:p>
                      <a:endParaRPr lang="hu-HU"/>
                    </a:p>
                  </a:txBody>
                  <a:tcPr/>
                </a:tc>
                <a:tc hMerge="1" vMerge="1">
                  <a:txBody>
                    <a:bodyPr/>
                    <a:lstStyle/>
                    <a:p>
                      <a:endParaRPr lang="hu-HU"/>
                    </a:p>
                  </a:txBody>
                  <a:tcPr/>
                </a:tc>
                <a:tc gridSpan="2" vMerge="1">
                  <a:txBody>
                    <a:bodyPr/>
                    <a:lstStyle/>
                    <a:p>
                      <a:endParaRPr lang="hu-HU"/>
                    </a:p>
                  </a:txBody>
                  <a:tcPr/>
                </a:tc>
                <a:tc hMerge="1" vMerge="1">
                  <a:txBody>
                    <a:bodyPr/>
                    <a:lstStyle/>
                    <a:p>
                      <a:endParaRPr lang="hu-HU"/>
                    </a:p>
                  </a:txBody>
                  <a:tcPr/>
                </a:tc>
                <a:extLst>
                  <a:ext uri="{0D108BD9-81ED-4DB2-BD59-A6C34878D82A}">
                    <a16:rowId xmlns:a16="http://schemas.microsoft.com/office/drawing/2014/main" val="518004469"/>
                  </a:ext>
                </a:extLst>
              </a:tr>
              <a:tr h="492142">
                <a:tc>
                  <a:txBody>
                    <a:bodyPr/>
                    <a:lstStyle>
                      <a:lvl1pPr marL="0" algn="l" defTabSz="914400" rtl="0" eaLnBrk="1" latinLnBrk="0" hangingPunct="1">
                        <a:defRPr sz="1800" b="1" kern="1200">
                          <a:solidFill>
                            <a:schemeClr val="lt1"/>
                          </a:solidFill>
                          <a:latin typeface="Garamond" panose="02020404030301010803"/>
                        </a:defRPr>
                      </a:lvl1pPr>
                      <a:lvl2pPr marL="457200" algn="l" defTabSz="914400" rtl="0" eaLnBrk="1" latinLnBrk="0" hangingPunct="1">
                        <a:defRPr sz="1800" b="1" kern="1200">
                          <a:solidFill>
                            <a:schemeClr val="lt1"/>
                          </a:solidFill>
                          <a:latin typeface="Garamond" panose="02020404030301010803"/>
                        </a:defRPr>
                      </a:lvl2pPr>
                      <a:lvl3pPr marL="914400" algn="l" defTabSz="914400" rtl="0" eaLnBrk="1" latinLnBrk="0" hangingPunct="1">
                        <a:defRPr sz="1800" b="1" kern="1200">
                          <a:solidFill>
                            <a:schemeClr val="lt1"/>
                          </a:solidFill>
                          <a:latin typeface="Garamond" panose="02020404030301010803"/>
                        </a:defRPr>
                      </a:lvl3pPr>
                      <a:lvl4pPr marL="1371600" algn="l" defTabSz="914400" rtl="0" eaLnBrk="1" latinLnBrk="0" hangingPunct="1">
                        <a:defRPr sz="1800" b="1" kern="1200">
                          <a:solidFill>
                            <a:schemeClr val="lt1"/>
                          </a:solidFill>
                          <a:latin typeface="Garamond" panose="02020404030301010803"/>
                        </a:defRPr>
                      </a:lvl4pPr>
                      <a:lvl5pPr marL="1828800" algn="l" defTabSz="914400" rtl="0" eaLnBrk="1" latinLnBrk="0" hangingPunct="1">
                        <a:defRPr sz="1800" b="1" kern="1200">
                          <a:solidFill>
                            <a:schemeClr val="lt1"/>
                          </a:solidFill>
                          <a:latin typeface="Garamond" panose="02020404030301010803"/>
                        </a:defRPr>
                      </a:lvl5pPr>
                      <a:lvl6pPr marL="2286000" algn="l" defTabSz="914400" rtl="0" eaLnBrk="1" latinLnBrk="0" hangingPunct="1">
                        <a:defRPr sz="1800" b="1" kern="1200">
                          <a:solidFill>
                            <a:schemeClr val="lt1"/>
                          </a:solidFill>
                          <a:latin typeface="Garamond" panose="02020404030301010803"/>
                        </a:defRPr>
                      </a:lvl6pPr>
                      <a:lvl7pPr marL="2743200" algn="l" defTabSz="914400" rtl="0" eaLnBrk="1" latinLnBrk="0" hangingPunct="1">
                        <a:defRPr sz="1800" b="1" kern="1200">
                          <a:solidFill>
                            <a:schemeClr val="lt1"/>
                          </a:solidFill>
                          <a:latin typeface="Garamond" panose="02020404030301010803"/>
                        </a:defRPr>
                      </a:lvl7pPr>
                      <a:lvl8pPr marL="3200400" algn="l" defTabSz="914400" rtl="0" eaLnBrk="1" latinLnBrk="0" hangingPunct="1">
                        <a:defRPr sz="1800" b="1" kern="1200">
                          <a:solidFill>
                            <a:schemeClr val="lt1"/>
                          </a:solidFill>
                          <a:latin typeface="Garamond" panose="02020404030301010803"/>
                        </a:defRPr>
                      </a:lvl8pPr>
                      <a:lvl9pPr marL="3657600" algn="l" defTabSz="914400" rtl="0" eaLnBrk="1" latinLnBrk="0" hangingPunct="1">
                        <a:defRPr sz="1800" b="1" kern="1200">
                          <a:solidFill>
                            <a:schemeClr val="lt1"/>
                          </a:solidFill>
                          <a:latin typeface="Garamond" panose="02020404030301010803"/>
                        </a:defRPr>
                      </a:lvl9pPr>
                    </a:lstStyle>
                    <a:p>
                      <a:pPr algn="ctr">
                        <a:lnSpc>
                          <a:spcPct val="107000"/>
                        </a:lnSpc>
                        <a:spcAft>
                          <a:spcPts val="710"/>
                        </a:spcAft>
                      </a:pPr>
                      <a:r>
                        <a:rPr lang="hu-HU" sz="1300" dirty="0">
                          <a:effectLst/>
                        </a:rPr>
                        <a:t>8 órás foglalkoztatás </a:t>
                      </a:r>
                      <a:r>
                        <a:rPr lang="hu-HU" sz="1300" dirty="0" err="1">
                          <a:effectLst/>
                        </a:rPr>
                        <a:t>gar.alapbér</a:t>
                      </a:r>
                      <a:r>
                        <a:rPr lang="hu-HU" sz="1300" dirty="0">
                          <a:effectLst/>
                        </a:rPr>
                        <a:t>+ </a:t>
                      </a:r>
                      <a:r>
                        <a:rPr lang="hu-HU" sz="1300" dirty="0" err="1">
                          <a:effectLst/>
                        </a:rPr>
                        <a:t>szocho</a:t>
                      </a:r>
                      <a:endParaRPr lang="hu-H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1817" marR="41817"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992A"/>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pPr algn="r">
                        <a:lnSpc>
                          <a:spcPct val="107000"/>
                        </a:lnSpc>
                        <a:spcAft>
                          <a:spcPts val="710"/>
                        </a:spcAft>
                      </a:pPr>
                      <a:r>
                        <a:rPr lang="hu-HU" sz="1300">
                          <a:effectLst/>
                        </a:rPr>
                        <a:t>335.840.-/hó</a:t>
                      </a:r>
                      <a:endParaRPr lang="hu-HU" sz="1300">
                        <a:effectLst/>
                        <a:latin typeface="Calibri" panose="020F0502020204030204" pitchFamily="34" charset="0"/>
                        <a:ea typeface="Calibri" panose="020F0502020204030204" pitchFamily="34" charset="0"/>
                        <a:cs typeface="Times New Roman" panose="02020603050405020304" pitchFamily="18" charset="0"/>
                      </a:endParaRPr>
                    </a:p>
                  </a:txBody>
                  <a:tcPr marL="41817" marR="41817"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992A">
                        <a:tint val="20000"/>
                      </a:srgbClr>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pPr algn="r">
                        <a:lnSpc>
                          <a:spcPct val="107000"/>
                        </a:lnSpc>
                        <a:spcAft>
                          <a:spcPts val="710"/>
                        </a:spcAft>
                      </a:pPr>
                      <a:r>
                        <a:rPr lang="hu-HU" sz="1300">
                          <a:effectLst/>
                        </a:rPr>
                        <a:t>4.030.080.-/év</a:t>
                      </a:r>
                      <a:endParaRPr lang="hu-HU" sz="1300">
                        <a:effectLst/>
                        <a:latin typeface="Calibri" panose="020F0502020204030204" pitchFamily="34" charset="0"/>
                        <a:ea typeface="Calibri" panose="020F0502020204030204" pitchFamily="34" charset="0"/>
                        <a:cs typeface="Times New Roman" panose="02020603050405020304" pitchFamily="18" charset="0"/>
                      </a:endParaRPr>
                    </a:p>
                  </a:txBody>
                  <a:tcPr marL="41817" marR="41817"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992A">
                        <a:tint val="20000"/>
                      </a:srgbClr>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pPr algn="r">
                        <a:lnSpc>
                          <a:spcPct val="107000"/>
                        </a:lnSpc>
                        <a:spcAft>
                          <a:spcPts val="710"/>
                        </a:spcAft>
                      </a:pPr>
                      <a:r>
                        <a:rPr lang="hu-HU" sz="1300">
                          <a:effectLst/>
                        </a:rPr>
                        <a:t>260.000.-/hó</a:t>
                      </a:r>
                      <a:endParaRPr lang="hu-HU" sz="1300">
                        <a:effectLst/>
                        <a:latin typeface="Calibri" panose="020F0502020204030204" pitchFamily="34" charset="0"/>
                        <a:ea typeface="Calibri" panose="020F0502020204030204" pitchFamily="34" charset="0"/>
                        <a:cs typeface="Times New Roman" panose="02020603050405020304" pitchFamily="18" charset="0"/>
                      </a:endParaRPr>
                    </a:p>
                  </a:txBody>
                  <a:tcPr marL="41817" marR="41817"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992A">
                        <a:tint val="20000"/>
                      </a:srgbClr>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pPr algn="r">
                        <a:lnSpc>
                          <a:spcPct val="107000"/>
                        </a:lnSpc>
                        <a:spcAft>
                          <a:spcPts val="710"/>
                        </a:spcAft>
                      </a:pPr>
                      <a:r>
                        <a:rPr lang="hu-HU" sz="1300">
                          <a:effectLst/>
                        </a:rPr>
                        <a:t>3.120.000.-/év</a:t>
                      </a:r>
                      <a:endParaRPr lang="hu-HU" sz="1300">
                        <a:effectLst/>
                        <a:latin typeface="Calibri" panose="020F0502020204030204" pitchFamily="34" charset="0"/>
                        <a:ea typeface="Calibri" panose="020F0502020204030204" pitchFamily="34" charset="0"/>
                        <a:cs typeface="Times New Roman" panose="02020603050405020304" pitchFamily="18" charset="0"/>
                      </a:endParaRPr>
                    </a:p>
                  </a:txBody>
                  <a:tcPr marL="41817" marR="41817"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992A">
                        <a:tint val="20000"/>
                      </a:srgbClr>
                    </a:solidFill>
                  </a:tcPr>
                </a:tc>
                <a:extLst>
                  <a:ext uri="{0D108BD9-81ED-4DB2-BD59-A6C34878D82A}">
                    <a16:rowId xmlns:a16="http://schemas.microsoft.com/office/drawing/2014/main" val="3660580867"/>
                  </a:ext>
                </a:extLst>
              </a:tr>
              <a:tr h="492142">
                <a:tc>
                  <a:txBody>
                    <a:bodyPr/>
                    <a:lstStyle>
                      <a:lvl1pPr marL="0" algn="l" defTabSz="914400" rtl="0" eaLnBrk="1" latinLnBrk="0" hangingPunct="1">
                        <a:defRPr sz="1800" b="1" kern="1200">
                          <a:solidFill>
                            <a:schemeClr val="lt1"/>
                          </a:solidFill>
                          <a:latin typeface="Garamond" panose="02020404030301010803"/>
                        </a:defRPr>
                      </a:lvl1pPr>
                      <a:lvl2pPr marL="457200" algn="l" defTabSz="914400" rtl="0" eaLnBrk="1" latinLnBrk="0" hangingPunct="1">
                        <a:defRPr sz="1800" b="1" kern="1200">
                          <a:solidFill>
                            <a:schemeClr val="lt1"/>
                          </a:solidFill>
                          <a:latin typeface="Garamond" panose="02020404030301010803"/>
                        </a:defRPr>
                      </a:lvl2pPr>
                      <a:lvl3pPr marL="914400" algn="l" defTabSz="914400" rtl="0" eaLnBrk="1" latinLnBrk="0" hangingPunct="1">
                        <a:defRPr sz="1800" b="1" kern="1200">
                          <a:solidFill>
                            <a:schemeClr val="lt1"/>
                          </a:solidFill>
                          <a:latin typeface="Garamond" panose="02020404030301010803"/>
                        </a:defRPr>
                      </a:lvl3pPr>
                      <a:lvl4pPr marL="1371600" algn="l" defTabSz="914400" rtl="0" eaLnBrk="1" latinLnBrk="0" hangingPunct="1">
                        <a:defRPr sz="1800" b="1" kern="1200">
                          <a:solidFill>
                            <a:schemeClr val="lt1"/>
                          </a:solidFill>
                          <a:latin typeface="Garamond" panose="02020404030301010803"/>
                        </a:defRPr>
                      </a:lvl4pPr>
                      <a:lvl5pPr marL="1828800" algn="l" defTabSz="914400" rtl="0" eaLnBrk="1" latinLnBrk="0" hangingPunct="1">
                        <a:defRPr sz="1800" b="1" kern="1200">
                          <a:solidFill>
                            <a:schemeClr val="lt1"/>
                          </a:solidFill>
                          <a:latin typeface="Garamond" panose="02020404030301010803"/>
                        </a:defRPr>
                      </a:lvl5pPr>
                      <a:lvl6pPr marL="2286000" algn="l" defTabSz="914400" rtl="0" eaLnBrk="1" latinLnBrk="0" hangingPunct="1">
                        <a:defRPr sz="1800" b="1" kern="1200">
                          <a:solidFill>
                            <a:schemeClr val="lt1"/>
                          </a:solidFill>
                          <a:latin typeface="Garamond" panose="02020404030301010803"/>
                        </a:defRPr>
                      </a:lvl6pPr>
                      <a:lvl7pPr marL="2743200" algn="l" defTabSz="914400" rtl="0" eaLnBrk="1" latinLnBrk="0" hangingPunct="1">
                        <a:defRPr sz="1800" b="1" kern="1200">
                          <a:solidFill>
                            <a:schemeClr val="lt1"/>
                          </a:solidFill>
                          <a:latin typeface="Garamond" panose="02020404030301010803"/>
                        </a:defRPr>
                      </a:lvl7pPr>
                      <a:lvl8pPr marL="3200400" algn="l" defTabSz="914400" rtl="0" eaLnBrk="1" latinLnBrk="0" hangingPunct="1">
                        <a:defRPr sz="1800" b="1" kern="1200">
                          <a:solidFill>
                            <a:schemeClr val="lt1"/>
                          </a:solidFill>
                          <a:latin typeface="Garamond" panose="02020404030301010803"/>
                        </a:defRPr>
                      </a:lvl8pPr>
                      <a:lvl9pPr marL="3657600" algn="l" defTabSz="914400" rtl="0" eaLnBrk="1" latinLnBrk="0" hangingPunct="1">
                        <a:defRPr sz="1800" b="1" kern="1200">
                          <a:solidFill>
                            <a:schemeClr val="lt1"/>
                          </a:solidFill>
                          <a:latin typeface="Garamond" panose="02020404030301010803"/>
                        </a:defRPr>
                      </a:lvl9pPr>
                    </a:lstStyle>
                    <a:p>
                      <a:pPr algn="ctr">
                        <a:lnSpc>
                          <a:spcPct val="107000"/>
                        </a:lnSpc>
                        <a:spcAft>
                          <a:spcPts val="710"/>
                        </a:spcAft>
                      </a:pPr>
                      <a:r>
                        <a:rPr lang="hu-HU" sz="1300" dirty="0">
                          <a:effectLst/>
                        </a:rPr>
                        <a:t>8 órás foglalkoztatás minimum költsége</a:t>
                      </a:r>
                      <a:endParaRPr lang="hu-H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1817" marR="41817"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992A"/>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pPr algn="r">
                        <a:lnSpc>
                          <a:spcPct val="107000"/>
                        </a:lnSpc>
                        <a:spcAft>
                          <a:spcPts val="710"/>
                        </a:spcAft>
                      </a:pPr>
                      <a:r>
                        <a:rPr lang="hu-HU" sz="1300">
                          <a:effectLst/>
                        </a:rPr>
                        <a:t> </a:t>
                      </a:r>
                      <a:endParaRPr lang="hu-HU" sz="1300">
                        <a:effectLst/>
                        <a:latin typeface="Calibri" panose="020F0502020204030204" pitchFamily="34" charset="0"/>
                        <a:ea typeface="Calibri" panose="020F0502020204030204" pitchFamily="34" charset="0"/>
                        <a:cs typeface="Times New Roman" panose="02020603050405020304" pitchFamily="18" charset="0"/>
                      </a:endParaRPr>
                    </a:p>
                  </a:txBody>
                  <a:tcPr marL="41817" marR="41817"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992A">
                        <a:tint val="40000"/>
                      </a:srgbClr>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pPr algn="r">
                        <a:lnSpc>
                          <a:spcPct val="107000"/>
                        </a:lnSpc>
                        <a:spcAft>
                          <a:spcPts val="0"/>
                        </a:spcAft>
                      </a:pPr>
                      <a:r>
                        <a:rPr lang="hu-HU" sz="1300">
                          <a:effectLst/>
                        </a:rPr>
                        <a:t>4.030.080.-/év</a:t>
                      </a:r>
                      <a:endParaRPr lang="hu-HU" sz="1300">
                        <a:effectLst/>
                        <a:latin typeface="Calibri" panose="020F0502020204030204" pitchFamily="34" charset="0"/>
                        <a:ea typeface="Calibri" panose="020F0502020204030204" pitchFamily="34" charset="0"/>
                        <a:cs typeface="Times New Roman" panose="02020603050405020304" pitchFamily="18" charset="0"/>
                      </a:endParaRPr>
                    </a:p>
                  </a:txBody>
                  <a:tcPr marL="41817" marR="41817"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992A">
                        <a:tint val="40000"/>
                      </a:srgbClr>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pPr algn="r">
                        <a:lnSpc>
                          <a:spcPct val="107000"/>
                        </a:lnSpc>
                        <a:spcAft>
                          <a:spcPts val="0"/>
                        </a:spcAft>
                      </a:pPr>
                      <a:r>
                        <a:rPr lang="hu-HU" sz="1300">
                          <a:effectLst/>
                        </a:rPr>
                        <a:t> </a:t>
                      </a:r>
                      <a:endParaRPr lang="hu-HU" sz="1300">
                        <a:effectLst/>
                        <a:latin typeface="Calibri" panose="020F0502020204030204" pitchFamily="34" charset="0"/>
                        <a:ea typeface="Calibri" panose="020F0502020204030204" pitchFamily="34" charset="0"/>
                        <a:cs typeface="Times New Roman" panose="02020603050405020304" pitchFamily="18" charset="0"/>
                      </a:endParaRPr>
                    </a:p>
                  </a:txBody>
                  <a:tcPr marL="41817" marR="41817"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992A">
                        <a:tint val="40000"/>
                      </a:srgbClr>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pPr algn="r">
                        <a:lnSpc>
                          <a:spcPct val="107000"/>
                        </a:lnSpc>
                        <a:spcAft>
                          <a:spcPts val="0"/>
                        </a:spcAft>
                      </a:pPr>
                      <a:r>
                        <a:rPr lang="hu-HU" sz="1300">
                          <a:effectLst/>
                        </a:rPr>
                        <a:t>1.320.000.-/év</a:t>
                      </a:r>
                      <a:endParaRPr lang="hu-HU" sz="1300">
                        <a:effectLst/>
                        <a:latin typeface="Calibri" panose="020F0502020204030204" pitchFamily="34" charset="0"/>
                        <a:ea typeface="Calibri" panose="020F0502020204030204" pitchFamily="34" charset="0"/>
                        <a:cs typeface="Times New Roman" panose="02020603050405020304" pitchFamily="18" charset="0"/>
                      </a:endParaRPr>
                    </a:p>
                  </a:txBody>
                  <a:tcPr marL="41817" marR="41817"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992A">
                        <a:tint val="40000"/>
                      </a:srgbClr>
                    </a:solidFill>
                  </a:tcPr>
                </a:tc>
                <a:extLst>
                  <a:ext uri="{0D108BD9-81ED-4DB2-BD59-A6C34878D82A}">
                    <a16:rowId xmlns:a16="http://schemas.microsoft.com/office/drawing/2014/main" val="2379422666"/>
                  </a:ext>
                </a:extLst>
              </a:tr>
              <a:tr h="492142">
                <a:tc>
                  <a:txBody>
                    <a:bodyPr/>
                    <a:lstStyle>
                      <a:lvl1pPr marL="0" algn="l" defTabSz="914400" rtl="0" eaLnBrk="1" latinLnBrk="0" hangingPunct="1">
                        <a:defRPr sz="1800" b="1" kern="1200">
                          <a:solidFill>
                            <a:schemeClr val="lt1"/>
                          </a:solidFill>
                          <a:latin typeface="Garamond" panose="02020404030301010803"/>
                        </a:defRPr>
                      </a:lvl1pPr>
                      <a:lvl2pPr marL="457200" algn="l" defTabSz="914400" rtl="0" eaLnBrk="1" latinLnBrk="0" hangingPunct="1">
                        <a:defRPr sz="1800" b="1" kern="1200">
                          <a:solidFill>
                            <a:schemeClr val="lt1"/>
                          </a:solidFill>
                          <a:latin typeface="Garamond" panose="02020404030301010803"/>
                        </a:defRPr>
                      </a:lvl2pPr>
                      <a:lvl3pPr marL="914400" algn="l" defTabSz="914400" rtl="0" eaLnBrk="1" latinLnBrk="0" hangingPunct="1">
                        <a:defRPr sz="1800" b="1" kern="1200">
                          <a:solidFill>
                            <a:schemeClr val="lt1"/>
                          </a:solidFill>
                          <a:latin typeface="Garamond" panose="02020404030301010803"/>
                        </a:defRPr>
                      </a:lvl3pPr>
                      <a:lvl4pPr marL="1371600" algn="l" defTabSz="914400" rtl="0" eaLnBrk="1" latinLnBrk="0" hangingPunct="1">
                        <a:defRPr sz="1800" b="1" kern="1200">
                          <a:solidFill>
                            <a:schemeClr val="lt1"/>
                          </a:solidFill>
                          <a:latin typeface="Garamond" panose="02020404030301010803"/>
                        </a:defRPr>
                      </a:lvl4pPr>
                      <a:lvl5pPr marL="1828800" algn="l" defTabSz="914400" rtl="0" eaLnBrk="1" latinLnBrk="0" hangingPunct="1">
                        <a:defRPr sz="1800" b="1" kern="1200">
                          <a:solidFill>
                            <a:schemeClr val="lt1"/>
                          </a:solidFill>
                          <a:latin typeface="Garamond" panose="02020404030301010803"/>
                        </a:defRPr>
                      </a:lvl5pPr>
                      <a:lvl6pPr marL="2286000" algn="l" defTabSz="914400" rtl="0" eaLnBrk="1" latinLnBrk="0" hangingPunct="1">
                        <a:defRPr sz="1800" b="1" kern="1200">
                          <a:solidFill>
                            <a:schemeClr val="lt1"/>
                          </a:solidFill>
                          <a:latin typeface="Garamond" panose="02020404030301010803"/>
                        </a:defRPr>
                      </a:lvl6pPr>
                      <a:lvl7pPr marL="2743200" algn="l" defTabSz="914400" rtl="0" eaLnBrk="1" latinLnBrk="0" hangingPunct="1">
                        <a:defRPr sz="1800" b="1" kern="1200">
                          <a:solidFill>
                            <a:schemeClr val="lt1"/>
                          </a:solidFill>
                          <a:latin typeface="Garamond" panose="02020404030301010803"/>
                        </a:defRPr>
                      </a:lvl7pPr>
                      <a:lvl8pPr marL="3200400" algn="l" defTabSz="914400" rtl="0" eaLnBrk="1" latinLnBrk="0" hangingPunct="1">
                        <a:defRPr sz="1800" b="1" kern="1200">
                          <a:solidFill>
                            <a:schemeClr val="lt1"/>
                          </a:solidFill>
                          <a:latin typeface="Garamond" panose="02020404030301010803"/>
                        </a:defRPr>
                      </a:lvl8pPr>
                      <a:lvl9pPr marL="3657600" algn="l" defTabSz="914400" rtl="0" eaLnBrk="1" latinLnBrk="0" hangingPunct="1">
                        <a:defRPr sz="1800" b="1" kern="1200">
                          <a:solidFill>
                            <a:schemeClr val="lt1"/>
                          </a:solidFill>
                          <a:latin typeface="Garamond" panose="02020404030301010803"/>
                        </a:defRPr>
                      </a:lvl9pPr>
                    </a:lstStyle>
                    <a:p>
                      <a:pPr algn="ctr">
                        <a:lnSpc>
                          <a:spcPct val="107000"/>
                        </a:lnSpc>
                        <a:spcAft>
                          <a:spcPts val="710"/>
                        </a:spcAft>
                      </a:pPr>
                      <a:r>
                        <a:rPr lang="hu-HU" sz="1300" dirty="0">
                          <a:effectLst/>
                        </a:rPr>
                        <a:t>6 órás foglalkoztatás </a:t>
                      </a:r>
                      <a:r>
                        <a:rPr lang="hu-HU" sz="1300" dirty="0" err="1">
                          <a:effectLst/>
                        </a:rPr>
                        <a:t>gar.alapbér</a:t>
                      </a:r>
                      <a:r>
                        <a:rPr lang="hu-HU" sz="1300" dirty="0">
                          <a:effectLst/>
                        </a:rPr>
                        <a:t>+ </a:t>
                      </a:r>
                      <a:r>
                        <a:rPr lang="hu-HU" sz="1300" dirty="0" err="1">
                          <a:effectLst/>
                        </a:rPr>
                        <a:t>szocho</a:t>
                      </a:r>
                      <a:endParaRPr lang="hu-H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1817" marR="41817"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992A"/>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pPr algn="r">
                        <a:lnSpc>
                          <a:spcPct val="107000"/>
                        </a:lnSpc>
                        <a:spcAft>
                          <a:spcPts val="710"/>
                        </a:spcAft>
                      </a:pPr>
                      <a:r>
                        <a:rPr lang="hu-HU" sz="1300">
                          <a:effectLst/>
                        </a:rPr>
                        <a:t>251.840.-/hó</a:t>
                      </a:r>
                      <a:endParaRPr lang="hu-HU" sz="1300">
                        <a:effectLst/>
                        <a:latin typeface="Calibri" panose="020F0502020204030204" pitchFamily="34" charset="0"/>
                        <a:ea typeface="Calibri" panose="020F0502020204030204" pitchFamily="34" charset="0"/>
                        <a:cs typeface="Times New Roman" panose="02020603050405020304" pitchFamily="18" charset="0"/>
                      </a:endParaRPr>
                    </a:p>
                  </a:txBody>
                  <a:tcPr marL="41817" marR="41817"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992A">
                        <a:tint val="20000"/>
                      </a:srgbClr>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pPr algn="r">
                        <a:lnSpc>
                          <a:spcPct val="107000"/>
                        </a:lnSpc>
                        <a:spcAft>
                          <a:spcPts val="710"/>
                        </a:spcAft>
                      </a:pPr>
                      <a:r>
                        <a:rPr lang="hu-HU" sz="1300">
                          <a:effectLst/>
                        </a:rPr>
                        <a:t>3.022.000.-/év</a:t>
                      </a:r>
                      <a:endParaRPr lang="hu-HU" sz="1300">
                        <a:effectLst/>
                        <a:latin typeface="Calibri" panose="020F0502020204030204" pitchFamily="34" charset="0"/>
                        <a:ea typeface="Calibri" panose="020F0502020204030204" pitchFamily="34" charset="0"/>
                        <a:cs typeface="Times New Roman" panose="02020603050405020304" pitchFamily="18" charset="0"/>
                      </a:endParaRPr>
                    </a:p>
                  </a:txBody>
                  <a:tcPr marL="41817" marR="41817"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992A">
                        <a:tint val="20000"/>
                      </a:srgbClr>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pPr algn="r">
                        <a:lnSpc>
                          <a:spcPct val="107000"/>
                        </a:lnSpc>
                        <a:spcAft>
                          <a:spcPts val="710"/>
                        </a:spcAft>
                      </a:pPr>
                      <a:r>
                        <a:rPr lang="hu-HU" sz="1300">
                          <a:effectLst/>
                        </a:rPr>
                        <a:t>195,000.-/hó</a:t>
                      </a:r>
                      <a:endParaRPr lang="hu-HU" sz="1300">
                        <a:effectLst/>
                        <a:latin typeface="Calibri" panose="020F0502020204030204" pitchFamily="34" charset="0"/>
                        <a:ea typeface="Calibri" panose="020F0502020204030204" pitchFamily="34" charset="0"/>
                        <a:cs typeface="Times New Roman" panose="02020603050405020304" pitchFamily="18" charset="0"/>
                      </a:endParaRPr>
                    </a:p>
                  </a:txBody>
                  <a:tcPr marL="41817" marR="41817"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992A">
                        <a:tint val="20000"/>
                      </a:srgbClr>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pPr algn="r">
                        <a:lnSpc>
                          <a:spcPct val="107000"/>
                        </a:lnSpc>
                        <a:spcAft>
                          <a:spcPts val="710"/>
                        </a:spcAft>
                      </a:pPr>
                      <a:r>
                        <a:rPr lang="hu-HU" sz="1300">
                          <a:effectLst/>
                        </a:rPr>
                        <a:t>2.340.000-/év</a:t>
                      </a:r>
                      <a:endParaRPr lang="hu-HU" sz="1300">
                        <a:effectLst/>
                        <a:latin typeface="Calibri" panose="020F0502020204030204" pitchFamily="34" charset="0"/>
                        <a:ea typeface="Calibri" panose="020F0502020204030204" pitchFamily="34" charset="0"/>
                        <a:cs typeface="Times New Roman" panose="02020603050405020304" pitchFamily="18" charset="0"/>
                      </a:endParaRPr>
                    </a:p>
                  </a:txBody>
                  <a:tcPr marL="41817" marR="41817"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992A">
                        <a:tint val="20000"/>
                      </a:srgbClr>
                    </a:solidFill>
                  </a:tcPr>
                </a:tc>
                <a:extLst>
                  <a:ext uri="{0D108BD9-81ED-4DB2-BD59-A6C34878D82A}">
                    <a16:rowId xmlns:a16="http://schemas.microsoft.com/office/drawing/2014/main" val="1621445173"/>
                  </a:ext>
                </a:extLst>
              </a:tr>
              <a:tr h="492142">
                <a:tc>
                  <a:txBody>
                    <a:bodyPr/>
                    <a:lstStyle>
                      <a:lvl1pPr marL="0" algn="l" defTabSz="914400" rtl="0" eaLnBrk="1" latinLnBrk="0" hangingPunct="1">
                        <a:defRPr sz="1800" b="1" kern="1200">
                          <a:solidFill>
                            <a:schemeClr val="lt1"/>
                          </a:solidFill>
                          <a:latin typeface="Garamond" panose="02020404030301010803"/>
                        </a:defRPr>
                      </a:lvl1pPr>
                      <a:lvl2pPr marL="457200" algn="l" defTabSz="914400" rtl="0" eaLnBrk="1" latinLnBrk="0" hangingPunct="1">
                        <a:defRPr sz="1800" b="1" kern="1200">
                          <a:solidFill>
                            <a:schemeClr val="lt1"/>
                          </a:solidFill>
                          <a:latin typeface="Garamond" panose="02020404030301010803"/>
                        </a:defRPr>
                      </a:lvl2pPr>
                      <a:lvl3pPr marL="914400" algn="l" defTabSz="914400" rtl="0" eaLnBrk="1" latinLnBrk="0" hangingPunct="1">
                        <a:defRPr sz="1800" b="1" kern="1200">
                          <a:solidFill>
                            <a:schemeClr val="lt1"/>
                          </a:solidFill>
                          <a:latin typeface="Garamond" panose="02020404030301010803"/>
                        </a:defRPr>
                      </a:lvl3pPr>
                      <a:lvl4pPr marL="1371600" algn="l" defTabSz="914400" rtl="0" eaLnBrk="1" latinLnBrk="0" hangingPunct="1">
                        <a:defRPr sz="1800" b="1" kern="1200">
                          <a:solidFill>
                            <a:schemeClr val="lt1"/>
                          </a:solidFill>
                          <a:latin typeface="Garamond" panose="02020404030301010803"/>
                        </a:defRPr>
                      </a:lvl4pPr>
                      <a:lvl5pPr marL="1828800" algn="l" defTabSz="914400" rtl="0" eaLnBrk="1" latinLnBrk="0" hangingPunct="1">
                        <a:defRPr sz="1800" b="1" kern="1200">
                          <a:solidFill>
                            <a:schemeClr val="lt1"/>
                          </a:solidFill>
                          <a:latin typeface="Garamond" panose="02020404030301010803"/>
                        </a:defRPr>
                      </a:lvl5pPr>
                      <a:lvl6pPr marL="2286000" algn="l" defTabSz="914400" rtl="0" eaLnBrk="1" latinLnBrk="0" hangingPunct="1">
                        <a:defRPr sz="1800" b="1" kern="1200">
                          <a:solidFill>
                            <a:schemeClr val="lt1"/>
                          </a:solidFill>
                          <a:latin typeface="Garamond" panose="02020404030301010803"/>
                        </a:defRPr>
                      </a:lvl6pPr>
                      <a:lvl7pPr marL="2743200" algn="l" defTabSz="914400" rtl="0" eaLnBrk="1" latinLnBrk="0" hangingPunct="1">
                        <a:defRPr sz="1800" b="1" kern="1200">
                          <a:solidFill>
                            <a:schemeClr val="lt1"/>
                          </a:solidFill>
                          <a:latin typeface="Garamond" panose="02020404030301010803"/>
                        </a:defRPr>
                      </a:lvl7pPr>
                      <a:lvl8pPr marL="3200400" algn="l" defTabSz="914400" rtl="0" eaLnBrk="1" latinLnBrk="0" hangingPunct="1">
                        <a:defRPr sz="1800" b="1" kern="1200">
                          <a:solidFill>
                            <a:schemeClr val="lt1"/>
                          </a:solidFill>
                          <a:latin typeface="Garamond" panose="02020404030301010803"/>
                        </a:defRPr>
                      </a:lvl8pPr>
                      <a:lvl9pPr marL="3657600" algn="l" defTabSz="914400" rtl="0" eaLnBrk="1" latinLnBrk="0" hangingPunct="1">
                        <a:defRPr sz="1800" b="1" kern="1200">
                          <a:solidFill>
                            <a:schemeClr val="lt1"/>
                          </a:solidFill>
                          <a:latin typeface="Garamond" panose="02020404030301010803"/>
                        </a:defRPr>
                      </a:lvl9pPr>
                    </a:lstStyle>
                    <a:p>
                      <a:pPr algn="ctr">
                        <a:lnSpc>
                          <a:spcPct val="107000"/>
                        </a:lnSpc>
                        <a:spcAft>
                          <a:spcPts val="710"/>
                        </a:spcAft>
                      </a:pPr>
                      <a:r>
                        <a:rPr lang="hu-HU" sz="1300" dirty="0">
                          <a:effectLst/>
                        </a:rPr>
                        <a:t>6 órás foglalkoztatás minimum költsége</a:t>
                      </a:r>
                      <a:endParaRPr lang="hu-H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1817" marR="41817"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992A"/>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pPr algn="r">
                        <a:lnSpc>
                          <a:spcPct val="107000"/>
                        </a:lnSpc>
                        <a:spcAft>
                          <a:spcPts val="710"/>
                        </a:spcAft>
                      </a:pPr>
                      <a:r>
                        <a:rPr lang="hu-HU" sz="1300">
                          <a:effectLst/>
                        </a:rPr>
                        <a:t> </a:t>
                      </a:r>
                      <a:endParaRPr lang="hu-HU" sz="1300">
                        <a:effectLst/>
                        <a:latin typeface="Calibri" panose="020F0502020204030204" pitchFamily="34" charset="0"/>
                        <a:ea typeface="Calibri" panose="020F0502020204030204" pitchFamily="34" charset="0"/>
                        <a:cs typeface="Times New Roman" panose="02020603050405020304" pitchFamily="18" charset="0"/>
                      </a:endParaRPr>
                    </a:p>
                  </a:txBody>
                  <a:tcPr marL="41817" marR="41817"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992A">
                        <a:tint val="40000"/>
                      </a:srgbClr>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pPr algn="r">
                        <a:lnSpc>
                          <a:spcPct val="107000"/>
                        </a:lnSpc>
                        <a:spcAft>
                          <a:spcPts val="0"/>
                        </a:spcAft>
                      </a:pPr>
                      <a:r>
                        <a:rPr lang="hu-HU" sz="1300">
                          <a:effectLst/>
                        </a:rPr>
                        <a:t>3.022.000.-/év</a:t>
                      </a:r>
                      <a:endParaRPr lang="hu-HU" sz="1300">
                        <a:effectLst/>
                        <a:latin typeface="Calibri" panose="020F0502020204030204" pitchFamily="34" charset="0"/>
                        <a:ea typeface="Calibri" panose="020F0502020204030204" pitchFamily="34" charset="0"/>
                        <a:cs typeface="Times New Roman" panose="02020603050405020304" pitchFamily="18" charset="0"/>
                      </a:endParaRPr>
                    </a:p>
                  </a:txBody>
                  <a:tcPr marL="41817" marR="41817"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992A">
                        <a:tint val="40000"/>
                      </a:srgbClr>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pPr algn="r">
                        <a:lnSpc>
                          <a:spcPct val="107000"/>
                        </a:lnSpc>
                        <a:spcAft>
                          <a:spcPts val="0"/>
                        </a:spcAft>
                      </a:pPr>
                      <a:r>
                        <a:rPr lang="hu-HU" sz="1300">
                          <a:effectLst/>
                        </a:rPr>
                        <a:t> </a:t>
                      </a:r>
                      <a:endParaRPr lang="hu-HU" sz="1300">
                        <a:effectLst/>
                        <a:latin typeface="Calibri" panose="020F0502020204030204" pitchFamily="34" charset="0"/>
                        <a:ea typeface="Calibri" panose="020F0502020204030204" pitchFamily="34" charset="0"/>
                        <a:cs typeface="Times New Roman" panose="02020603050405020304" pitchFamily="18" charset="0"/>
                      </a:endParaRPr>
                    </a:p>
                  </a:txBody>
                  <a:tcPr marL="41817" marR="41817"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992A">
                        <a:tint val="40000"/>
                      </a:srgbClr>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pPr algn="r">
                        <a:lnSpc>
                          <a:spcPct val="107000"/>
                        </a:lnSpc>
                        <a:spcAft>
                          <a:spcPts val="0"/>
                        </a:spcAft>
                      </a:pPr>
                      <a:r>
                        <a:rPr lang="hu-HU" sz="1300">
                          <a:effectLst/>
                        </a:rPr>
                        <a:t>540.000.-/év</a:t>
                      </a:r>
                      <a:endParaRPr lang="hu-HU" sz="1300">
                        <a:effectLst/>
                        <a:latin typeface="Calibri" panose="020F0502020204030204" pitchFamily="34" charset="0"/>
                        <a:ea typeface="Calibri" panose="020F0502020204030204" pitchFamily="34" charset="0"/>
                        <a:cs typeface="Times New Roman" panose="02020603050405020304" pitchFamily="18" charset="0"/>
                      </a:endParaRPr>
                    </a:p>
                  </a:txBody>
                  <a:tcPr marL="41817" marR="41817"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992A">
                        <a:tint val="40000"/>
                      </a:srgbClr>
                    </a:solidFill>
                  </a:tcPr>
                </a:tc>
                <a:extLst>
                  <a:ext uri="{0D108BD9-81ED-4DB2-BD59-A6C34878D82A}">
                    <a16:rowId xmlns:a16="http://schemas.microsoft.com/office/drawing/2014/main" val="674663533"/>
                  </a:ext>
                </a:extLst>
              </a:tr>
              <a:tr h="492142">
                <a:tc>
                  <a:txBody>
                    <a:bodyPr/>
                    <a:lstStyle>
                      <a:lvl1pPr marL="0" algn="l" defTabSz="914400" rtl="0" eaLnBrk="1" latinLnBrk="0" hangingPunct="1">
                        <a:defRPr sz="1800" b="1" kern="1200">
                          <a:solidFill>
                            <a:schemeClr val="lt1"/>
                          </a:solidFill>
                          <a:latin typeface="Garamond" panose="02020404030301010803"/>
                        </a:defRPr>
                      </a:lvl1pPr>
                      <a:lvl2pPr marL="457200" algn="l" defTabSz="914400" rtl="0" eaLnBrk="1" latinLnBrk="0" hangingPunct="1">
                        <a:defRPr sz="1800" b="1" kern="1200">
                          <a:solidFill>
                            <a:schemeClr val="lt1"/>
                          </a:solidFill>
                          <a:latin typeface="Garamond" panose="02020404030301010803"/>
                        </a:defRPr>
                      </a:lvl2pPr>
                      <a:lvl3pPr marL="914400" algn="l" defTabSz="914400" rtl="0" eaLnBrk="1" latinLnBrk="0" hangingPunct="1">
                        <a:defRPr sz="1800" b="1" kern="1200">
                          <a:solidFill>
                            <a:schemeClr val="lt1"/>
                          </a:solidFill>
                          <a:latin typeface="Garamond" panose="02020404030301010803"/>
                        </a:defRPr>
                      </a:lvl3pPr>
                      <a:lvl4pPr marL="1371600" algn="l" defTabSz="914400" rtl="0" eaLnBrk="1" latinLnBrk="0" hangingPunct="1">
                        <a:defRPr sz="1800" b="1" kern="1200">
                          <a:solidFill>
                            <a:schemeClr val="lt1"/>
                          </a:solidFill>
                          <a:latin typeface="Garamond" panose="02020404030301010803"/>
                        </a:defRPr>
                      </a:lvl4pPr>
                      <a:lvl5pPr marL="1828800" algn="l" defTabSz="914400" rtl="0" eaLnBrk="1" latinLnBrk="0" hangingPunct="1">
                        <a:defRPr sz="1800" b="1" kern="1200">
                          <a:solidFill>
                            <a:schemeClr val="lt1"/>
                          </a:solidFill>
                          <a:latin typeface="Garamond" panose="02020404030301010803"/>
                        </a:defRPr>
                      </a:lvl5pPr>
                      <a:lvl6pPr marL="2286000" algn="l" defTabSz="914400" rtl="0" eaLnBrk="1" latinLnBrk="0" hangingPunct="1">
                        <a:defRPr sz="1800" b="1" kern="1200">
                          <a:solidFill>
                            <a:schemeClr val="lt1"/>
                          </a:solidFill>
                          <a:latin typeface="Garamond" panose="02020404030301010803"/>
                        </a:defRPr>
                      </a:lvl6pPr>
                      <a:lvl7pPr marL="2743200" algn="l" defTabSz="914400" rtl="0" eaLnBrk="1" latinLnBrk="0" hangingPunct="1">
                        <a:defRPr sz="1800" b="1" kern="1200">
                          <a:solidFill>
                            <a:schemeClr val="lt1"/>
                          </a:solidFill>
                          <a:latin typeface="Garamond" panose="02020404030301010803"/>
                        </a:defRPr>
                      </a:lvl7pPr>
                      <a:lvl8pPr marL="3200400" algn="l" defTabSz="914400" rtl="0" eaLnBrk="1" latinLnBrk="0" hangingPunct="1">
                        <a:defRPr sz="1800" b="1" kern="1200">
                          <a:solidFill>
                            <a:schemeClr val="lt1"/>
                          </a:solidFill>
                          <a:latin typeface="Garamond" panose="02020404030301010803"/>
                        </a:defRPr>
                      </a:lvl8pPr>
                      <a:lvl9pPr marL="3657600" algn="l" defTabSz="914400" rtl="0" eaLnBrk="1" latinLnBrk="0" hangingPunct="1">
                        <a:defRPr sz="1800" b="1" kern="1200">
                          <a:solidFill>
                            <a:schemeClr val="lt1"/>
                          </a:solidFill>
                          <a:latin typeface="Garamond" panose="02020404030301010803"/>
                        </a:defRPr>
                      </a:lvl9pPr>
                    </a:lstStyle>
                    <a:p>
                      <a:pPr algn="ctr">
                        <a:lnSpc>
                          <a:spcPct val="107000"/>
                        </a:lnSpc>
                        <a:spcAft>
                          <a:spcPts val="710"/>
                        </a:spcAft>
                      </a:pPr>
                      <a:r>
                        <a:rPr lang="hu-HU" sz="1300">
                          <a:effectLst/>
                        </a:rPr>
                        <a:t>4 órás foglalkoztatás gar.alapbér+ szocho</a:t>
                      </a:r>
                      <a:endParaRPr lang="hu-HU" sz="1300">
                        <a:effectLst/>
                        <a:latin typeface="Calibri" panose="020F0502020204030204" pitchFamily="34" charset="0"/>
                        <a:ea typeface="Calibri" panose="020F0502020204030204" pitchFamily="34" charset="0"/>
                        <a:cs typeface="Times New Roman" panose="02020603050405020304" pitchFamily="18" charset="0"/>
                      </a:endParaRPr>
                    </a:p>
                  </a:txBody>
                  <a:tcPr marL="41817" marR="41817"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992A"/>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pPr algn="r">
                        <a:lnSpc>
                          <a:spcPct val="107000"/>
                        </a:lnSpc>
                        <a:spcAft>
                          <a:spcPts val="710"/>
                        </a:spcAft>
                      </a:pPr>
                      <a:r>
                        <a:rPr lang="hu-HU" sz="1300">
                          <a:effectLst/>
                        </a:rPr>
                        <a:t>167.920.-/hó</a:t>
                      </a:r>
                      <a:endParaRPr lang="hu-HU" sz="1300">
                        <a:effectLst/>
                        <a:latin typeface="Calibri" panose="020F0502020204030204" pitchFamily="34" charset="0"/>
                        <a:ea typeface="Calibri" panose="020F0502020204030204" pitchFamily="34" charset="0"/>
                        <a:cs typeface="Times New Roman" panose="02020603050405020304" pitchFamily="18" charset="0"/>
                      </a:endParaRPr>
                    </a:p>
                  </a:txBody>
                  <a:tcPr marL="41817" marR="41817"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992A">
                        <a:tint val="20000"/>
                      </a:srgbClr>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pPr algn="r">
                        <a:lnSpc>
                          <a:spcPct val="107000"/>
                        </a:lnSpc>
                        <a:spcAft>
                          <a:spcPts val="710"/>
                        </a:spcAft>
                      </a:pPr>
                      <a:r>
                        <a:rPr lang="hu-HU" sz="1300">
                          <a:effectLst/>
                        </a:rPr>
                        <a:t>2.015.000-/év</a:t>
                      </a:r>
                      <a:endParaRPr lang="hu-HU" sz="1300">
                        <a:effectLst/>
                        <a:latin typeface="Calibri" panose="020F0502020204030204" pitchFamily="34" charset="0"/>
                        <a:ea typeface="Calibri" panose="020F0502020204030204" pitchFamily="34" charset="0"/>
                        <a:cs typeface="Times New Roman" panose="02020603050405020304" pitchFamily="18" charset="0"/>
                      </a:endParaRPr>
                    </a:p>
                  </a:txBody>
                  <a:tcPr marL="41817" marR="41817"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992A">
                        <a:tint val="20000"/>
                      </a:srgbClr>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pPr algn="r">
                        <a:lnSpc>
                          <a:spcPct val="107000"/>
                        </a:lnSpc>
                        <a:spcAft>
                          <a:spcPts val="710"/>
                        </a:spcAft>
                      </a:pPr>
                      <a:r>
                        <a:rPr lang="hu-HU" sz="1300">
                          <a:effectLst/>
                        </a:rPr>
                        <a:t>130,000.-/hó</a:t>
                      </a:r>
                      <a:endParaRPr lang="hu-HU" sz="1300">
                        <a:effectLst/>
                        <a:latin typeface="Calibri" panose="020F0502020204030204" pitchFamily="34" charset="0"/>
                        <a:ea typeface="Calibri" panose="020F0502020204030204" pitchFamily="34" charset="0"/>
                        <a:cs typeface="Times New Roman" panose="02020603050405020304" pitchFamily="18" charset="0"/>
                      </a:endParaRPr>
                    </a:p>
                  </a:txBody>
                  <a:tcPr marL="41817" marR="41817"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992A">
                        <a:tint val="20000"/>
                      </a:srgbClr>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pPr algn="r">
                        <a:lnSpc>
                          <a:spcPct val="107000"/>
                        </a:lnSpc>
                        <a:spcAft>
                          <a:spcPts val="710"/>
                        </a:spcAft>
                      </a:pPr>
                      <a:r>
                        <a:rPr lang="hu-HU" sz="1300">
                          <a:effectLst/>
                        </a:rPr>
                        <a:t>1.560.000-/év</a:t>
                      </a:r>
                      <a:endParaRPr lang="hu-HU" sz="1300">
                        <a:effectLst/>
                        <a:latin typeface="Calibri" panose="020F0502020204030204" pitchFamily="34" charset="0"/>
                        <a:ea typeface="Calibri" panose="020F0502020204030204" pitchFamily="34" charset="0"/>
                        <a:cs typeface="Times New Roman" panose="02020603050405020304" pitchFamily="18" charset="0"/>
                      </a:endParaRPr>
                    </a:p>
                  </a:txBody>
                  <a:tcPr marL="41817" marR="41817"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992A">
                        <a:tint val="20000"/>
                      </a:srgbClr>
                    </a:solidFill>
                  </a:tcPr>
                </a:tc>
                <a:extLst>
                  <a:ext uri="{0D108BD9-81ED-4DB2-BD59-A6C34878D82A}">
                    <a16:rowId xmlns:a16="http://schemas.microsoft.com/office/drawing/2014/main" val="3736316456"/>
                  </a:ext>
                </a:extLst>
              </a:tr>
              <a:tr h="742509">
                <a:tc>
                  <a:txBody>
                    <a:bodyPr/>
                    <a:lstStyle>
                      <a:lvl1pPr marL="0" algn="l" defTabSz="914400" rtl="0" eaLnBrk="1" latinLnBrk="0" hangingPunct="1">
                        <a:defRPr sz="1800" b="1" kern="1200">
                          <a:solidFill>
                            <a:schemeClr val="lt1"/>
                          </a:solidFill>
                          <a:latin typeface="Garamond" panose="02020404030301010803"/>
                        </a:defRPr>
                      </a:lvl1pPr>
                      <a:lvl2pPr marL="457200" algn="l" defTabSz="914400" rtl="0" eaLnBrk="1" latinLnBrk="0" hangingPunct="1">
                        <a:defRPr sz="1800" b="1" kern="1200">
                          <a:solidFill>
                            <a:schemeClr val="lt1"/>
                          </a:solidFill>
                          <a:latin typeface="Garamond" panose="02020404030301010803"/>
                        </a:defRPr>
                      </a:lvl2pPr>
                      <a:lvl3pPr marL="914400" algn="l" defTabSz="914400" rtl="0" eaLnBrk="1" latinLnBrk="0" hangingPunct="1">
                        <a:defRPr sz="1800" b="1" kern="1200">
                          <a:solidFill>
                            <a:schemeClr val="lt1"/>
                          </a:solidFill>
                          <a:latin typeface="Garamond" panose="02020404030301010803"/>
                        </a:defRPr>
                      </a:lvl3pPr>
                      <a:lvl4pPr marL="1371600" algn="l" defTabSz="914400" rtl="0" eaLnBrk="1" latinLnBrk="0" hangingPunct="1">
                        <a:defRPr sz="1800" b="1" kern="1200">
                          <a:solidFill>
                            <a:schemeClr val="lt1"/>
                          </a:solidFill>
                          <a:latin typeface="Garamond" panose="02020404030301010803"/>
                        </a:defRPr>
                      </a:lvl4pPr>
                      <a:lvl5pPr marL="1828800" algn="l" defTabSz="914400" rtl="0" eaLnBrk="1" latinLnBrk="0" hangingPunct="1">
                        <a:defRPr sz="1800" b="1" kern="1200">
                          <a:solidFill>
                            <a:schemeClr val="lt1"/>
                          </a:solidFill>
                          <a:latin typeface="Garamond" panose="02020404030301010803"/>
                        </a:defRPr>
                      </a:lvl5pPr>
                      <a:lvl6pPr marL="2286000" algn="l" defTabSz="914400" rtl="0" eaLnBrk="1" latinLnBrk="0" hangingPunct="1">
                        <a:defRPr sz="1800" b="1" kern="1200">
                          <a:solidFill>
                            <a:schemeClr val="lt1"/>
                          </a:solidFill>
                          <a:latin typeface="Garamond" panose="02020404030301010803"/>
                        </a:defRPr>
                      </a:lvl6pPr>
                      <a:lvl7pPr marL="2743200" algn="l" defTabSz="914400" rtl="0" eaLnBrk="1" latinLnBrk="0" hangingPunct="1">
                        <a:defRPr sz="1800" b="1" kern="1200">
                          <a:solidFill>
                            <a:schemeClr val="lt1"/>
                          </a:solidFill>
                          <a:latin typeface="Garamond" panose="02020404030301010803"/>
                        </a:defRPr>
                      </a:lvl7pPr>
                      <a:lvl8pPr marL="3200400" algn="l" defTabSz="914400" rtl="0" eaLnBrk="1" latinLnBrk="0" hangingPunct="1">
                        <a:defRPr sz="1800" b="1" kern="1200">
                          <a:solidFill>
                            <a:schemeClr val="lt1"/>
                          </a:solidFill>
                          <a:latin typeface="Garamond" panose="02020404030301010803"/>
                        </a:defRPr>
                      </a:lvl8pPr>
                      <a:lvl9pPr marL="3657600" algn="l" defTabSz="914400" rtl="0" eaLnBrk="1" latinLnBrk="0" hangingPunct="1">
                        <a:defRPr sz="1800" b="1" kern="1200">
                          <a:solidFill>
                            <a:schemeClr val="lt1"/>
                          </a:solidFill>
                          <a:latin typeface="Garamond" panose="02020404030301010803"/>
                        </a:defRPr>
                      </a:lvl9pPr>
                    </a:lstStyle>
                    <a:p>
                      <a:pPr algn="ctr">
                        <a:lnSpc>
                          <a:spcPct val="107000"/>
                        </a:lnSpc>
                        <a:spcAft>
                          <a:spcPts val="710"/>
                        </a:spcAft>
                      </a:pPr>
                      <a:r>
                        <a:rPr lang="hu-HU" sz="1300" dirty="0">
                          <a:effectLst/>
                        </a:rPr>
                        <a:t>4 órás foglalkoztatás minimum költsége</a:t>
                      </a:r>
                      <a:endParaRPr lang="hu-H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1817" marR="41817"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992A"/>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pPr algn="r">
                        <a:lnSpc>
                          <a:spcPct val="107000"/>
                        </a:lnSpc>
                        <a:spcAft>
                          <a:spcPts val="0"/>
                        </a:spcAft>
                      </a:pPr>
                      <a:r>
                        <a:rPr lang="hu-HU" sz="1300">
                          <a:effectLst/>
                        </a:rPr>
                        <a:t> </a:t>
                      </a:r>
                    </a:p>
                    <a:p>
                      <a:pPr algn="r">
                        <a:lnSpc>
                          <a:spcPct val="107000"/>
                        </a:lnSpc>
                        <a:spcAft>
                          <a:spcPts val="0"/>
                        </a:spcAft>
                      </a:pPr>
                      <a:r>
                        <a:rPr lang="hu-HU" sz="1300">
                          <a:effectLst/>
                        </a:rPr>
                        <a:t> </a:t>
                      </a:r>
                      <a:endParaRPr lang="hu-HU" sz="1300">
                        <a:effectLst/>
                        <a:latin typeface="Calibri" panose="020F0502020204030204" pitchFamily="34" charset="0"/>
                        <a:ea typeface="Calibri" panose="020F0502020204030204" pitchFamily="34" charset="0"/>
                        <a:cs typeface="Times New Roman" panose="02020603050405020304" pitchFamily="18" charset="0"/>
                      </a:endParaRPr>
                    </a:p>
                  </a:txBody>
                  <a:tcPr marL="41817" marR="41817"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992A">
                        <a:tint val="40000"/>
                      </a:srgbClr>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pPr algn="r">
                        <a:lnSpc>
                          <a:spcPct val="107000"/>
                        </a:lnSpc>
                        <a:spcAft>
                          <a:spcPts val="0"/>
                        </a:spcAft>
                      </a:pPr>
                      <a:r>
                        <a:rPr lang="hu-HU" sz="1300">
                          <a:effectLst/>
                        </a:rPr>
                        <a:t>2.015.000.-/év</a:t>
                      </a:r>
                      <a:endParaRPr lang="hu-HU" sz="1300">
                        <a:effectLst/>
                        <a:latin typeface="Calibri" panose="020F0502020204030204" pitchFamily="34" charset="0"/>
                        <a:ea typeface="Calibri" panose="020F0502020204030204" pitchFamily="34" charset="0"/>
                        <a:cs typeface="Times New Roman" panose="02020603050405020304" pitchFamily="18" charset="0"/>
                      </a:endParaRPr>
                    </a:p>
                  </a:txBody>
                  <a:tcPr marL="41817" marR="41817"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992A">
                        <a:tint val="40000"/>
                      </a:srgbClr>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pPr algn="r">
                        <a:lnSpc>
                          <a:spcPct val="107000"/>
                        </a:lnSpc>
                        <a:spcAft>
                          <a:spcPts val="0"/>
                        </a:spcAft>
                      </a:pPr>
                      <a:r>
                        <a:rPr lang="hu-HU" sz="1300">
                          <a:effectLst/>
                        </a:rPr>
                        <a:t> </a:t>
                      </a:r>
                    </a:p>
                    <a:p>
                      <a:pPr algn="r">
                        <a:lnSpc>
                          <a:spcPct val="107000"/>
                        </a:lnSpc>
                        <a:spcAft>
                          <a:spcPts val="0"/>
                        </a:spcAft>
                        <a:tabLst>
                          <a:tab pos="469265" algn="ctr"/>
                          <a:tab pos="939165" algn="r"/>
                        </a:tabLst>
                      </a:pPr>
                      <a:r>
                        <a:rPr lang="hu-HU" sz="1300">
                          <a:effectLst/>
                        </a:rPr>
                        <a:t> </a:t>
                      </a:r>
                    </a:p>
                    <a:p>
                      <a:pPr algn="r">
                        <a:lnSpc>
                          <a:spcPct val="107000"/>
                        </a:lnSpc>
                        <a:spcAft>
                          <a:spcPts val="0"/>
                        </a:spcAft>
                        <a:tabLst>
                          <a:tab pos="469265" algn="ctr"/>
                          <a:tab pos="939165" algn="r"/>
                        </a:tabLst>
                      </a:pPr>
                      <a:r>
                        <a:rPr lang="hu-HU" sz="1300">
                          <a:effectLst/>
                        </a:rPr>
                        <a:t> </a:t>
                      </a:r>
                      <a:endParaRPr lang="hu-HU" sz="1300">
                        <a:effectLst/>
                        <a:latin typeface="Calibri" panose="020F0502020204030204" pitchFamily="34" charset="0"/>
                        <a:ea typeface="Calibri" panose="020F0502020204030204" pitchFamily="34" charset="0"/>
                        <a:cs typeface="Times New Roman" panose="02020603050405020304" pitchFamily="18" charset="0"/>
                      </a:endParaRPr>
                    </a:p>
                  </a:txBody>
                  <a:tcPr marL="41817" marR="41817"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992A">
                        <a:tint val="40000"/>
                      </a:srgbClr>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pPr algn="r">
                        <a:lnSpc>
                          <a:spcPct val="107000"/>
                        </a:lnSpc>
                        <a:spcAft>
                          <a:spcPts val="0"/>
                        </a:spcAft>
                      </a:pPr>
                      <a:r>
                        <a:rPr lang="hu-HU" sz="1300">
                          <a:effectLst/>
                        </a:rPr>
                        <a:t>+240.000-/év</a:t>
                      </a:r>
                      <a:endParaRPr lang="hu-HU" sz="1300">
                        <a:effectLst/>
                        <a:latin typeface="Calibri" panose="020F0502020204030204" pitchFamily="34" charset="0"/>
                        <a:ea typeface="Calibri" panose="020F0502020204030204" pitchFamily="34" charset="0"/>
                        <a:cs typeface="Times New Roman" panose="02020603050405020304" pitchFamily="18" charset="0"/>
                      </a:endParaRPr>
                    </a:p>
                  </a:txBody>
                  <a:tcPr marL="41817" marR="41817"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992A">
                        <a:tint val="40000"/>
                      </a:srgbClr>
                    </a:solidFill>
                  </a:tcPr>
                </a:tc>
                <a:extLst>
                  <a:ext uri="{0D108BD9-81ED-4DB2-BD59-A6C34878D82A}">
                    <a16:rowId xmlns:a16="http://schemas.microsoft.com/office/drawing/2014/main" val="3390077809"/>
                  </a:ext>
                </a:extLst>
              </a:tr>
              <a:tr h="492142">
                <a:tc>
                  <a:txBody>
                    <a:bodyPr/>
                    <a:lstStyle>
                      <a:lvl1pPr marL="0" algn="l" defTabSz="914400" rtl="0" eaLnBrk="1" latinLnBrk="0" hangingPunct="1">
                        <a:defRPr sz="1800" b="1" kern="1200">
                          <a:solidFill>
                            <a:schemeClr val="lt1"/>
                          </a:solidFill>
                          <a:latin typeface="Garamond" panose="02020404030301010803"/>
                        </a:defRPr>
                      </a:lvl1pPr>
                      <a:lvl2pPr marL="457200" algn="l" defTabSz="914400" rtl="0" eaLnBrk="1" latinLnBrk="0" hangingPunct="1">
                        <a:defRPr sz="1800" b="1" kern="1200">
                          <a:solidFill>
                            <a:schemeClr val="lt1"/>
                          </a:solidFill>
                          <a:latin typeface="Garamond" panose="02020404030301010803"/>
                        </a:defRPr>
                      </a:lvl2pPr>
                      <a:lvl3pPr marL="914400" algn="l" defTabSz="914400" rtl="0" eaLnBrk="1" latinLnBrk="0" hangingPunct="1">
                        <a:defRPr sz="1800" b="1" kern="1200">
                          <a:solidFill>
                            <a:schemeClr val="lt1"/>
                          </a:solidFill>
                          <a:latin typeface="Garamond" panose="02020404030301010803"/>
                        </a:defRPr>
                      </a:lvl3pPr>
                      <a:lvl4pPr marL="1371600" algn="l" defTabSz="914400" rtl="0" eaLnBrk="1" latinLnBrk="0" hangingPunct="1">
                        <a:defRPr sz="1800" b="1" kern="1200">
                          <a:solidFill>
                            <a:schemeClr val="lt1"/>
                          </a:solidFill>
                          <a:latin typeface="Garamond" panose="02020404030301010803"/>
                        </a:defRPr>
                      </a:lvl4pPr>
                      <a:lvl5pPr marL="1828800" algn="l" defTabSz="914400" rtl="0" eaLnBrk="1" latinLnBrk="0" hangingPunct="1">
                        <a:defRPr sz="1800" b="1" kern="1200">
                          <a:solidFill>
                            <a:schemeClr val="lt1"/>
                          </a:solidFill>
                          <a:latin typeface="Garamond" panose="02020404030301010803"/>
                        </a:defRPr>
                      </a:lvl5pPr>
                      <a:lvl6pPr marL="2286000" algn="l" defTabSz="914400" rtl="0" eaLnBrk="1" latinLnBrk="0" hangingPunct="1">
                        <a:defRPr sz="1800" b="1" kern="1200">
                          <a:solidFill>
                            <a:schemeClr val="lt1"/>
                          </a:solidFill>
                          <a:latin typeface="Garamond" panose="02020404030301010803"/>
                        </a:defRPr>
                      </a:lvl6pPr>
                      <a:lvl7pPr marL="2743200" algn="l" defTabSz="914400" rtl="0" eaLnBrk="1" latinLnBrk="0" hangingPunct="1">
                        <a:defRPr sz="1800" b="1" kern="1200">
                          <a:solidFill>
                            <a:schemeClr val="lt1"/>
                          </a:solidFill>
                          <a:latin typeface="Garamond" panose="02020404030301010803"/>
                        </a:defRPr>
                      </a:lvl7pPr>
                      <a:lvl8pPr marL="3200400" algn="l" defTabSz="914400" rtl="0" eaLnBrk="1" latinLnBrk="0" hangingPunct="1">
                        <a:defRPr sz="1800" b="1" kern="1200">
                          <a:solidFill>
                            <a:schemeClr val="lt1"/>
                          </a:solidFill>
                          <a:latin typeface="Garamond" panose="02020404030301010803"/>
                        </a:defRPr>
                      </a:lvl8pPr>
                      <a:lvl9pPr marL="3657600" algn="l" defTabSz="914400" rtl="0" eaLnBrk="1" latinLnBrk="0" hangingPunct="1">
                        <a:defRPr sz="1800" b="1" kern="1200">
                          <a:solidFill>
                            <a:schemeClr val="lt1"/>
                          </a:solidFill>
                          <a:latin typeface="Garamond" panose="02020404030301010803"/>
                        </a:defRPr>
                      </a:lvl9pPr>
                    </a:lstStyle>
                    <a:p>
                      <a:pPr algn="ctr">
                        <a:lnSpc>
                          <a:spcPct val="107000"/>
                        </a:lnSpc>
                        <a:spcAft>
                          <a:spcPts val="710"/>
                        </a:spcAft>
                      </a:pPr>
                      <a:r>
                        <a:rPr lang="hu-HU" sz="1300">
                          <a:effectLst/>
                        </a:rPr>
                        <a:t>8 órás foglalkoztatás minimálbér+ szocho</a:t>
                      </a:r>
                      <a:endParaRPr lang="hu-HU" sz="1300">
                        <a:effectLst/>
                        <a:latin typeface="Calibri" panose="020F0502020204030204" pitchFamily="34" charset="0"/>
                        <a:ea typeface="Calibri" panose="020F0502020204030204" pitchFamily="34" charset="0"/>
                        <a:cs typeface="Times New Roman" panose="02020603050405020304" pitchFamily="18" charset="0"/>
                      </a:endParaRPr>
                    </a:p>
                  </a:txBody>
                  <a:tcPr marL="41817" marR="41817"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992A"/>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pPr algn="r">
                        <a:lnSpc>
                          <a:spcPct val="107000"/>
                        </a:lnSpc>
                        <a:spcAft>
                          <a:spcPts val="710"/>
                        </a:spcAft>
                      </a:pPr>
                      <a:r>
                        <a:rPr lang="hu-HU" sz="1300">
                          <a:effectLst/>
                        </a:rPr>
                        <a:t>258.335.-/hó</a:t>
                      </a:r>
                      <a:endParaRPr lang="hu-HU" sz="1300">
                        <a:effectLst/>
                        <a:latin typeface="Calibri" panose="020F0502020204030204" pitchFamily="34" charset="0"/>
                        <a:ea typeface="Calibri" panose="020F0502020204030204" pitchFamily="34" charset="0"/>
                        <a:cs typeface="Times New Roman" panose="02020603050405020304" pitchFamily="18" charset="0"/>
                      </a:endParaRPr>
                    </a:p>
                  </a:txBody>
                  <a:tcPr marL="41817" marR="41817"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992A">
                        <a:tint val="20000"/>
                      </a:srgbClr>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pPr algn="r">
                        <a:lnSpc>
                          <a:spcPct val="107000"/>
                        </a:lnSpc>
                        <a:spcAft>
                          <a:spcPts val="710"/>
                        </a:spcAft>
                      </a:pPr>
                      <a:r>
                        <a:rPr lang="hu-HU" sz="1300">
                          <a:effectLst/>
                        </a:rPr>
                        <a:t>3.100.020.-/év</a:t>
                      </a:r>
                      <a:endParaRPr lang="hu-HU" sz="1300">
                        <a:effectLst/>
                        <a:latin typeface="Calibri" panose="020F0502020204030204" pitchFamily="34" charset="0"/>
                        <a:ea typeface="Calibri" panose="020F0502020204030204" pitchFamily="34" charset="0"/>
                        <a:cs typeface="Times New Roman" panose="02020603050405020304" pitchFamily="18" charset="0"/>
                      </a:endParaRPr>
                    </a:p>
                  </a:txBody>
                  <a:tcPr marL="41817" marR="41817"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992A">
                        <a:tint val="20000"/>
                      </a:srgbClr>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pPr algn="r">
                        <a:lnSpc>
                          <a:spcPct val="107000"/>
                        </a:lnSpc>
                        <a:spcAft>
                          <a:spcPts val="710"/>
                        </a:spcAft>
                      </a:pPr>
                      <a:r>
                        <a:rPr lang="hu-HU" sz="1300">
                          <a:effectLst/>
                        </a:rPr>
                        <a:t>200.000.-/hó</a:t>
                      </a:r>
                      <a:endParaRPr lang="hu-HU" sz="1300">
                        <a:effectLst/>
                        <a:latin typeface="Calibri" panose="020F0502020204030204" pitchFamily="34" charset="0"/>
                        <a:ea typeface="Calibri" panose="020F0502020204030204" pitchFamily="34" charset="0"/>
                        <a:cs typeface="Times New Roman" panose="02020603050405020304" pitchFamily="18" charset="0"/>
                      </a:endParaRPr>
                    </a:p>
                  </a:txBody>
                  <a:tcPr marL="41817" marR="41817"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992A">
                        <a:tint val="20000"/>
                      </a:srgbClr>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pPr algn="r">
                        <a:lnSpc>
                          <a:spcPct val="107000"/>
                        </a:lnSpc>
                        <a:spcAft>
                          <a:spcPts val="710"/>
                        </a:spcAft>
                      </a:pPr>
                      <a:r>
                        <a:rPr lang="hu-HU" sz="1300">
                          <a:effectLst/>
                        </a:rPr>
                        <a:t>2.400.000.-/év</a:t>
                      </a:r>
                      <a:endParaRPr lang="hu-HU" sz="1300">
                        <a:effectLst/>
                        <a:latin typeface="Calibri" panose="020F0502020204030204" pitchFamily="34" charset="0"/>
                        <a:ea typeface="Calibri" panose="020F0502020204030204" pitchFamily="34" charset="0"/>
                        <a:cs typeface="Times New Roman" panose="02020603050405020304" pitchFamily="18" charset="0"/>
                      </a:endParaRPr>
                    </a:p>
                  </a:txBody>
                  <a:tcPr marL="41817" marR="41817"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992A">
                        <a:tint val="20000"/>
                      </a:srgbClr>
                    </a:solidFill>
                  </a:tcPr>
                </a:tc>
                <a:extLst>
                  <a:ext uri="{0D108BD9-81ED-4DB2-BD59-A6C34878D82A}">
                    <a16:rowId xmlns:a16="http://schemas.microsoft.com/office/drawing/2014/main" val="1278002978"/>
                  </a:ext>
                </a:extLst>
              </a:tr>
              <a:tr h="492142">
                <a:tc>
                  <a:txBody>
                    <a:bodyPr/>
                    <a:lstStyle>
                      <a:lvl1pPr marL="0" algn="l" defTabSz="914400" rtl="0" eaLnBrk="1" latinLnBrk="0" hangingPunct="1">
                        <a:defRPr sz="1800" b="1" kern="1200">
                          <a:solidFill>
                            <a:schemeClr val="lt1"/>
                          </a:solidFill>
                          <a:latin typeface="Garamond" panose="02020404030301010803"/>
                        </a:defRPr>
                      </a:lvl1pPr>
                      <a:lvl2pPr marL="457200" algn="l" defTabSz="914400" rtl="0" eaLnBrk="1" latinLnBrk="0" hangingPunct="1">
                        <a:defRPr sz="1800" b="1" kern="1200">
                          <a:solidFill>
                            <a:schemeClr val="lt1"/>
                          </a:solidFill>
                          <a:latin typeface="Garamond" panose="02020404030301010803"/>
                        </a:defRPr>
                      </a:lvl2pPr>
                      <a:lvl3pPr marL="914400" algn="l" defTabSz="914400" rtl="0" eaLnBrk="1" latinLnBrk="0" hangingPunct="1">
                        <a:defRPr sz="1800" b="1" kern="1200">
                          <a:solidFill>
                            <a:schemeClr val="lt1"/>
                          </a:solidFill>
                          <a:latin typeface="Garamond" panose="02020404030301010803"/>
                        </a:defRPr>
                      </a:lvl3pPr>
                      <a:lvl4pPr marL="1371600" algn="l" defTabSz="914400" rtl="0" eaLnBrk="1" latinLnBrk="0" hangingPunct="1">
                        <a:defRPr sz="1800" b="1" kern="1200">
                          <a:solidFill>
                            <a:schemeClr val="lt1"/>
                          </a:solidFill>
                          <a:latin typeface="Garamond" panose="02020404030301010803"/>
                        </a:defRPr>
                      </a:lvl4pPr>
                      <a:lvl5pPr marL="1828800" algn="l" defTabSz="914400" rtl="0" eaLnBrk="1" latinLnBrk="0" hangingPunct="1">
                        <a:defRPr sz="1800" b="1" kern="1200">
                          <a:solidFill>
                            <a:schemeClr val="lt1"/>
                          </a:solidFill>
                          <a:latin typeface="Garamond" panose="02020404030301010803"/>
                        </a:defRPr>
                      </a:lvl5pPr>
                      <a:lvl6pPr marL="2286000" algn="l" defTabSz="914400" rtl="0" eaLnBrk="1" latinLnBrk="0" hangingPunct="1">
                        <a:defRPr sz="1800" b="1" kern="1200">
                          <a:solidFill>
                            <a:schemeClr val="lt1"/>
                          </a:solidFill>
                          <a:latin typeface="Garamond" panose="02020404030301010803"/>
                        </a:defRPr>
                      </a:lvl6pPr>
                      <a:lvl7pPr marL="2743200" algn="l" defTabSz="914400" rtl="0" eaLnBrk="1" latinLnBrk="0" hangingPunct="1">
                        <a:defRPr sz="1800" b="1" kern="1200">
                          <a:solidFill>
                            <a:schemeClr val="lt1"/>
                          </a:solidFill>
                          <a:latin typeface="Garamond" panose="02020404030301010803"/>
                        </a:defRPr>
                      </a:lvl7pPr>
                      <a:lvl8pPr marL="3200400" algn="l" defTabSz="914400" rtl="0" eaLnBrk="1" latinLnBrk="0" hangingPunct="1">
                        <a:defRPr sz="1800" b="1" kern="1200">
                          <a:solidFill>
                            <a:schemeClr val="lt1"/>
                          </a:solidFill>
                          <a:latin typeface="Garamond" panose="02020404030301010803"/>
                        </a:defRPr>
                      </a:lvl8pPr>
                      <a:lvl9pPr marL="3657600" algn="l" defTabSz="914400" rtl="0" eaLnBrk="1" latinLnBrk="0" hangingPunct="1">
                        <a:defRPr sz="1800" b="1" kern="1200">
                          <a:solidFill>
                            <a:schemeClr val="lt1"/>
                          </a:solidFill>
                          <a:latin typeface="Garamond" panose="02020404030301010803"/>
                        </a:defRPr>
                      </a:lvl9pPr>
                    </a:lstStyle>
                    <a:p>
                      <a:pPr algn="ctr">
                        <a:lnSpc>
                          <a:spcPct val="107000"/>
                        </a:lnSpc>
                        <a:spcAft>
                          <a:spcPts val="710"/>
                        </a:spcAft>
                      </a:pPr>
                      <a:r>
                        <a:rPr lang="hu-HU" sz="1300" dirty="0">
                          <a:effectLst/>
                        </a:rPr>
                        <a:t>8 órás foglalkoztatás minimum költsége</a:t>
                      </a:r>
                      <a:endParaRPr lang="hu-H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1817" marR="41817"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992A"/>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pPr algn="r">
                        <a:lnSpc>
                          <a:spcPct val="107000"/>
                        </a:lnSpc>
                        <a:spcAft>
                          <a:spcPts val="710"/>
                        </a:spcAft>
                      </a:pPr>
                      <a:r>
                        <a:rPr lang="hu-HU" sz="1300">
                          <a:effectLst/>
                        </a:rPr>
                        <a:t> </a:t>
                      </a:r>
                      <a:endParaRPr lang="hu-HU" sz="1300">
                        <a:effectLst/>
                        <a:latin typeface="Calibri" panose="020F0502020204030204" pitchFamily="34" charset="0"/>
                        <a:ea typeface="Calibri" panose="020F0502020204030204" pitchFamily="34" charset="0"/>
                        <a:cs typeface="Times New Roman" panose="02020603050405020304" pitchFamily="18" charset="0"/>
                      </a:endParaRPr>
                    </a:p>
                  </a:txBody>
                  <a:tcPr marL="41817" marR="41817"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992A">
                        <a:tint val="40000"/>
                      </a:srgbClr>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pPr algn="r">
                        <a:lnSpc>
                          <a:spcPct val="107000"/>
                        </a:lnSpc>
                        <a:spcAft>
                          <a:spcPts val="710"/>
                        </a:spcAft>
                      </a:pPr>
                      <a:r>
                        <a:rPr lang="hu-HU" sz="1300">
                          <a:effectLst/>
                        </a:rPr>
                        <a:t>3.100.020.-/év</a:t>
                      </a:r>
                      <a:endParaRPr lang="hu-HU" sz="1300">
                        <a:effectLst/>
                        <a:latin typeface="Calibri" panose="020F0502020204030204" pitchFamily="34" charset="0"/>
                        <a:ea typeface="Calibri" panose="020F0502020204030204" pitchFamily="34" charset="0"/>
                        <a:cs typeface="Times New Roman" panose="02020603050405020304" pitchFamily="18" charset="0"/>
                      </a:endParaRPr>
                    </a:p>
                  </a:txBody>
                  <a:tcPr marL="41817" marR="41817"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992A">
                        <a:tint val="40000"/>
                      </a:srgbClr>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pPr algn="r">
                        <a:lnSpc>
                          <a:spcPct val="107000"/>
                        </a:lnSpc>
                        <a:spcAft>
                          <a:spcPts val="710"/>
                        </a:spcAft>
                      </a:pPr>
                      <a:r>
                        <a:rPr lang="hu-HU" sz="1300">
                          <a:effectLst/>
                        </a:rPr>
                        <a:t> </a:t>
                      </a:r>
                      <a:endParaRPr lang="hu-HU" sz="1300">
                        <a:effectLst/>
                        <a:latin typeface="Calibri" panose="020F0502020204030204" pitchFamily="34" charset="0"/>
                        <a:ea typeface="Calibri" panose="020F0502020204030204" pitchFamily="34" charset="0"/>
                        <a:cs typeface="Times New Roman" panose="02020603050405020304" pitchFamily="18" charset="0"/>
                      </a:endParaRPr>
                    </a:p>
                  </a:txBody>
                  <a:tcPr marL="41817" marR="41817"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992A">
                        <a:tint val="40000"/>
                      </a:srgbClr>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pPr algn="r">
                        <a:lnSpc>
                          <a:spcPct val="107000"/>
                        </a:lnSpc>
                        <a:spcAft>
                          <a:spcPts val="710"/>
                        </a:spcAft>
                      </a:pPr>
                      <a:r>
                        <a:rPr lang="hu-HU" sz="1300">
                          <a:effectLst/>
                        </a:rPr>
                        <a:t>700.020.-/év</a:t>
                      </a:r>
                      <a:endParaRPr lang="hu-HU" sz="1300">
                        <a:effectLst/>
                        <a:latin typeface="Calibri" panose="020F0502020204030204" pitchFamily="34" charset="0"/>
                        <a:ea typeface="Calibri" panose="020F0502020204030204" pitchFamily="34" charset="0"/>
                        <a:cs typeface="Times New Roman" panose="02020603050405020304" pitchFamily="18" charset="0"/>
                      </a:endParaRPr>
                    </a:p>
                  </a:txBody>
                  <a:tcPr marL="41817" marR="41817"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992A">
                        <a:tint val="40000"/>
                      </a:srgbClr>
                    </a:solidFill>
                  </a:tcPr>
                </a:tc>
                <a:extLst>
                  <a:ext uri="{0D108BD9-81ED-4DB2-BD59-A6C34878D82A}">
                    <a16:rowId xmlns:a16="http://schemas.microsoft.com/office/drawing/2014/main" val="2995370863"/>
                  </a:ext>
                </a:extLst>
              </a:tr>
              <a:tr h="492142">
                <a:tc>
                  <a:txBody>
                    <a:bodyPr/>
                    <a:lstStyle>
                      <a:lvl1pPr marL="0" algn="l" defTabSz="914400" rtl="0" eaLnBrk="1" latinLnBrk="0" hangingPunct="1">
                        <a:defRPr sz="1800" b="1" kern="1200">
                          <a:solidFill>
                            <a:schemeClr val="lt1"/>
                          </a:solidFill>
                          <a:latin typeface="Garamond" panose="02020404030301010803"/>
                        </a:defRPr>
                      </a:lvl1pPr>
                      <a:lvl2pPr marL="457200" algn="l" defTabSz="914400" rtl="0" eaLnBrk="1" latinLnBrk="0" hangingPunct="1">
                        <a:defRPr sz="1800" b="1" kern="1200">
                          <a:solidFill>
                            <a:schemeClr val="lt1"/>
                          </a:solidFill>
                          <a:latin typeface="Garamond" panose="02020404030301010803"/>
                        </a:defRPr>
                      </a:lvl2pPr>
                      <a:lvl3pPr marL="914400" algn="l" defTabSz="914400" rtl="0" eaLnBrk="1" latinLnBrk="0" hangingPunct="1">
                        <a:defRPr sz="1800" b="1" kern="1200">
                          <a:solidFill>
                            <a:schemeClr val="lt1"/>
                          </a:solidFill>
                          <a:latin typeface="Garamond" panose="02020404030301010803"/>
                        </a:defRPr>
                      </a:lvl3pPr>
                      <a:lvl4pPr marL="1371600" algn="l" defTabSz="914400" rtl="0" eaLnBrk="1" latinLnBrk="0" hangingPunct="1">
                        <a:defRPr sz="1800" b="1" kern="1200">
                          <a:solidFill>
                            <a:schemeClr val="lt1"/>
                          </a:solidFill>
                          <a:latin typeface="Garamond" panose="02020404030301010803"/>
                        </a:defRPr>
                      </a:lvl4pPr>
                      <a:lvl5pPr marL="1828800" algn="l" defTabSz="914400" rtl="0" eaLnBrk="1" latinLnBrk="0" hangingPunct="1">
                        <a:defRPr sz="1800" b="1" kern="1200">
                          <a:solidFill>
                            <a:schemeClr val="lt1"/>
                          </a:solidFill>
                          <a:latin typeface="Garamond" panose="02020404030301010803"/>
                        </a:defRPr>
                      </a:lvl5pPr>
                      <a:lvl6pPr marL="2286000" algn="l" defTabSz="914400" rtl="0" eaLnBrk="1" latinLnBrk="0" hangingPunct="1">
                        <a:defRPr sz="1800" b="1" kern="1200">
                          <a:solidFill>
                            <a:schemeClr val="lt1"/>
                          </a:solidFill>
                          <a:latin typeface="Garamond" panose="02020404030301010803"/>
                        </a:defRPr>
                      </a:lvl6pPr>
                      <a:lvl7pPr marL="2743200" algn="l" defTabSz="914400" rtl="0" eaLnBrk="1" latinLnBrk="0" hangingPunct="1">
                        <a:defRPr sz="1800" b="1" kern="1200">
                          <a:solidFill>
                            <a:schemeClr val="lt1"/>
                          </a:solidFill>
                          <a:latin typeface="Garamond" panose="02020404030301010803"/>
                        </a:defRPr>
                      </a:lvl7pPr>
                      <a:lvl8pPr marL="3200400" algn="l" defTabSz="914400" rtl="0" eaLnBrk="1" latinLnBrk="0" hangingPunct="1">
                        <a:defRPr sz="1800" b="1" kern="1200">
                          <a:solidFill>
                            <a:schemeClr val="lt1"/>
                          </a:solidFill>
                          <a:latin typeface="Garamond" panose="02020404030301010803"/>
                        </a:defRPr>
                      </a:lvl8pPr>
                      <a:lvl9pPr marL="3657600" algn="l" defTabSz="914400" rtl="0" eaLnBrk="1" latinLnBrk="0" hangingPunct="1">
                        <a:defRPr sz="1800" b="1" kern="1200">
                          <a:solidFill>
                            <a:schemeClr val="lt1"/>
                          </a:solidFill>
                          <a:latin typeface="Garamond" panose="02020404030301010803"/>
                        </a:defRPr>
                      </a:lvl9pPr>
                    </a:lstStyle>
                    <a:p>
                      <a:pPr algn="ctr">
                        <a:lnSpc>
                          <a:spcPct val="107000"/>
                        </a:lnSpc>
                        <a:spcAft>
                          <a:spcPts val="710"/>
                        </a:spcAft>
                      </a:pPr>
                      <a:r>
                        <a:rPr lang="hu-HU" sz="1300">
                          <a:effectLst/>
                        </a:rPr>
                        <a:t>6 órás foglalkoztatás minimálbér+ szocho</a:t>
                      </a:r>
                      <a:endParaRPr lang="hu-HU" sz="1300">
                        <a:effectLst/>
                        <a:latin typeface="Calibri" panose="020F0502020204030204" pitchFamily="34" charset="0"/>
                        <a:ea typeface="Calibri" panose="020F0502020204030204" pitchFamily="34" charset="0"/>
                        <a:cs typeface="Times New Roman" panose="02020603050405020304" pitchFamily="18" charset="0"/>
                      </a:endParaRPr>
                    </a:p>
                  </a:txBody>
                  <a:tcPr marL="41817" marR="41817"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992A"/>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pPr algn="r">
                        <a:lnSpc>
                          <a:spcPct val="107000"/>
                        </a:lnSpc>
                        <a:spcAft>
                          <a:spcPts val="710"/>
                        </a:spcAft>
                      </a:pPr>
                      <a:r>
                        <a:rPr lang="hu-HU" sz="1300">
                          <a:effectLst/>
                        </a:rPr>
                        <a:t>193.750.-/hó</a:t>
                      </a:r>
                      <a:endParaRPr lang="hu-HU" sz="1300">
                        <a:effectLst/>
                        <a:latin typeface="Calibri" panose="020F0502020204030204" pitchFamily="34" charset="0"/>
                        <a:ea typeface="Calibri" panose="020F0502020204030204" pitchFamily="34" charset="0"/>
                        <a:cs typeface="Times New Roman" panose="02020603050405020304" pitchFamily="18" charset="0"/>
                      </a:endParaRPr>
                    </a:p>
                  </a:txBody>
                  <a:tcPr marL="41817" marR="41817"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992A">
                        <a:tint val="20000"/>
                      </a:srgbClr>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pPr algn="r">
                        <a:lnSpc>
                          <a:spcPct val="107000"/>
                        </a:lnSpc>
                        <a:spcAft>
                          <a:spcPts val="710"/>
                        </a:spcAft>
                      </a:pPr>
                      <a:r>
                        <a:rPr lang="hu-HU" sz="1300">
                          <a:effectLst/>
                        </a:rPr>
                        <a:t>2.325.000.-/év</a:t>
                      </a:r>
                      <a:endParaRPr lang="hu-HU" sz="1300">
                        <a:effectLst/>
                        <a:latin typeface="Calibri" panose="020F0502020204030204" pitchFamily="34" charset="0"/>
                        <a:ea typeface="Calibri" panose="020F0502020204030204" pitchFamily="34" charset="0"/>
                        <a:cs typeface="Times New Roman" panose="02020603050405020304" pitchFamily="18" charset="0"/>
                      </a:endParaRPr>
                    </a:p>
                  </a:txBody>
                  <a:tcPr marL="41817" marR="41817"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992A">
                        <a:tint val="20000"/>
                      </a:srgbClr>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pPr algn="r">
                        <a:lnSpc>
                          <a:spcPct val="107000"/>
                        </a:lnSpc>
                        <a:spcAft>
                          <a:spcPts val="710"/>
                        </a:spcAft>
                      </a:pPr>
                      <a:r>
                        <a:rPr lang="hu-HU" sz="1300">
                          <a:effectLst/>
                        </a:rPr>
                        <a:t>150.000.-/hó</a:t>
                      </a:r>
                      <a:endParaRPr lang="hu-HU" sz="1300">
                        <a:effectLst/>
                        <a:latin typeface="Calibri" panose="020F0502020204030204" pitchFamily="34" charset="0"/>
                        <a:ea typeface="Calibri" panose="020F0502020204030204" pitchFamily="34" charset="0"/>
                        <a:cs typeface="Times New Roman" panose="02020603050405020304" pitchFamily="18" charset="0"/>
                      </a:endParaRPr>
                    </a:p>
                  </a:txBody>
                  <a:tcPr marL="41817" marR="41817"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992A">
                        <a:tint val="20000"/>
                      </a:srgbClr>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pPr algn="r">
                        <a:lnSpc>
                          <a:spcPct val="107000"/>
                        </a:lnSpc>
                        <a:spcAft>
                          <a:spcPts val="710"/>
                        </a:spcAft>
                      </a:pPr>
                      <a:r>
                        <a:rPr lang="hu-HU" sz="1300">
                          <a:effectLst/>
                        </a:rPr>
                        <a:t>1.800.000.-/év</a:t>
                      </a:r>
                      <a:endParaRPr lang="hu-HU" sz="1300">
                        <a:effectLst/>
                        <a:latin typeface="Calibri" panose="020F0502020204030204" pitchFamily="34" charset="0"/>
                        <a:ea typeface="Calibri" panose="020F0502020204030204" pitchFamily="34" charset="0"/>
                        <a:cs typeface="Times New Roman" panose="02020603050405020304" pitchFamily="18" charset="0"/>
                      </a:endParaRPr>
                    </a:p>
                  </a:txBody>
                  <a:tcPr marL="41817" marR="41817"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992A">
                        <a:tint val="20000"/>
                      </a:srgbClr>
                    </a:solidFill>
                  </a:tcPr>
                </a:tc>
                <a:extLst>
                  <a:ext uri="{0D108BD9-81ED-4DB2-BD59-A6C34878D82A}">
                    <a16:rowId xmlns:a16="http://schemas.microsoft.com/office/drawing/2014/main" val="1597266227"/>
                  </a:ext>
                </a:extLst>
              </a:tr>
              <a:tr h="492142">
                <a:tc>
                  <a:txBody>
                    <a:bodyPr/>
                    <a:lstStyle>
                      <a:lvl1pPr marL="0" algn="l" defTabSz="914400" rtl="0" eaLnBrk="1" latinLnBrk="0" hangingPunct="1">
                        <a:defRPr sz="1800" b="1" kern="1200">
                          <a:solidFill>
                            <a:schemeClr val="lt1"/>
                          </a:solidFill>
                          <a:latin typeface="Garamond" panose="02020404030301010803"/>
                        </a:defRPr>
                      </a:lvl1pPr>
                      <a:lvl2pPr marL="457200" algn="l" defTabSz="914400" rtl="0" eaLnBrk="1" latinLnBrk="0" hangingPunct="1">
                        <a:defRPr sz="1800" b="1" kern="1200">
                          <a:solidFill>
                            <a:schemeClr val="lt1"/>
                          </a:solidFill>
                          <a:latin typeface="Garamond" panose="02020404030301010803"/>
                        </a:defRPr>
                      </a:lvl2pPr>
                      <a:lvl3pPr marL="914400" algn="l" defTabSz="914400" rtl="0" eaLnBrk="1" latinLnBrk="0" hangingPunct="1">
                        <a:defRPr sz="1800" b="1" kern="1200">
                          <a:solidFill>
                            <a:schemeClr val="lt1"/>
                          </a:solidFill>
                          <a:latin typeface="Garamond" panose="02020404030301010803"/>
                        </a:defRPr>
                      </a:lvl3pPr>
                      <a:lvl4pPr marL="1371600" algn="l" defTabSz="914400" rtl="0" eaLnBrk="1" latinLnBrk="0" hangingPunct="1">
                        <a:defRPr sz="1800" b="1" kern="1200">
                          <a:solidFill>
                            <a:schemeClr val="lt1"/>
                          </a:solidFill>
                          <a:latin typeface="Garamond" panose="02020404030301010803"/>
                        </a:defRPr>
                      </a:lvl4pPr>
                      <a:lvl5pPr marL="1828800" algn="l" defTabSz="914400" rtl="0" eaLnBrk="1" latinLnBrk="0" hangingPunct="1">
                        <a:defRPr sz="1800" b="1" kern="1200">
                          <a:solidFill>
                            <a:schemeClr val="lt1"/>
                          </a:solidFill>
                          <a:latin typeface="Garamond" panose="02020404030301010803"/>
                        </a:defRPr>
                      </a:lvl5pPr>
                      <a:lvl6pPr marL="2286000" algn="l" defTabSz="914400" rtl="0" eaLnBrk="1" latinLnBrk="0" hangingPunct="1">
                        <a:defRPr sz="1800" b="1" kern="1200">
                          <a:solidFill>
                            <a:schemeClr val="lt1"/>
                          </a:solidFill>
                          <a:latin typeface="Garamond" panose="02020404030301010803"/>
                        </a:defRPr>
                      </a:lvl6pPr>
                      <a:lvl7pPr marL="2743200" algn="l" defTabSz="914400" rtl="0" eaLnBrk="1" latinLnBrk="0" hangingPunct="1">
                        <a:defRPr sz="1800" b="1" kern="1200">
                          <a:solidFill>
                            <a:schemeClr val="lt1"/>
                          </a:solidFill>
                          <a:latin typeface="Garamond" panose="02020404030301010803"/>
                        </a:defRPr>
                      </a:lvl7pPr>
                      <a:lvl8pPr marL="3200400" algn="l" defTabSz="914400" rtl="0" eaLnBrk="1" latinLnBrk="0" hangingPunct="1">
                        <a:defRPr sz="1800" b="1" kern="1200">
                          <a:solidFill>
                            <a:schemeClr val="lt1"/>
                          </a:solidFill>
                          <a:latin typeface="Garamond" panose="02020404030301010803"/>
                        </a:defRPr>
                      </a:lvl8pPr>
                      <a:lvl9pPr marL="3657600" algn="l" defTabSz="914400" rtl="0" eaLnBrk="1" latinLnBrk="0" hangingPunct="1">
                        <a:defRPr sz="1800" b="1" kern="1200">
                          <a:solidFill>
                            <a:schemeClr val="lt1"/>
                          </a:solidFill>
                          <a:latin typeface="Garamond" panose="02020404030301010803"/>
                        </a:defRPr>
                      </a:lvl9pPr>
                    </a:lstStyle>
                    <a:p>
                      <a:pPr algn="ctr">
                        <a:lnSpc>
                          <a:spcPct val="107000"/>
                        </a:lnSpc>
                        <a:spcAft>
                          <a:spcPts val="710"/>
                        </a:spcAft>
                      </a:pPr>
                      <a:r>
                        <a:rPr lang="hu-HU" sz="1300" dirty="0">
                          <a:effectLst/>
                        </a:rPr>
                        <a:t>6 órás foglalkoztatás minimum költsége</a:t>
                      </a:r>
                      <a:endParaRPr lang="hu-H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1817" marR="41817"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992A"/>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pPr algn="r">
                        <a:lnSpc>
                          <a:spcPct val="107000"/>
                        </a:lnSpc>
                        <a:spcAft>
                          <a:spcPts val="710"/>
                        </a:spcAft>
                      </a:pPr>
                      <a:r>
                        <a:rPr lang="hu-HU" sz="1300">
                          <a:effectLst/>
                        </a:rPr>
                        <a:t> </a:t>
                      </a:r>
                      <a:endParaRPr lang="hu-HU" sz="1300">
                        <a:effectLst/>
                        <a:latin typeface="Calibri" panose="020F0502020204030204" pitchFamily="34" charset="0"/>
                        <a:ea typeface="Calibri" panose="020F0502020204030204" pitchFamily="34" charset="0"/>
                        <a:cs typeface="Times New Roman" panose="02020603050405020304" pitchFamily="18" charset="0"/>
                      </a:endParaRPr>
                    </a:p>
                  </a:txBody>
                  <a:tcPr marL="41817" marR="41817"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992A">
                        <a:tint val="40000"/>
                      </a:srgbClr>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pPr algn="r">
                        <a:lnSpc>
                          <a:spcPct val="107000"/>
                        </a:lnSpc>
                        <a:spcAft>
                          <a:spcPts val="710"/>
                        </a:spcAft>
                      </a:pPr>
                      <a:r>
                        <a:rPr lang="hu-HU" sz="1300">
                          <a:effectLst/>
                        </a:rPr>
                        <a:t>2.325.000.-/év</a:t>
                      </a:r>
                      <a:endParaRPr lang="hu-HU" sz="1300">
                        <a:effectLst/>
                        <a:latin typeface="Calibri" panose="020F0502020204030204" pitchFamily="34" charset="0"/>
                        <a:ea typeface="Calibri" panose="020F0502020204030204" pitchFamily="34" charset="0"/>
                        <a:cs typeface="Times New Roman" panose="02020603050405020304" pitchFamily="18" charset="0"/>
                      </a:endParaRPr>
                    </a:p>
                  </a:txBody>
                  <a:tcPr marL="41817" marR="41817"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992A">
                        <a:tint val="40000"/>
                      </a:srgbClr>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pPr algn="r">
                        <a:lnSpc>
                          <a:spcPct val="107000"/>
                        </a:lnSpc>
                        <a:spcAft>
                          <a:spcPts val="710"/>
                        </a:spcAft>
                      </a:pPr>
                      <a:r>
                        <a:rPr lang="hu-HU" sz="1300">
                          <a:effectLst/>
                        </a:rPr>
                        <a:t> </a:t>
                      </a:r>
                      <a:endParaRPr lang="hu-HU" sz="1300">
                        <a:effectLst/>
                        <a:latin typeface="Calibri" panose="020F0502020204030204" pitchFamily="34" charset="0"/>
                        <a:ea typeface="Calibri" panose="020F0502020204030204" pitchFamily="34" charset="0"/>
                        <a:cs typeface="Times New Roman" panose="02020603050405020304" pitchFamily="18" charset="0"/>
                      </a:endParaRPr>
                    </a:p>
                  </a:txBody>
                  <a:tcPr marL="41817" marR="41817"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992A">
                        <a:tint val="40000"/>
                      </a:srgbClr>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pPr algn="r">
                        <a:lnSpc>
                          <a:spcPct val="107000"/>
                        </a:lnSpc>
                        <a:spcAft>
                          <a:spcPts val="710"/>
                        </a:spcAft>
                      </a:pPr>
                      <a:r>
                        <a:rPr lang="hu-HU" sz="1300">
                          <a:effectLst/>
                        </a:rPr>
                        <a:t>0.-/év</a:t>
                      </a:r>
                      <a:endParaRPr lang="hu-HU" sz="1300">
                        <a:effectLst/>
                        <a:latin typeface="Calibri" panose="020F0502020204030204" pitchFamily="34" charset="0"/>
                        <a:ea typeface="Calibri" panose="020F0502020204030204" pitchFamily="34" charset="0"/>
                        <a:cs typeface="Times New Roman" panose="02020603050405020304" pitchFamily="18" charset="0"/>
                      </a:endParaRPr>
                    </a:p>
                  </a:txBody>
                  <a:tcPr marL="41817" marR="41817"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992A">
                        <a:tint val="40000"/>
                      </a:srgbClr>
                    </a:solidFill>
                  </a:tcPr>
                </a:tc>
                <a:extLst>
                  <a:ext uri="{0D108BD9-81ED-4DB2-BD59-A6C34878D82A}">
                    <a16:rowId xmlns:a16="http://schemas.microsoft.com/office/drawing/2014/main" val="213886058"/>
                  </a:ext>
                </a:extLst>
              </a:tr>
              <a:tr h="492142">
                <a:tc>
                  <a:txBody>
                    <a:bodyPr/>
                    <a:lstStyle>
                      <a:lvl1pPr marL="0" algn="l" defTabSz="914400" rtl="0" eaLnBrk="1" latinLnBrk="0" hangingPunct="1">
                        <a:defRPr sz="1800" b="1" kern="1200">
                          <a:solidFill>
                            <a:schemeClr val="lt1"/>
                          </a:solidFill>
                          <a:latin typeface="Garamond" panose="02020404030301010803"/>
                        </a:defRPr>
                      </a:lvl1pPr>
                      <a:lvl2pPr marL="457200" algn="l" defTabSz="914400" rtl="0" eaLnBrk="1" latinLnBrk="0" hangingPunct="1">
                        <a:defRPr sz="1800" b="1" kern="1200">
                          <a:solidFill>
                            <a:schemeClr val="lt1"/>
                          </a:solidFill>
                          <a:latin typeface="Garamond" panose="02020404030301010803"/>
                        </a:defRPr>
                      </a:lvl2pPr>
                      <a:lvl3pPr marL="914400" algn="l" defTabSz="914400" rtl="0" eaLnBrk="1" latinLnBrk="0" hangingPunct="1">
                        <a:defRPr sz="1800" b="1" kern="1200">
                          <a:solidFill>
                            <a:schemeClr val="lt1"/>
                          </a:solidFill>
                          <a:latin typeface="Garamond" panose="02020404030301010803"/>
                        </a:defRPr>
                      </a:lvl3pPr>
                      <a:lvl4pPr marL="1371600" algn="l" defTabSz="914400" rtl="0" eaLnBrk="1" latinLnBrk="0" hangingPunct="1">
                        <a:defRPr sz="1800" b="1" kern="1200">
                          <a:solidFill>
                            <a:schemeClr val="lt1"/>
                          </a:solidFill>
                          <a:latin typeface="Garamond" panose="02020404030301010803"/>
                        </a:defRPr>
                      </a:lvl4pPr>
                      <a:lvl5pPr marL="1828800" algn="l" defTabSz="914400" rtl="0" eaLnBrk="1" latinLnBrk="0" hangingPunct="1">
                        <a:defRPr sz="1800" b="1" kern="1200">
                          <a:solidFill>
                            <a:schemeClr val="lt1"/>
                          </a:solidFill>
                          <a:latin typeface="Garamond" panose="02020404030301010803"/>
                        </a:defRPr>
                      </a:lvl5pPr>
                      <a:lvl6pPr marL="2286000" algn="l" defTabSz="914400" rtl="0" eaLnBrk="1" latinLnBrk="0" hangingPunct="1">
                        <a:defRPr sz="1800" b="1" kern="1200">
                          <a:solidFill>
                            <a:schemeClr val="lt1"/>
                          </a:solidFill>
                          <a:latin typeface="Garamond" panose="02020404030301010803"/>
                        </a:defRPr>
                      </a:lvl6pPr>
                      <a:lvl7pPr marL="2743200" algn="l" defTabSz="914400" rtl="0" eaLnBrk="1" latinLnBrk="0" hangingPunct="1">
                        <a:defRPr sz="1800" b="1" kern="1200">
                          <a:solidFill>
                            <a:schemeClr val="lt1"/>
                          </a:solidFill>
                          <a:latin typeface="Garamond" panose="02020404030301010803"/>
                        </a:defRPr>
                      </a:lvl7pPr>
                      <a:lvl8pPr marL="3200400" algn="l" defTabSz="914400" rtl="0" eaLnBrk="1" latinLnBrk="0" hangingPunct="1">
                        <a:defRPr sz="1800" b="1" kern="1200">
                          <a:solidFill>
                            <a:schemeClr val="lt1"/>
                          </a:solidFill>
                          <a:latin typeface="Garamond" panose="02020404030301010803"/>
                        </a:defRPr>
                      </a:lvl8pPr>
                      <a:lvl9pPr marL="3657600" algn="l" defTabSz="914400" rtl="0" eaLnBrk="1" latinLnBrk="0" hangingPunct="1">
                        <a:defRPr sz="1800" b="1" kern="1200">
                          <a:solidFill>
                            <a:schemeClr val="lt1"/>
                          </a:solidFill>
                          <a:latin typeface="Garamond" panose="02020404030301010803"/>
                        </a:defRPr>
                      </a:lvl9pPr>
                    </a:lstStyle>
                    <a:p>
                      <a:pPr algn="ctr">
                        <a:lnSpc>
                          <a:spcPct val="107000"/>
                        </a:lnSpc>
                        <a:spcAft>
                          <a:spcPts val="710"/>
                        </a:spcAft>
                      </a:pPr>
                      <a:r>
                        <a:rPr lang="hu-HU" sz="1300">
                          <a:effectLst/>
                        </a:rPr>
                        <a:t>4 órás foglalkoztatás minimálbér + szocho</a:t>
                      </a:r>
                      <a:endParaRPr lang="hu-HU" sz="1300">
                        <a:effectLst/>
                        <a:latin typeface="Calibri" panose="020F0502020204030204" pitchFamily="34" charset="0"/>
                        <a:ea typeface="Calibri" panose="020F0502020204030204" pitchFamily="34" charset="0"/>
                        <a:cs typeface="Times New Roman" panose="02020603050405020304" pitchFamily="18" charset="0"/>
                      </a:endParaRPr>
                    </a:p>
                  </a:txBody>
                  <a:tcPr marL="41817" marR="41817"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992A"/>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pPr algn="r">
                        <a:lnSpc>
                          <a:spcPct val="107000"/>
                        </a:lnSpc>
                        <a:spcAft>
                          <a:spcPts val="710"/>
                        </a:spcAft>
                      </a:pPr>
                      <a:r>
                        <a:rPr lang="hu-HU" sz="1300">
                          <a:effectLst/>
                        </a:rPr>
                        <a:t>129.170.-/hó</a:t>
                      </a:r>
                      <a:endParaRPr lang="hu-HU" sz="1300">
                        <a:effectLst/>
                        <a:latin typeface="Calibri" panose="020F0502020204030204" pitchFamily="34" charset="0"/>
                        <a:ea typeface="Calibri" panose="020F0502020204030204" pitchFamily="34" charset="0"/>
                        <a:cs typeface="Times New Roman" panose="02020603050405020304" pitchFamily="18" charset="0"/>
                      </a:endParaRPr>
                    </a:p>
                  </a:txBody>
                  <a:tcPr marL="41817" marR="41817"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992A">
                        <a:tint val="20000"/>
                      </a:srgbClr>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pPr algn="r">
                        <a:lnSpc>
                          <a:spcPct val="107000"/>
                        </a:lnSpc>
                        <a:spcAft>
                          <a:spcPts val="710"/>
                        </a:spcAft>
                      </a:pPr>
                      <a:r>
                        <a:rPr lang="hu-HU" sz="1300">
                          <a:effectLst/>
                        </a:rPr>
                        <a:t>1.550.040.-/év</a:t>
                      </a:r>
                      <a:endParaRPr lang="hu-HU" sz="1300">
                        <a:effectLst/>
                        <a:latin typeface="Calibri" panose="020F0502020204030204" pitchFamily="34" charset="0"/>
                        <a:ea typeface="Calibri" panose="020F0502020204030204" pitchFamily="34" charset="0"/>
                        <a:cs typeface="Times New Roman" panose="02020603050405020304" pitchFamily="18" charset="0"/>
                      </a:endParaRPr>
                    </a:p>
                  </a:txBody>
                  <a:tcPr marL="41817" marR="41817"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992A">
                        <a:tint val="20000"/>
                      </a:srgbClr>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pPr algn="r">
                        <a:lnSpc>
                          <a:spcPct val="107000"/>
                        </a:lnSpc>
                        <a:spcAft>
                          <a:spcPts val="710"/>
                        </a:spcAft>
                      </a:pPr>
                      <a:r>
                        <a:rPr lang="hu-HU" sz="1300">
                          <a:effectLst/>
                        </a:rPr>
                        <a:t>100.000.-/hó</a:t>
                      </a:r>
                      <a:endParaRPr lang="hu-HU" sz="1300">
                        <a:effectLst/>
                        <a:latin typeface="Calibri" panose="020F0502020204030204" pitchFamily="34" charset="0"/>
                        <a:ea typeface="Calibri" panose="020F0502020204030204" pitchFamily="34" charset="0"/>
                        <a:cs typeface="Times New Roman" panose="02020603050405020304" pitchFamily="18" charset="0"/>
                      </a:endParaRPr>
                    </a:p>
                  </a:txBody>
                  <a:tcPr marL="41817" marR="41817"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992A">
                        <a:tint val="20000"/>
                      </a:srgbClr>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pPr algn="r">
                        <a:lnSpc>
                          <a:spcPct val="107000"/>
                        </a:lnSpc>
                        <a:spcAft>
                          <a:spcPts val="710"/>
                        </a:spcAft>
                      </a:pPr>
                      <a:r>
                        <a:rPr lang="hu-HU" sz="1300">
                          <a:effectLst/>
                        </a:rPr>
                        <a:t>1.200.000.-/év</a:t>
                      </a:r>
                      <a:endParaRPr lang="hu-HU" sz="1300">
                        <a:effectLst/>
                        <a:latin typeface="Calibri" panose="020F0502020204030204" pitchFamily="34" charset="0"/>
                        <a:ea typeface="Calibri" panose="020F0502020204030204" pitchFamily="34" charset="0"/>
                        <a:cs typeface="Times New Roman" panose="02020603050405020304" pitchFamily="18" charset="0"/>
                      </a:endParaRPr>
                    </a:p>
                  </a:txBody>
                  <a:tcPr marL="41817" marR="41817"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992A">
                        <a:tint val="20000"/>
                      </a:srgbClr>
                    </a:solidFill>
                  </a:tcPr>
                </a:tc>
                <a:extLst>
                  <a:ext uri="{0D108BD9-81ED-4DB2-BD59-A6C34878D82A}">
                    <a16:rowId xmlns:a16="http://schemas.microsoft.com/office/drawing/2014/main" val="1452340272"/>
                  </a:ext>
                </a:extLst>
              </a:tr>
              <a:tr h="492142">
                <a:tc>
                  <a:txBody>
                    <a:bodyPr/>
                    <a:lstStyle>
                      <a:lvl1pPr marL="0" algn="l" defTabSz="914400" rtl="0" eaLnBrk="1" latinLnBrk="0" hangingPunct="1">
                        <a:defRPr sz="1800" b="1" kern="1200">
                          <a:solidFill>
                            <a:schemeClr val="lt1"/>
                          </a:solidFill>
                          <a:latin typeface="Garamond" panose="02020404030301010803"/>
                        </a:defRPr>
                      </a:lvl1pPr>
                      <a:lvl2pPr marL="457200" algn="l" defTabSz="914400" rtl="0" eaLnBrk="1" latinLnBrk="0" hangingPunct="1">
                        <a:defRPr sz="1800" b="1" kern="1200">
                          <a:solidFill>
                            <a:schemeClr val="lt1"/>
                          </a:solidFill>
                          <a:latin typeface="Garamond" panose="02020404030301010803"/>
                        </a:defRPr>
                      </a:lvl2pPr>
                      <a:lvl3pPr marL="914400" algn="l" defTabSz="914400" rtl="0" eaLnBrk="1" latinLnBrk="0" hangingPunct="1">
                        <a:defRPr sz="1800" b="1" kern="1200">
                          <a:solidFill>
                            <a:schemeClr val="lt1"/>
                          </a:solidFill>
                          <a:latin typeface="Garamond" panose="02020404030301010803"/>
                        </a:defRPr>
                      </a:lvl3pPr>
                      <a:lvl4pPr marL="1371600" algn="l" defTabSz="914400" rtl="0" eaLnBrk="1" latinLnBrk="0" hangingPunct="1">
                        <a:defRPr sz="1800" b="1" kern="1200">
                          <a:solidFill>
                            <a:schemeClr val="lt1"/>
                          </a:solidFill>
                          <a:latin typeface="Garamond" panose="02020404030301010803"/>
                        </a:defRPr>
                      </a:lvl4pPr>
                      <a:lvl5pPr marL="1828800" algn="l" defTabSz="914400" rtl="0" eaLnBrk="1" latinLnBrk="0" hangingPunct="1">
                        <a:defRPr sz="1800" b="1" kern="1200">
                          <a:solidFill>
                            <a:schemeClr val="lt1"/>
                          </a:solidFill>
                          <a:latin typeface="Garamond" panose="02020404030301010803"/>
                        </a:defRPr>
                      </a:lvl5pPr>
                      <a:lvl6pPr marL="2286000" algn="l" defTabSz="914400" rtl="0" eaLnBrk="1" latinLnBrk="0" hangingPunct="1">
                        <a:defRPr sz="1800" b="1" kern="1200">
                          <a:solidFill>
                            <a:schemeClr val="lt1"/>
                          </a:solidFill>
                          <a:latin typeface="Garamond" panose="02020404030301010803"/>
                        </a:defRPr>
                      </a:lvl6pPr>
                      <a:lvl7pPr marL="2743200" algn="l" defTabSz="914400" rtl="0" eaLnBrk="1" latinLnBrk="0" hangingPunct="1">
                        <a:defRPr sz="1800" b="1" kern="1200">
                          <a:solidFill>
                            <a:schemeClr val="lt1"/>
                          </a:solidFill>
                          <a:latin typeface="Garamond" panose="02020404030301010803"/>
                        </a:defRPr>
                      </a:lvl7pPr>
                      <a:lvl8pPr marL="3200400" algn="l" defTabSz="914400" rtl="0" eaLnBrk="1" latinLnBrk="0" hangingPunct="1">
                        <a:defRPr sz="1800" b="1" kern="1200">
                          <a:solidFill>
                            <a:schemeClr val="lt1"/>
                          </a:solidFill>
                          <a:latin typeface="Garamond" panose="02020404030301010803"/>
                        </a:defRPr>
                      </a:lvl8pPr>
                      <a:lvl9pPr marL="3657600" algn="l" defTabSz="914400" rtl="0" eaLnBrk="1" latinLnBrk="0" hangingPunct="1">
                        <a:defRPr sz="1800" b="1" kern="1200">
                          <a:solidFill>
                            <a:schemeClr val="lt1"/>
                          </a:solidFill>
                          <a:latin typeface="Garamond" panose="02020404030301010803"/>
                        </a:defRPr>
                      </a:lvl9pPr>
                    </a:lstStyle>
                    <a:p>
                      <a:pPr algn="ctr">
                        <a:lnSpc>
                          <a:spcPct val="107000"/>
                        </a:lnSpc>
                        <a:spcAft>
                          <a:spcPts val="710"/>
                        </a:spcAft>
                      </a:pPr>
                      <a:r>
                        <a:rPr lang="hu-HU" sz="1300" dirty="0">
                          <a:effectLst/>
                        </a:rPr>
                        <a:t>4 órás foglalkoztatás minimum költsége</a:t>
                      </a:r>
                      <a:endParaRPr lang="hu-H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1817" marR="41817"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992A"/>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pPr algn="r">
                        <a:lnSpc>
                          <a:spcPct val="107000"/>
                        </a:lnSpc>
                        <a:spcAft>
                          <a:spcPts val="710"/>
                        </a:spcAft>
                      </a:pPr>
                      <a:r>
                        <a:rPr lang="hu-HU" sz="1300">
                          <a:effectLst/>
                        </a:rPr>
                        <a:t> </a:t>
                      </a:r>
                      <a:endParaRPr lang="hu-HU" sz="1300">
                        <a:effectLst/>
                        <a:latin typeface="Calibri" panose="020F0502020204030204" pitchFamily="34" charset="0"/>
                        <a:ea typeface="Calibri" panose="020F0502020204030204" pitchFamily="34" charset="0"/>
                        <a:cs typeface="Times New Roman" panose="02020603050405020304" pitchFamily="18" charset="0"/>
                      </a:endParaRPr>
                    </a:p>
                  </a:txBody>
                  <a:tcPr marL="41817" marR="41817"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992A">
                        <a:tint val="40000"/>
                      </a:srgbClr>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pPr algn="r">
                        <a:lnSpc>
                          <a:spcPct val="107000"/>
                        </a:lnSpc>
                        <a:spcAft>
                          <a:spcPts val="710"/>
                        </a:spcAft>
                      </a:pPr>
                      <a:r>
                        <a:rPr lang="hu-HU" sz="1300" dirty="0">
                          <a:effectLst/>
                        </a:rPr>
                        <a:t>1.550.040.-/év</a:t>
                      </a:r>
                      <a:endParaRPr lang="hu-H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1817" marR="41817"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992A">
                        <a:tint val="40000"/>
                      </a:srgbClr>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pPr algn="r">
                        <a:lnSpc>
                          <a:spcPct val="107000"/>
                        </a:lnSpc>
                        <a:spcAft>
                          <a:spcPts val="710"/>
                        </a:spcAft>
                      </a:pPr>
                      <a:r>
                        <a:rPr lang="hu-HU" sz="1300">
                          <a:effectLst/>
                        </a:rPr>
                        <a:t> </a:t>
                      </a:r>
                      <a:endParaRPr lang="hu-HU" sz="1300">
                        <a:effectLst/>
                        <a:latin typeface="Calibri" panose="020F0502020204030204" pitchFamily="34" charset="0"/>
                        <a:ea typeface="Calibri" panose="020F0502020204030204" pitchFamily="34" charset="0"/>
                        <a:cs typeface="Times New Roman" panose="02020603050405020304" pitchFamily="18" charset="0"/>
                      </a:endParaRPr>
                    </a:p>
                  </a:txBody>
                  <a:tcPr marL="41817" marR="41817"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992A">
                        <a:tint val="40000"/>
                      </a:srgbClr>
                    </a:solidFill>
                  </a:tcPr>
                </a:tc>
                <a:tc>
                  <a:txBody>
                    <a:bodyPr/>
                    <a:lstStyle>
                      <a:lvl1pPr marL="0" algn="l" defTabSz="914400" rtl="0" eaLnBrk="1" latinLnBrk="0" hangingPunct="1">
                        <a:defRPr sz="1800" kern="1200">
                          <a:solidFill>
                            <a:schemeClr val="dk1"/>
                          </a:solidFill>
                          <a:latin typeface="Garamond" panose="02020404030301010803"/>
                        </a:defRPr>
                      </a:lvl1pPr>
                      <a:lvl2pPr marL="457200" algn="l" defTabSz="914400" rtl="0" eaLnBrk="1" latinLnBrk="0" hangingPunct="1">
                        <a:defRPr sz="1800" kern="1200">
                          <a:solidFill>
                            <a:schemeClr val="dk1"/>
                          </a:solidFill>
                          <a:latin typeface="Garamond" panose="02020404030301010803"/>
                        </a:defRPr>
                      </a:lvl2pPr>
                      <a:lvl3pPr marL="914400" algn="l" defTabSz="914400" rtl="0" eaLnBrk="1" latinLnBrk="0" hangingPunct="1">
                        <a:defRPr sz="1800" kern="1200">
                          <a:solidFill>
                            <a:schemeClr val="dk1"/>
                          </a:solidFill>
                          <a:latin typeface="Garamond" panose="02020404030301010803"/>
                        </a:defRPr>
                      </a:lvl3pPr>
                      <a:lvl4pPr marL="1371600" algn="l" defTabSz="914400" rtl="0" eaLnBrk="1" latinLnBrk="0" hangingPunct="1">
                        <a:defRPr sz="1800" kern="1200">
                          <a:solidFill>
                            <a:schemeClr val="dk1"/>
                          </a:solidFill>
                          <a:latin typeface="Garamond" panose="02020404030301010803"/>
                        </a:defRPr>
                      </a:lvl4pPr>
                      <a:lvl5pPr marL="1828800" algn="l" defTabSz="914400" rtl="0" eaLnBrk="1" latinLnBrk="0" hangingPunct="1">
                        <a:defRPr sz="1800" kern="1200">
                          <a:solidFill>
                            <a:schemeClr val="dk1"/>
                          </a:solidFill>
                          <a:latin typeface="Garamond" panose="02020404030301010803"/>
                        </a:defRPr>
                      </a:lvl5pPr>
                      <a:lvl6pPr marL="2286000" algn="l" defTabSz="914400" rtl="0" eaLnBrk="1" latinLnBrk="0" hangingPunct="1">
                        <a:defRPr sz="1800" kern="1200">
                          <a:solidFill>
                            <a:schemeClr val="dk1"/>
                          </a:solidFill>
                          <a:latin typeface="Garamond" panose="02020404030301010803"/>
                        </a:defRPr>
                      </a:lvl6pPr>
                      <a:lvl7pPr marL="2743200" algn="l" defTabSz="914400" rtl="0" eaLnBrk="1" latinLnBrk="0" hangingPunct="1">
                        <a:defRPr sz="1800" kern="1200">
                          <a:solidFill>
                            <a:schemeClr val="dk1"/>
                          </a:solidFill>
                          <a:latin typeface="Garamond" panose="02020404030301010803"/>
                        </a:defRPr>
                      </a:lvl7pPr>
                      <a:lvl8pPr marL="3200400" algn="l" defTabSz="914400" rtl="0" eaLnBrk="1" latinLnBrk="0" hangingPunct="1">
                        <a:defRPr sz="1800" kern="1200">
                          <a:solidFill>
                            <a:schemeClr val="dk1"/>
                          </a:solidFill>
                          <a:latin typeface="Garamond" panose="02020404030301010803"/>
                        </a:defRPr>
                      </a:lvl8pPr>
                      <a:lvl9pPr marL="3657600" algn="l" defTabSz="914400" rtl="0" eaLnBrk="1" latinLnBrk="0" hangingPunct="1">
                        <a:defRPr sz="1800" kern="1200">
                          <a:solidFill>
                            <a:schemeClr val="dk1"/>
                          </a:solidFill>
                          <a:latin typeface="Garamond" panose="02020404030301010803"/>
                        </a:defRPr>
                      </a:lvl9pPr>
                    </a:lstStyle>
                    <a:p>
                      <a:pPr algn="r">
                        <a:lnSpc>
                          <a:spcPct val="107000"/>
                        </a:lnSpc>
                        <a:spcAft>
                          <a:spcPts val="710"/>
                        </a:spcAft>
                      </a:pPr>
                      <a:r>
                        <a:rPr lang="hu-HU" sz="1300" dirty="0">
                          <a:effectLst/>
                        </a:rPr>
                        <a:t>+600.000-/év</a:t>
                      </a:r>
                      <a:endParaRPr lang="hu-HU"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1817" marR="41817"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83992A">
                        <a:tint val="40000"/>
                      </a:srgbClr>
                    </a:solidFill>
                  </a:tcPr>
                </a:tc>
                <a:extLst>
                  <a:ext uri="{0D108BD9-81ED-4DB2-BD59-A6C34878D82A}">
                    <a16:rowId xmlns:a16="http://schemas.microsoft.com/office/drawing/2014/main" val="2627933911"/>
                  </a:ext>
                </a:extLst>
              </a:tr>
            </a:tbl>
          </a:graphicData>
        </a:graphic>
      </p:graphicFrame>
    </p:spTree>
    <p:extLst>
      <p:ext uri="{BB962C8B-B14F-4D97-AF65-F5344CB8AC3E}">
        <p14:creationId xmlns:p14="http://schemas.microsoft.com/office/powerpoint/2010/main" val="24879418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D18A23B-4C6B-4063-9B3F-02F74DDEE412}"/>
              </a:ext>
            </a:extLst>
          </p:cNvPr>
          <p:cNvSpPr>
            <a:spLocks noGrp="1"/>
          </p:cNvSpPr>
          <p:nvPr>
            <p:ph type="title"/>
          </p:nvPr>
        </p:nvSpPr>
        <p:spPr>
          <a:xfrm>
            <a:off x="909918" y="0"/>
            <a:ext cx="10515600" cy="501018"/>
          </a:xfrm>
        </p:spPr>
        <p:txBody>
          <a:bodyPr>
            <a:normAutofit fontScale="90000"/>
          </a:bodyPr>
          <a:lstStyle/>
          <a:p>
            <a:pPr algn="ctr"/>
            <a:r>
              <a:rPr lang="hu-HU" sz="3200" b="1" dirty="0">
                <a:latin typeface="Times New Roman" panose="02020603050405020304" pitchFamily="18" charset="0"/>
                <a:cs typeface="Times New Roman" panose="02020603050405020304" pitchFamily="18" charset="0"/>
              </a:rPr>
              <a:t>Miért jó ez a foglalkoztatási forma a munka világában?</a:t>
            </a:r>
            <a:endParaRPr lang="hu-HU" sz="3200" dirty="0">
              <a:latin typeface="Times New Roman" panose="02020603050405020304" pitchFamily="18" charset="0"/>
              <a:cs typeface="Times New Roman" panose="02020603050405020304" pitchFamily="18" charset="0"/>
            </a:endParaRPr>
          </a:p>
        </p:txBody>
      </p:sp>
      <p:graphicFrame>
        <p:nvGraphicFramePr>
          <p:cNvPr id="4" name="Tartalom helye 3"/>
          <p:cNvGraphicFramePr>
            <a:graphicFrameLocks/>
          </p:cNvGraphicFramePr>
          <p:nvPr>
            <p:extLst>
              <p:ext uri="{D42A27DB-BD31-4B8C-83A1-F6EECF244321}">
                <p14:modId xmlns:p14="http://schemas.microsoft.com/office/powerpoint/2010/main" val="2215237282"/>
              </p:ext>
            </p:extLst>
          </p:nvPr>
        </p:nvGraphicFramePr>
        <p:xfrm>
          <a:off x="1127760" y="565418"/>
          <a:ext cx="11064240" cy="51182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Kép 4">
            <a:extLst>
              <a:ext uri="{FF2B5EF4-FFF2-40B4-BE49-F238E27FC236}">
                <a16:creationId xmlns:a16="http://schemas.microsoft.com/office/drawing/2014/main" id="{E458746F-6800-43CB-8AF4-B4F843328CB4}"/>
              </a:ext>
            </a:extLst>
          </p:cNvPr>
          <p:cNvPicPr>
            <a:picLocks noChangeAspect="1"/>
          </p:cNvPicPr>
          <p:nvPr/>
        </p:nvPicPr>
        <p:blipFill>
          <a:blip r:embed="rId8"/>
          <a:stretch>
            <a:fillRect/>
          </a:stretch>
        </p:blipFill>
        <p:spPr>
          <a:xfrm>
            <a:off x="1735277" y="2866991"/>
            <a:ext cx="1438781" cy="1444877"/>
          </a:xfrm>
          <a:prstGeom prst="rect">
            <a:avLst/>
          </a:prstGeom>
        </p:spPr>
      </p:pic>
    </p:spTree>
    <p:extLst>
      <p:ext uri="{BB962C8B-B14F-4D97-AF65-F5344CB8AC3E}">
        <p14:creationId xmlns:p14="http://schemas.microsoft.com/office/powerpoint/2010/main" val="5641944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D18A23B-4C6B-4063-9B3F-02F74DDEE412}"/>
              </a:ext>
            </a:extLst>
          </p:cNvPr>
          <p:cNvSpPr>
            <a:spLocks noGrp="1"/>
          </p:cNvSpPr>
          <p:nvPr>
            <p:ph type="title"/>
          </p:nvPr>
        </p:nvSpPr>
        <p:spPr>
          <a:xfrm>
            <a:off x="838200" y="0"/>
            <a:ext cx="10515600" cy="834501"/>
          </a:xfrm>
        </p:spPr>
        <p:txBody>
          <a:bodyPr>
            <a:normAutofit fontScale="90000"/>
          </a:bodyPr>
          <a:lstStyle/>
          <a:p>
            <a:pPr algn="ctr"/>
            <a:r>
              <a:rPr lang="hu-HU" sz="2800" b="1" dirty="0">
                <a:solidFill>
                  <a:schemeClr val="tx2">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Foglalkozás-egészségügyi szolgálat teendői megváltozott munkaképességű munkavállaló foglalkoztatása esetében </a:t>
            </a:r>
            <a:endParaRPr lang="hu-HU" sz="2800" dirty="0">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749B2A2D-2F93-41FE-8846-6848BF15DD1E}"/>
              </a:ext>
            </a:extLst>
          </p:cNvPr>
          <p:cNvSpPr>
            <a:spLocks noGrp="1"/>
          </p:cNvSpPr>
          <p:nvPr>
            <p:ph idx="1"/>
          </p:nvPr>
        </p:nvSpPr>
        <p:spPr>
          <a:xfrm>
            <a:off x="248574" y="914401"/>
            <a:ext cx="11730066" cy="4617720"/>
          </a:xfrm>
        </p:spPr>
        <p:txBody>
          <a:bodyPr>
            <a:normAutofit lnSpcReduction="10000"/>
          </a:bodyPr>
          <a:lstStyle/>
          <a:p>
            <a:pPr>
              <a:buFont typeface="Wingdings" panose="05000000000000000000" pitchFamily="2" charset="2"/>
              <a:buChar char="Ø"/>
            </a:pPr>
            <a:r>
              <a:rPr lang="hu-HU" sz="1600" dirty="0">
                <a:latin typeface="Times New Roman" panose="02020603050405020304" pitchFamily="18" charset="0"/>
                <a:cs typeface="Times New Roman" panose="02020603050405020304" pitchFamily="18" charset="0"/>
              </a:rPr>
              <a:t>Foglalkozás-egészségügyi szolgálat a </a:t>
            </a:r>
            <a:r>
              <a:rPr lang="hu-HU" sz="1600" b="1" dirty="0">
                <a:latin typeface="Times New Roman" panose="02020603050405020304" pitchFamily="18" charset="0"/>
                <a:cs typeface="Times New Roman" panose="02020603050405020304" pitchFamily="18" charset="0"/>
              </a:rPr>
              <a:t>Munkaköri alkalmasság véleményezése során nem köteles alkalmazni a komplex bizottság  rehabilitációs javaslatát!!!  </a:t>
            </a:r>
          </a:p>
          <a:p>
            <a:pPr>
              <a:buFont typeface="Wingdings" panose="05000000000000000000" pitchFamily="2" charset="2"/>
              <a:buChar char="Ø"/>
            </a:pPr>
            <a:r>
              <a:rPr lang="hu-HU" sz="1600" dirty="0">
                <a:latin typeface="Times New Roman" panose="02020603050405020304" pitchFamily="18" charset="0"/>
                <a:cs typeface="Times New Roman" panose="02020603050405020304" pitchFamily="18" charset="0"/>
              </a:rPr>
              <a:t>Más jogszabályok vonatkoznak ezekre a vizsgálatokra. </a:t>
            </a:r>
          </a:p>
          <a:p>
            <a:pPr>
              <a:buFont typeface="Wingdings" panose="05000000000000000000" pitchFamily="2" charset="2"/>
              <a:buChar char="Ø"/>
            </a:pPr>
            <a:r>
              <a:rPr lang="hu-HU" sz="1600" dirty="0">
                <a:latin typeface="Times New Roman" panose="02020603050405020304" pitchFamily="18" charset="0"/>
                <a:cs typeface="Times New Roman" panose="02020603050405020304" pitchFamily="18" charset="0"/>
              </a:rPr>
              <a:t>Csak a B1, C1, minősítés esetén készül a komplex bizottsági vizsgálat során foglalkozási rehabilitációs javaslat, és rehabilitációs terv, melynek informális háttere túl hiányos, és általánosságban jelent korlátozásokat. Egyéb kategóriákban nem készül foglalkozási rehabilitációs javaslat. </a:t>
            </a:r>
          </a:p>
          <a:p>
            <a:pPr>
              <a:buFont typeface="Wingdings" panose="05000000000000000000" pitchFamily="2" charset="2"/>
              <a:buChar char="Ø"/>
            </a:pPr>
            <a:r>
              <a:rPr lang="hu-HU" sz="1600" dirty="0">
                <a:latin typeface="Times New Roman" panose="02020603050405020304" pitchFamily="18" charset="0"/>
                <a:cs typeface="Times New Roman" panose="02020603050405020304" pitchFamily="18" charset="0"/>
              </a:rPr>
              <a:t>A vizsgálatok eltérő időpontokban történnek:  </a:t>
            </a:r>
          </a:p>
          <a:p>
            <a:pPr lvl="1" algn="just">
              <a:buFont typeface="Wingdings" panose="05000000000000000000" pitchFamily="2" charset="2"/>
              <a:buChar char="Ø"/>
            </a:pPr>
            <a:r>
              <a:rPr lang="hu-HU" sz="1600" dirty="0">
                <a:latin typeface="Times New Roman" panose="02020603050405020304" pitchFamily="18" charset="0"/>
                <a:cs typeface="Times New Roman" panose="02020603050405020304" pitchFamily="18" charset="0"/>
              </a:rPr>
              <a:t>rehabilitációs javaslat készítés idején még lehet nem kialakult az egészségi állapot 7/20102. (II.14.)NEFMI rendelet  foglalkozási szakértői interjú 15 szempont szerint foglalkozásokat mérlegel – funkcióképességgel összevetve – nincs jogharmónia az </a:t>
            </a:r>
            <a:r>
              <a:rPr lang="hu-HU" sz="1600" dirty="0" err="1">
                <a:latin typeface="Times New Roman" panose="02020603050405020304" pitchFamily="18" charset="0"/>
                <a:cs typeface="Times New Roman" panose="02020603050405020304" pitchFamily="18" charset="0"/>
              </a:rPr>
              <a:t>eu</a:t>
            </a:r>
            <a:r>
              <a:rPr lang="hu-HU" sz="1600" dirty="0">
                <a:latin typeface="Times New Roman" panose="02020603050405020304" pitchFamily="18" charset="0"/>
                <a:cs typeface="Times New Roman" panose="02020603050405020304" pitchFamily="18" charset="0"/>
              </a:rPr>
              <a:t>-s joggal.  </a:t>
            </a:r>
          </a:p>
          <a:p>
            <a:pPr lvl="1" algn="just">
              <a:buFont typeface="Wingdings" panose="05000000000000000000" pitchFamily="2" charset="2"/>
              <a:buChar char="Ø"/>
            </a:pPr>
            <a:r>
              <a:rPr lang="hu-HU" sz="1600" dirty="0">
                <a:latin typeface="Times New Roman" panose="02020603050405020304" pitchFamily="18" charset="0"/>
                <a:cs typeface="Times New Roman" panose="02020603050405020304" pitchFamily="18" charset="0"/>
              </a:rPr>
              <a:t>munkavállaláskor az aktuális státusz alapján a konkrét munkahely konkrét jellemzői figyelembe vételével kerül megállapításra a munkaköri alkalmasság.   A  33/1998. (VI. 27) NM rendelet 16. melléklete a foglalkoztathatóság </a:t>
            </a:r>
            <a:r>
              <a:rPr lang="hu-HU" sz="1600" dirty="0" err="1">
                <a:latin typeface="Times New Roman" panose="02020603050405020304" pitchFamily="18" charset="0"/>
                <a:cs typeface="Times New Roman" panose="02020603050405020304" pitchFamily="18" charset="0"/>
              </a:rPr>
              <a:t>fogl-eü</a:t>
            </a:r>
            <a:r>
              <a:rPr lang="hu-HU" sz="1600" dirty="0">
                <a:latin typeface="Times New Roman" panose="02020603050405020304" pitchFamily="18" charset="0"/>
                <a:cs typeface="Times New Roman" panose="02020603050405020304" pitchFamily="18" charset="0"/>
              </a:rPr>
              <a:t> szempontrendszere 47 készségpárral értékeli, terhelhetőség, a mentális készség, a munkakörnyezeti és munkaszervezési feltételeket- az </a:t>
            </a:r>
            <a:r>
              <a:rPr lang="hu-HU" sz="1600" dirty="0" err="1">
                <a:latin typeface="Times New Roman" panose="02020603050405020304" pitchFamily="18" charset="0"/>
                <a:cs typeface="Times New Roman" panose="02020603050405020304" pitchFamily="18" charset="0"/>
              </a:rPr>
              <a:t>össz</a:t>
            </a:r>
            <a:r>
              <a:rPr lang="hu-HU" sz="1600" dirty="0">
                <a:latin typeface="Times New Roman" panose="02020603050405020304" pitchFamily="18" charset="0"/>
                <a:cs typeface="Times New Roman" panose="02020603050405020304" pitchFamily="18" charset="0"/>
              </a:rPr>
              <a:t>-terhelhetőséget, a munkaidő hosszát.   Ezek illeszkednek a munkavédelem uniós szinten megfogalmazott szabályaihoz.</a:t>
            </a:r>
          </a:p>
          <a:p>
            <a:pPr>
              <a:buFont typeface="Wingdings" panose="05000000000000000000" pitchFamily="2" charset="2"/>
              <a:buChar char="Ø"/>
            </a:pPr>
            <a:r>
              <a:rPr lang="hu-HU" sz="1600" dirty="0">
                <a:latin typeface="Times New Roman" panose="02020603050405020304" pitchFamily="18" charset="0"/>
                <a:cs typeface="Times New Roman" panose="02020603050405020304" pitchFamily="18" charset="0"/>
              </a:rPr>
              <a:t>Mikor kell az mmk-ás munkavállalót felülvizsgálatra küldeni Rehabilitációs Ellátási és Szakértői Osztályához felülvizsgálatra </a:t>
            </a:r>
          </a:p>
          <a:p>
            <a:pPr>
              <a:buFont typeface="Wingdings" panose="05000000000000000000" pitchFamily="2" charset="2"/>
              <a:buChar char="Ø"/>
            </a:pPr>
            <a:r>
              <a:rPr lang="hu-HU" sz="1600" dirty="0">
                <a:latin typeface="Times New Roman" panose="02020603050405020304" pitchFamily="18" charset="0"/>
                <a:cs typeface="Times New Roman" panose="02020603050405020304" pitchFamily="18" charset="0"/>
              </a:rPr>
              <a:t>B1, C1 szakvélemény lejárta – 36- hónap </a:t>
            </a:r>
          </a:p>
          <a:p>
            <a:pPr>
              <a:buFont typeface="Wingdings" panose="05000000000000000000" pitchFamily="2" charset="2"/>
              <a:buChar char="Ø"/>
            </a:pPr>
            <a:r>
              <a:rPr lang="hu-HU" sz="1600" dirty="0">
                <a:latin typeface="Times New Roman" panose="02020603050405020304" pitchFamily="18" charset="0"/>
                <a:cs typeface="Times New Roman" panose="02020603050405020304" pitchFamily="18" charset="0"/>
              </a:rPr>
              <a:t>60 napot meghaladó táppénz</a:t>
            </a:r>
          </a:p>
          <a:p>
            <a:pPr>
              <a:buFont typeface="Wingdings" panose="05000000000000000000" pitchFamily="2" charset="2"/>
              <a:buChar char="Ø"/>
            </a:pPr>
            <a:r>
              <a:rPr lang="hu-HU" sz="1600" dirty="0">
                <a:latin typeface="Times New Roman" panose="02020603050405020304" pitchFamily="18" charset="0"/>
                <a:cs typeface="Times New Roman" panose="02020603050405020304" pitchFamily="18" charset="0"/>
              </a:rPr>
              <a:t>állapotváltozás esetén </a:t>
            </a:r>
          </a:p>
          <a:p>
            <a:pPr marL="0" indent="0">
              <a:buNone/>
            </a:pPr>
            <a:endParaRPr lang="hu-HU"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4668778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D18A23B-4C6B-4063-9B3F-02F74DDEE412}"/>
              </a:ext>
            </a:extLst>
          </p:cNvPr>
          <p:cNvSpPr>
            <a:spLocks noGrp="1"/>
          </p:cNvSpPr>
          <p:nvPr>
            <p:ph type="title"/>
          </p:nvPr>
        </p:nvSpPr>
        <p:spPr>
          <a:xfrm>
            <a:off x="1502809" y="26633"/>
            <a:ext cx="6379346" cy="603681"/>
          </a:xfrm>
        </p:spPr>
        <p:txBody>
          <a:bodyPr>
            <a:normAutofit fontScale="90000"/>
          </a:bodyPr>
          <a:lstStyle/>
          <a:p>
            <a:r>
              <a:rPr lang="hu-HU" sz="3200" b="1" dirty="0" smtClean="0">
                <a:latin typeface="Times New Roman" panose="02020603050405020304" pitchFamily="18" charset="0"/>
                <a:cs typeface="Times New Roman" panose="02020603050405020304" pitchFamily="18" charset="0"/>
              </a:rPr>
              <a:t/>
            </a:r>
            <a:br>
              <a:rPr lang="hu-HU" sz="3200" b="1" dirty="0" smtClean="0">
                <a:latin typeface="Times New Roman" panose="02020603050405020304" pitchFamily="18" charset="0"/>
                <a:cs typeface="Times New Roman" panose="02020603050405020304" pitchFamily="18" charset="0"/>
              </a:rPr>
            </a:br>
            <a:r>
              <a:rPr lang="hu-HU" sz="3200" b="1" dirty="0" smtClean="0">
                <a:latin typeface="Times New Roman" panose="02020603050405020304" pitchFamily="18" charset="0"/>
                <a:cs typeface="Times New Roman" panose="02020603050405020304" pitchFamily="18" charset="0"/>
              </a:rPr>
              <a:t>Rehabilitáció </a:t>
            </a:r>
            <a:r>
              <a:rPr lang="hu-HU" sz="3200" b="1" dirty="0">
                <a:latin typeface="Times New Roman" panose="02020603050405020304" pitchFamily="18" charset="0"/>
                <a:cs typeface="Times New Roman" panose="02020603050405020304" pitchFamily="18" charset="0"/>
              </a:rPr>
              <a:t>és visszatérés a munkába</a:t>
            </a:r>
            <a:br>
              <a:rPr lang="hu-HU" sz="3200" b="1" dirty="0">
                <a:latin typeface="Times New Roman" panose="02020603050405020304" pitchFamily="18" charset="0"/>
                <a:cs typeface="Times New Roman" panose="02020603050405020304" pitchFamily="18" charset="0"/>
              </a:rPr>
            </a:br>
            <a:endParaRPr lang="hu-HU" sz="3200" dirty="0">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749B2A2D-2F93-41FE-8846-6848BF15DD1E}"/>
              </a:ext>
            </a:extLst>
          </p:cNvPr>
          <p:cNvSpPr>
            <a:spLocks noGrp="1"/>
          </p:cNvSpPr>
          <p:nvPr>
            <p:ph idx="1"/>
          </p:nvPr>
        </p:nvSpPr>
        <p:spPr>
          <a:xfrm>
            <a:off x="230819" y="656947"/>
            <a:ext cx="11850344" cy="4909353"/>
          </a:xfrm>
        </p:spPr>
        <p:txBody>
          <a:bodyPr>
            <a:normAutofit/>
          </a:bodyPr>
          <a:lstStyle/>
          <a:p>
            <a:pPr marL="0" indent="0" algn="just">
              <a:lnSpc>
                <a:spcPct val="100000"/>
              </a:lnSpc>
              <a:spcBef>
                <a:spcPts val="0"/>
              </a:spcBef>
              <a:buNone/>
            </a:pPr>
            <a:r>
              <a:rPr lang="hu-HU" sz="1400" b="1" u="sng" dirty="0">
                <a:latin typeface="Times New Roman" panose="02020603050405020304" pitchFamily="18" charset="0"/>
                <a:cs typeface="Times New Roman" panose="02020603050405020304" pitchFamily="18" charset="0"/>
              </a:rPr>
              <a:t>Az európai munkaerő-állomány egyre idősödik</a:t>
            </a:r>
            <a:r>
              <a:rPr lang="hu-HU" sz="1400" dirty="0">
                <a:latin typeface="Times New Roman" panose="02020603050405020304" pitchFamily="18" charset="0"/>
                <a:cs typeface="Times New Roman" panose="02020603050405020304" pitchFamily="18" charset="0"/>
              </a:rPr>
              <a:t>: a nyugdíjkorhatár számos tagállamban emelkedik, </a:t>
            </a:r>
            <a:r>
              <a:rPr lang="hu-HU" sz="1400" dirty="0" smtClean="0">
                <a:latin typeface="Times New Roman" panose="02020603050405020304" pitchFamily="18" charset="0"/>
                <a:cs typeface="Times New Roman" panose="02020603050405020304" pitchFamily="18" charset="0"/>
              </a:rPr>
              <a:t>ezért </a:t>
            </a:r>
            <a:r>
              <a:rPr lang="hu-HU" sz="1400" dirty="0">
                <a:latin typeface="Times New Roman" panose="02020603050405020304" pitchFamily="18" charset="0"/>
                <a:cs typeface="Times New Roman" panose="02020603050405020304" pitchFamily="18" charset="0"/>
              </a:rPr>
              <a:t>sok munkavállalónak valószínűleg hosszabb ideig kell dolgoznia. </a:t>
            </a:r>
            <a:r>
              <a:rPr lang="hu-HU" sz="1400" dirty="0" smtClean="0">
                <a:latin typeface="Times New Roman" panose="02020603050405020304" pitchFamily="18" charset="0"/>
                <a:cs typeface="Times New Roman" panose="02020603050405020304" pitchFamily="18" charset="0"/>
              </a:rPr>
              <a:t>Ennek </a:t>
            </a:r>
            <a:r>
              <a:rPr lang="hu-HU" sz="1400" dirty="0">
                <a:latin typeface="Times New Roman" panose="02020603050405020304" pitchFamily="18" charset="0"/>
                <a:cs typeface="Times New Roman" panose="02020603050405020304" pitchFamily="18" charset="0"/>
              </a:rPr>
              <a:t>megfelelően több </a:t>
            </a:r>
            <a:r>
              <a:rPr lang="hu-HU" sz="1400" dirty="0" smtClean="0">
                <a:latin typeface="Times New Roman" panose="02020603050405020304" pitchFamily="18" charset="0"/>
                <a:cs typeface="Times New Roman" panose="02020603050405020304" pitchFamily="18" charset="0"/>
              </a:rPr>
              <a:t>munkavállaló </a:t>
            </a:r>
            <a:r>
              <a:rPr lang="hu-HU" sz="1400" dirty="0">
                <a:latin typeface="Times New Roman" panose="02020603050405020304" pitchFamily="18" charset="0"/>
                <a:cs typeface="Times New Roman" panose="02020603050405020304" pitchFamily="18" charset="0"/>
              </a:rPr>
              <a:t>betegszik majd meg, tehát a munkahelyek </a:t>
            </a:r>
            <a:r>
              <a:rPr lang="hu-HU" sz="1400" dirty="0" smtClean="0">
                <a:latin typeface="Times New Roman" panose="02020603050405020304" pitchFamily="18" charset="0"/>
                <a:cs typeface="Times New Roman" panose="02020603050405020304" pitchFamily="18" charset="0"/>
              </a:rPr>
              <a:t>fenntarthatóságának </a:t>
            </a:r>
            <a:r>
              <a:rPr lang="hu-HU" sz="1400" dirty="0">
                <a:latin typeface="Times New Roman" panose="02020603050405020304" pitchFamily="18" charset="0"/>
                <a:cs typeface="Times New Roman" panose="02020603050405020304" pitchFamily="18" charset="0"/>
              </a:rPr>
              <a:t>biztosítása érdekében </a:t>
            </a:r>
            <a:r>
              <a:rPr lang="hu-HU" sz="1400" dirty="0" smtClean="0">
                <a:latin typeface="Times New Roman" panose="02020603050405020304" pitchFamily="18" charset="0"/>
                <a:cs typeface="Times New Roman" panose="02020603050405020304" pitchFamily="18" charset="0"/>
              </a:rPr>
              <a:t>hatékony </a:t>
            </a:r>
            <a:r>
              <a:rPr lang="hu-HU" sz="1400" dirty="0">
                <a:latin typeface="Times New Roman" panose="02020603050405020304" pitchFamily="18" charset="0"/>
                <a:cs typeface="Times New Roman" panose="02020603050405020304" pitchFamily="18" charset="0"/>
              </a:rPr>
              <a:t>munkába való visszatérésre vonatkozó </a:t>
            </a:r>
            <a:r>
              <a:rPr lang="hu-HU" sz="1400" dirty="0" smtClean="0">
                <a:latin typeface="Times New Roman" panose="02020603050405020304" pitchFamily="18" charset="0"/>
                <a:cs typeface="Times New Roman" panose="02020603050405020304" pitchFamily="18" charset="0"/>
              </a:rPr>
              <a:t>politikákra </a:t>
            </a:r>
            <a:r>
              <a:rPr lang="hu-HU" sz="1400" dirty="0">
                <a:latin typeface="Times New Roman" panose="02020603050405020304" pitchFamily="18" charset="0"/>
                <a:cs typeface="Times New Roman" panose="02020603050405020304" pitchFamily="18" charset="0"/>
              </a:rPr>
              <a:t>van szükség</a:t>
            </a:r>
            <a:r>
              <a:rPr lang="hu-HU" sz="1400" dirty="0" smtClean="0">
                <a:latin typeface="Times New Roman" panose="02020603050405020304" pitchFamily="18" charset="0"/>
                <a:cs typeface="Times New Roman" panose="02020603050405020304" pitchFamily="18" charset="0"/>
              </a:rPr>
              <a:t>.</a:t>
            </a:r>
          </a:p>
          <a:p>
            <a:pPr marL="0" indent="0" algn="just">
              <a:buNone/>
            </a:pPr>
            <a:r>
              <a:rPr lang="hu-HU" sz="1400" dirty="0">
                <a:latin typeface="Times New Roman" panose="02020603050405020304" pitchFamily="18" charset="0"/>
                <a:cs typeface="Times New Roman" panose="02020603050405020304" pitchFamily="18" charset="0"/>
              </a:rPr>
              <a:t>Közepestől hosszú időtartamúig terjedő betegállományt követően a munkába való visszatérés igen összetett folyamat. Számos lépést foglal magában és olyan szakmák együttműködését igényli, amelyek nem szükségszerűen rendelkeznek tapasztalattal e téren. </a:t>
            </a:r>
            <a:r>
              <a:rPr lang="hu-HU" sz="1400" dirty="0" smtClean="0">
                <a:latin typeface="Times New Roman" panose="02020603050405020304" pitchFamily="18" charset="0"/>
                <a:cs typeface="Times New Roman" panose="02020603050405020304" pitchFamily="18" charset="0"/>
              </a:rPr>
              <a:t>A </a:t>
            </a:r>
            <a:r>
              <a:rPr lang="hu-HU" sz="1400" dirty="0">
                <a:latin typeface="Times New Roman" panose="02020603050405020304" pitchFamily="18" charset="0"/>
                <a:cs typeface="Times New Roman" panose="02020603050405020304" pitchFamily="18" charset="0"/>
              </a:rPr>
              <a:t>munkába való visszatérés központjában a munkahelynek kell állnia. </a:t>
            </a:r>
            <a:endParaRPr lang="hu-HU" sz="1400" dirty="0" smtClean="0">
              <a:latin typeface="Times New Roman" panose="02020603050405020304" pitchFamily="18" charset="0"/>
              <a:cs typeface="Times New Roman" panose="02020603050405020304" pitchFamily="18" charset="0"/>
            </a:endParaRPr>
          </a:p>
          <a:p>
            <a:pPr marL="0" indent="0" algn="just">
              <a:lnSpc>
                <a:spcPct val="100000"/>
              </a:lnSpc>
              <a:spcBef>
                <a:spcPts val="0"/>
              </a:spcBef>
              <a:buNone/>
            </a:pPr>
            <a:r>
              <a:rPr lang="hu-HU" sz="1400" b="1" dirty="0">
                <a:latin typeface="Times New Roman" panose="02020603050405020304" pitchFamily="18" charset="0"/>
                <a:cs typeface="Times New Roman" panose="02020603050405020304" pitchFamily="18" charset="0"/>
              </a:rPr>
              <a:t>Európában évről-évre </a:t>
            </a:r>
            <a:r>
              <a:rPr lang="hu-HU" sz="1400" b="1" dirty="0" smtClean="0">
                <a:latin typeface="Times New Roman" panose="02020603050405020304" pitchFamily="18" charset="0"/>
                <a:cs typeface="Times New Roman" panose="02020603050405020304" pitchFamily="18" charset="0"/>
              </a:rPr>
              <a:t>nagyjából </a:t>
            </a:r>
            <a:r>
              <a:rPr lang="hu-HU" sz="1400" dirty="0" smtClean="0">
                <a:latin typeface="Times New Roman" panose="02020603050405020304" pitchFamily="18" charset="0"/>
                <a:cs typeface="Times New Roman" panose="02020603050405020304" pitchFamily="18" charset="0"/>
              </a:rPr>
              <a:t>3,2 </a:t>
            </a:r>
            <a:r>
              <a:rPr lang="hu-HU" sz="1400" dirty="0">
                <a:latin typeface="Times New Roman" panose="02020603050405020304" pitchFamily="18" charset="0"/>
                <a:cs typeface="Times New Roman" panose="02020603050405020304" pitchFamily="18" charset="0"/>
              </a:rPr>
              <a:t>millió új rosszindulatú daganatos megbetegedési </a:t>
            </a:r>
            <a:r>
              <a:rPr lang="hu-HU" sz="1400" dirty="0" smtClean="0">
                <a:latin typeface="Times New Roman" panose="02020603050405020304" pitchFamily="18" charset="0"/>
                <a:cs typeface="Times New Roman" panose="02020603050405020304" pitchFamily="18" charset="0"/>
              </a:rPr>
              <a:t>esetet diagnosztizálnak ebből </a:t>
            </a:r>
            <a:r>
              <a:rPr lang="hu-HU" sz="1400" b="1" dirty="0" smtClean="0">
                <a:latin typeface="Times New Roman" panose="02020603050405020304" pitchFamily="18" charset="0"/>
                <a:cs typeface="Times New Roman" panose="02020603050405020304" pitchFamily="18" charset="0"/>
              </a:rPr>
              <a:t>1,6</a:t>
            </a:r>
            <a:r>
              <a:rPr lang="hu-HU" sz="1400" b="1" dirty="0">
                <a:latin typeface="Times New Roman" panose="02020603050405020304" pitchFamily="18" charset="0"/>
                <a:cs typeface="Times New Roman" panose="02020603050405020304" pitchFamily="18" charset="0"/>
              </a:rPr>
              <a:t> millió munkaképes korú embert diagnosztizálnak rákkal. </a:t>
            </a:r>
            <a:r>
              <a:rPr lang="hu-HU" sz="1400" dirty="0">
                <a:latin typeface="Times New Roman" panose="02020603050405020304" pitchFamily="18" charset="0"/>
                <a:cs typeface="Times New Roman" panose="02020603050405020304" pitchFamily="18" charset="0"/>
              </a:rPr>
              <a:t>A </a:t>
            </a:r>
            <a:r>
              <a:rPr lang="hu-HU" sz="1400" dirty="0">
                <a:latin typeface="Times New Roman" panose="02020603050405020304" pitchFamily="18" charset="0"/>
                <a:cs typeface="Times New Roman" panose="02020603050405020304" pitchFamily="18" charset="0"/>
                <a:hlinkClick r:id="rId3"/>
              </a:rPr>
              <a:t>munkavégzéssel összefüggő rákos megbetegedésekre vonatkozó EU-OSHA munkaértekezleten</a:t>
            </a:r>
            <a:r>
              <a:rPr lang="hu-HU" sz="1400" dirty="0">
                <a:latin typeface="Times New Roman" panose="02020603050405020304" pitchFamily="18" charset="0"/>
                <a:cs typeface="Times New Roman" panose="02020603050405020304" pitchFamily="18" charset="0"/>
              </a:rPr>
              <a:t> </a:t>
            </a:r>
            <a:r>
              <a:rPr lang="hu-HU" sz="1400" dirty="0" smtClean="0">
                <a:latin typeface="Times New Roman" panose="02020603050405020304" pitchFamily="18" charset="0"/>
                <a:cs typeface="Times New Roman" panose="02020603050405020304" pitchFamily="18" charset="0"/>
              </a:rPr>
              <a:t>(2012.) bemutatott </a:t>
            </a:r>
            <a:r>
              <a:rPr lang="hu-HU" sz="1400" dirty="0">
                <a:latin typeface="Times New Roman" panose="02020603050405020304" pitchFamily="18" charset="0"/>
                <a:cs typeface="Times New Roman" panose="02020603050405020304" pitchFamily="18" charset="0"/>
              </a:rPr>
              <a:t>kutatás szerint azonban annak ellenére, hogy léteznek a váz- és izomrendszeri megbetegedésekre (MSD) és a </a:t>
            </a:r>
            <a:r>
              <a:rPr lang="hu-HU" sz="1400" dirty="0" err="1">
                <a:latin typeface="Times New Roman" panose="02020603050405020304" pitchFamily="18" charset="0"/>
                <a:cs typeface="Times New Roman" panose="02020603050405020304" pitchFamily="18" charset="0"/>
              </a:rPr>
              <a:t>stresszel</a:t>
            </a:r>
            <a:r>
              <a:rPr lang="hu-HU" sz="1400" dirty="0">
                <a:latin typeface="Times New Roman" panose="02020603050405020304" pitchFamily="18" charset="0"/>
                <a:cs typeface="Times New Roman" panose="02020603050405020304" pitchFamily="18" charset="0"/>
              </a:rPr>
              <a:t> kapcsolatos egészségügyi problémákra vonatkozó intézkedések, a rákkal – ideértve a munkavégzéssel összefüggő rákos megbetegedéssel – küzdő munkavállalók számára kevés </a:t>
            </a:r>
            <a:r>
              <a:rPr lang="hu-HU" sz="1400" dirty="0" err="1">
                <a:latin typeface="Times New Roman" panose="02020603050405020304" pitchFamily="18" charset="0"/>
                <a:cs typeface="Times New Roman" panose="02020603050405020304" pitchFamily="18" charset="0"/>
              </a:rPr>
              <a:t>reintegrációs</a:t>
            </a:r>
            <a:r>
              <a:rPr lang="hu-HU" sz="1400" dirty="0">
                <a:latin typeface="Times New Roman" panose="02020603050405020304" pitchFamily="18" charset="0"/>
                <a:cs typeface="Times New Roman" panose="02020603050405020304" pitchFamily="18" charset="0"/>
              </a:rPr>
              <a:t> és munkába való visszatérésre irányuló intézkedés áll rendelkezésre</a:t>
            </a:r>
            <a:r>
              <a:rPr lang="hu-HU" sz="1400" dirty="0" smtClean="0">
                <a:latin typeface="Times New Roman" panose="02020603050405020304" pitchFamily="18" charset="0"/>
                <a:cs typeface="Times New Roman" panose="02020603050405020304" pitchFamily="18" charset="0"/>
              </a:rPr>
              <a:t>.</a:t>
            </a:r>
          </a:p>
          <a:p>
            <a:pPr marL="0" indent="0" algn="just">
              <a:buNone/>
            </a:pPr>
            <a:r>
              <a:rPr lang="hu-HU" sz="1400" dirty="0">
                <a:latin typeface="Times New Roman" panose="02020603050405020304" pitchFamily="18" charset="0"/>
                <a:cs typeface="Times New Roman" panose="02020603050405020304" pitchFamily="18" charset="0"/>
              </a:rPr>
              <a:t>Egyre több rák túlélő tér vissza a munkába. Fontos elősegíteni a rák túlélőinek rehabilitációját, mind e sérülékeny csoport jóllétének előmozdítása, mind pedig a kapcsolódó társadalmi és gazdasági hatások csökkentése érdekében. Az EU-OSHA foglalkozott ezzel a kérdéssel és a rákból felépülők rehabilitációjára és munkába való visszatérésére vonatkozó áttekintést és a vállalkozásoknak címzett ajánlásokat tett közzé</a:t>
            </a:r>
            <a:r>
              <a:rPr lang="hu-HU" sz="1400" dirty="0" smtClean="0">
                <a:latin typeface="Times New Roman" panose="02020603050405020304" pitchFamily="18" charset="0"/>
                <a:cs typeface="Times New Roman" panose="02020603050405020304" pitchFamily="18" charset="0"/>
              </a:rPr>
              <a:t>.</a:t>
            </a:r>
          </a:p>
          <a:p>
            <a:r>
              <a:rPr lang="hu-HU" sz="1400" dirty="0">
                <a:hlinkClick r:id="rId4"/>
              </a:rPr>
              <a:t>Rehabilitáció és visszatérés a munkába a rákból felépülve: Szakirodalmi </a:t>
            </a:r>
            <a:r>
              <a:rPr lang="hu-HU" sz="1400" dirty="0" smtClean="0">
                <a:hlinkClick r:id="rId4"/>
              </a:rPr>
              <a:t>áttekintés</a:t>
            </a:r>
            <a:r>
              <a:rPr lang="hu-HU" sz="1400" dirty="0" smtClean="0"/>
              <a:t> (</a:t>
            </a:r>
            <a:r>
              <a:rPr lang="hu-HU" sz="1400" dirty="0"/>
              <a:t>2017.) </a:t>
            </a:r>
          </a:p>
          <a:p>
            <a:r>
              <a:rPr lang="hu-HU" sz="1400" dirty="0">
                <a:hlinkClick r:id="rId5"/>
              </a:rPr>
              <a:t>A rákból felépülők rehabilitációjára és munkába való visszatérésére vonatkozó politika és gyakorlat – jelenlegi megközelítések: szemináriumi </a:t>
            </a:r>
            <a:r>
              <a:rPr lang="hu-HU" sz="1400" dirty="0" smtClean="0">
                <a:hlinkClick r:id="rId5"/>
              </a:rPr>
              <a:t>eljárások</a:t>
            </a:r>
            <a:r>
              <a:rPr lang="hu-HU" sz="1400" dirty="0" smtClean="0"/>
              <a:t> </a:t>
            </a:r>
            <a:endParaRPr lang="hu-HU" sz="1400" dirty="0"/>
          </a:p>
          <a:p>
            <a:r>
              <a:rPr lang="hu-HU" sz="1400" dirty="0">
                <a:hlinkClick r:id="rId6"/>
              </a:rPr>
              <a:t>9 rehabilitációra/munkába való visszatérésre vonatkozó esettanulmány</a:t>
            </a:r>
            <a:r>
              <a:rPr lang="hu-HU" sz="1400" dirty="0"/>
              <a:t> </a:t>
            </a:r>
          </a:p>
          <a:p>
            <a:pPr marL="0" indent="0" algn="just">
              <a:buNone/>
            </a:pPr>
            <a:endParaRPr lang="hu-HU" sz="1400" dirty="0">
              <a:latin typeface="Times New Roman" panose="02020603050405020304" pitchFamily="18" charset="0"/>
              <a:cs typeface="Times New Roman" panose="02020603050405020304" pitchFamily="18" charset="0"/>
            </a:endParaRPr>
          </a:p>
        </p:txBody>
      </p:sp>
      <p:pic>
        <p:nvPicPr>
          <p:cNvPr id="4" name="Kép 3"/>
          <p:cNvPicPr>
            <a:picLocks noChangeAspect="1"/>
          </p:cNvPicPr>
          <p:nvPr/>
        </p:nvPicPr>
        <p:blipFill>
          <a:blip r:embed="rId7"/>
          <a:stretch>
            <a:fillRect/>
          </a:stretch>
        </p:blipFill>
        <p:spPr>
          <a:xfrm>
            <a:off x="7882155" y="4503156"/>
            <a:ext cx="4309845" cy="2195794"/>
          </a:xfrm>
          <a:prstGeom prst="rect">
            <a:avLst/>
          </a:prstGeom>
        </p:spPr>
      </p:pic>
      <p:sp>
        <p:nvSpPr>
          <p:cNvPr id="5" name="Téglalap 4"/>
          <p:cNvSpPr/>
          <p:nvPr/>
        </p:nvSpPr>
        <p:spPr>
          <a:xfrm>
            <a:off x="48613" y="6553301"/>
            <a:ext cx="6107378" cy="291298"/>
          </a:xfrm>
          <a:prstGeom prst="rect">
            <a:avLst/>
          </a:prstGeom>
        </p:spPr>
        <p:txBody>
          <a:bodyPr wrap="none">
            <a:spAutoFit/>
          </a:bodyPr>
          <a:lstStyle/>
          <a:p>
            <a:pPr>
              <a:lnSpc>
                <a:spcPct val="115000"/>
              </a:lnSpc>
              <a:spcAft>
                <a:spcPts val="0"/>
              </a:spcAft>
            </a:pPr>
            <a:r>
              <a:rPr lang="hu-HU" sz="1200" i="1" dirty="0">
                <a:latin typeface="Times New Roman" panose="02020603050405020304" pitchFamily="18" charset="0"/>
                <a:ea typeface="Times New Roman" panose="02020603050405020304" pitchFamily="18" charset="0"/>
                <a:cs typeface="Times New Roman" panose="02020603050405020304" pitchFamily="18" charset="0"/>
              </a:rPr>
              <a:t>Forrás: https://osha.europa.eu/hu/themes/work-related-diseases/rehabilitation-and-return-work</a:t>
            </a:r>
            <a:endParaRPr lang="hu-HU" sz="1100" i="1"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68720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D18A23B-4C6B-4063-9B3F-02F74DDEE412}"/>
              </a:ext>
            </a:extLst>
          </p:cNvPr>
          <p:cNvSpPr>
            <a:spLocks noGrp="1"/>
          </p:cNvSpPr>
          <p:nvPr>
            <p:ph type="title"/>
          </p:nvPr>
        </p:nvSpPr>
        <p:spPr>
          <a:xfrm>
            <a:off x="918099" y="133165"/>
            <a:ext cx="10515600" cy="678634"/>
          </a:xfrm>
        </p:spPr>
        <p:txBody>
          <a:bodyPr>
            <a:normAutofit fontScale="90000"/>
          </a:bodyPr>
          <a:lstStyle/>
          <a:p>
            <a:pPr lvl="0" algn="ctr"/>
            <a:r>
              <a:rPr lang="hu-HU" sz="2400" dirty="0" smtClean="0">
                <a:latin typeface="Times New Roman" panose="02020603050405020304" pitchFamily="18" charset="0"/>
                <a:cs typeface="Times New Roman" panose="02020603050405020304" pitchFamily="18" charset="0"/>
              </a:rPr>
              <a:t/>
            </a:r>
            <a:br>
              <a:rPr lang="hu-HU" sz="2400" dirty="0" smtClean="0">
                <a:latin typeface="Times New Roman" panose="02020603050405020304" pitchFamily="18" charset="0"/>
                <a:cs typeface="Times New Roman" panose="02020603050405020304" pitchFamily="18" charset="0"/>
              </a:rPr>
            </a:br>
            <a:r>
              <a:rPr lang="hu-HU"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Munkabiztonsági </a:t>
            </a:r>
            <a:r>
              <a:rPr lang="hu-H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szakember teendői megváltozott munkaképességű munkavállaló foglalkoztatása esetében.</a:t>
            </a:r>
            <a:br>
              <a:rPr lang="hu-H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hu-HU"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749B2A2D-2F93-41FE-8846-6848BF15DD1E}"/>
              </a:ext>
            </a:extLst>
          </p:cNvPr>
          <p:cNvSpPr>
            <a:spLocks noGrp="1"/>
          </p:cNvSpPr>
          <p:nvPr>
            <p:ph idx="1"/>
          </p:nvPr>
        </p:nvSpPr>
        <p:spPr>
          <a:xfrm>
            <a:off x="134471" y="923278"/>
            <a:ext cx="11734974" cy="4606665"/>
          </a:xfrm>
        </p:spPr>
        <p:txBody>
          <a:bodyPr>
            <a:normAutofit fontScale="62500" lnSpcReduction="20000"/>
          </a:bodyPr>
          <a:lstStyle/>
          <a:p>
            <a:pPr marL="0" indent="0" algn="just">
              <a:buNone/>
            </a:pPr>
            <a:r>
              <a:rPr lang="hu-HU" dirty="0" smtClean="0">
                <a:latin typeface="Times New Roman" panose="02020603050405020304" pitchFamily="18" charset="0"/>
                <a:cs typeface="Times New Roman" panose="02020603050405020304" pitchFamily="18" charset="0"/>
              </a:rPr>
              <a:t>MMK-ás munkavállaló foglalkoztatását </a:t>
            </a:r>
            <a:r>
              <a:rPr lang="hu-HU" b="1" u="sng" dirty="0" smtClean="0">
                <a:latin typeface="Times New Roman" panose="02020603050405020304" pitchFamily="18" charset="0"/>
                <a:cs typeface="Times New Roman" panose="02020603050405020304" pitchFamily="18" charset="0"/>
              </a:rPr>
              <a:t>megelőzően célvizsgálattal </a:t>
            </a:r>
            <a:r>
              <a:rPr lang="hu-HU" dirty="0" smtClean="0">
                <a:latin typeface="Times New Roman" panose="02020603050405020304" pitchFamily="18" charset="0"/>
                <a:cs typeface="Times New Roman" panose="02020603050405020304" pitchFamily="18" charset="0"/>
              </a:rPr>
              <a:t>meggyőződni </a:t>
            </a:r>
            <a:r>
              <a:rPr lang="hu-HU" dirty="0">
                <a:latin typeface="Times New Roman" panose="02020603050405020304" pitchFamily="18" charset="0"/>
                <a:cs typeface="Times New Roman" panose="02020603050405020304" pitchFamily="18" charset="0"/>
              </a:rPr>
              <a:t>arról, hogy az adott </a:t>
            </a:r>
            <a:r>
              <a:rPr lang="hu-HU" dirty="0" smtClean="0">
                <a:latin typeface="Times New Roman" panose="02020603050405020304" pitchFamily="18" charset="0"/>
                <a:cs typeface="Times New Roman" panose="02020603050405020304" pitchFamily="18" charset="0"/>
              </a:rPr>
              <a:t>munkakörnyezet, munkakör alkalmas lesz-e mmk-ás, </a:t>
            </a:r>
            <a:r>
              <a:rPr lang="hu-HU" dirty="0">
                <a:latin typeface="Times New Roman" panose="02020603050405020304" pitchFamily="18" charset="0"/>
                <a:cs typeface="Times New Roman" panose="02020603050405020304" pitchFamily="18" charset="0"/>
              </a:rPr>
              <a:t>fogyatékossággal élő </a:t>
            </a:r>
            <a:r>
              <a:rPr lang="hu-HU" dirty="0" smtClean="0">
                <a:latin typeface="Times New Roman" panose="02020603050405020304" pitchFamily="18" charset="0"/>
                <a:cs typeface="Times New Roman" panose="02020603050405020304" pitchFamily="18" charset="0"/>
              </a:rPr>
              <a:t>munkavállaló részére.</a:t>
            </a:r>
            <a:endParaRPr lang="hu-HU" dirty="0">
              <a:latin typeface="Times New Roman" panose="02020603050405020304" pitchFamily="18" charset="0"/>
              <a:cs typeface="Times New Roman" panose="02020603050405020304" pitchFamily="18" charset="0"/>
            </a:endParaRPr>
          </a:p>
          <a:p>
            <a:pPr algn="just"/>
            <a:r>
              <a:rPr lang="hu-HU" dirty="0" smtClean="0">
                <a:latin typeface="Times New Roman" panose="02020603050405020304" pitchFamily="18" charset="0"/>
                <a:cs typeface="Times New Roman" panose="02020603050405020304" pitchFamily="18" charset="0"/>
              </a:rPr>
              <a:t>foglalkoztatási </a:t>
            </a:r>
            <a:r>
              <a:rPr lang="hu-HU" dirty="0">
                <a:latin typeface="Times New Roman" panose="02020603050405020304" pitchFamily="18" charset="0"/>
                <a:cs typeface="Times New Roman" panose="02020603050405020304" pitchFamily="18" charset="0"/>
              </a:rPr>
              <a:t>körülményeinek ellenőrzése,</a:t>
            </a:r>
          </a:p>
          <a:p>
            <a:pPr algn="just"/>
            <a:r>
              <a:rPr lang="hu-HU" dirty="0" smtClean="0">
                <a:latin typeface="Times New Roman" panose="02020603050405020304" pitchFamily="18" charset="0"/>
                <a:cs typeface="Times New Roman" panose="02020603050405020304" pitchFamily="18" charset="0"/>
              </a:rPr>
              <a:t>veszélyforrások </a:t>
            </a:r>
            <a:r>
              <a:rPr lang="hu-HU" dirty="0">
                <a:latin typeface="Times New Roman" panose="02020603050405020304" pitchFamily="18" charset="0"/>
                <a:cs typeface="Times New Roman" panose="02020603050405020304" pitchFamily="18" charset="0"/>
              </a:rPr>
              <a:t>feltérképezése,</a:t>
            </a:r>
          </a:p>
          <a:p>
            <a:pPr algn="just"/>
            <a:r>
              <a:rPr lang="hu-HU" dirty="0" smtClean="0">
                <a:latin typeface="Times New Roman" panose="02020603050405020304" pitchFamily="18" charset="0"/>
                <a:cs typeface="Times New Roman" panose="02020603050405020304" pitchFamily="18" charset="0"/>
              </a:rPr>
              <a:t>megelőzést </a:t>
            </a:r>
            <a:r>
              <a:rPr lang="hu-HU" dirty="0">
                <a:latin typeface="Times New Roman" panose="02020603050405020304" pitchFamily="18" charset="0"/>
                <a:cs typeface="Times New Roman" panose="02020603050405020304" pitchFamily="18" charset="0"/>
              </a:rPr>
              <a:t>szolgáló munkáltatói intézkedések vizsgálata</a:t>
            </a:r>
            <a:r>
              <a:rPr lang="hu-HU" dirty="0" smtClean="0">
                <a:latin typeface="Times New Roman" panose="02020603050405020304" pitchFamily="18" charset="0"/>
                <a:cs typeface="Times New Roman" panose="02020603050405020304" pitchFamily="18" charset="0"/>
              </a:rPr>
              <a:t>.</a:t>
            </a:r>
          </a:p>
          <a:p>
            <a:pPr marL="0" indent="0" algn="just">
              <a:buNone/>
            </a:pPr>
            <a:r>
              <a:rPr lang="hu-HU" dirty="0" smtClean="0">
                <a:latin typeface="Times New Roman" panose="02020603050405020304" pitchFamily="18" charset="0"/>
                <a:cs typeface="Times New Roman" panose="02020603050405020304" pitchFamily="18" charset="0"/>
              </a:rPr>
              <a:t>A </a:t>
            </a:r>
            <a:r>
              <a:rPr lang="hu-HU" dirty="0">
                <a:latin typeface="Times New Roman" panose="02020603050405020304" pitchFamily="18" charset="0"/>
                <a:cs typeface="Times New Roman" panose="02020603050405020304" pitchFamily="18" charset="0"/>
              </a:rPr>
              <a:t>munkavállaló állapotára tekintettel kell lenni. Így az </a:t>
            </a:r>
            <a:r>
              <a:rPr lang="hu-HU" b="1" dirty="0">
                <a:latin typeface="Times New Roman" panose="02020603050405020304" pitchFamily="18" charset="0"/>
                <a:cs typeface="Times New Roman" panose="02020603050405020304" pitchFamily="18" charset="0"/>
              </a:rPr>
              <a:t>érzékszervi fogyatékosságok </a:t>
            </a:r>
            <a:r>
              <a:rPr lang="hu-HU" dirty="0">
                <a:latin typeface="Times New Roman" panose="02020603050405020304" pitchFamily="18" charset="0"/>
                <a:cs typeface="Times New Roman" panose="02020603050405020304" pitchFamily="18" charset="0"/>
              </a:rPr>
              <a:t>esetében a hiányzó funkcionalitás áthidalása: pl. </a:t>
            </a:r>
            <a:r>
              <a:rPr lang="hu-HU" b="1" dirty="0">
                <a:latin typeface="Times New Roman" panose="02020603050405020304" pitchFamily="18" charset="0"/>
                <a:cs typeface="Times New Roman" panose="02020603050405020304" pitchFamily="18" charset="0"/>
              </a:rPr>
              <a:t>hallássérültek</a:t>
            </a:r>
            <a:r>
              <a:rPr lang="hu-HU" dirty="0">
                <a:latin typeface="Times New Roman" panose="02020603050405020304" pitchFamily="18" charset="0"/>
                <a:cs typeface="Times New Roman" panose="02020603050405020304" pitchFamily="18" charset="0"/>
              </a:rPr>
              <a:t> esetében az épületben lévő fényforrások színének a változása vagy villogása is alkalmas a veszély jelzésére. </a:t>
            </a:r>
            <a:endParaRPr lang="hu-HU" dirty="0" smtClean="0">
              <a:latin typeface="Times New Roman" panose="02020603050405020304" pitchFamily="18" charset="0"/>
              <a:cs typeface="Times New Roman" panose="02020603050405020304" pitchFamily="18" charset="0"/>
            </a:endParaRPr>
          </a:p>
          <a:p>
            <a:pPr marL="0" indent="0" algn="just">
              <a:buNone/>
            </a:pPr>
            <a:r>
              <a:rPr lang="hu-HU" dirty="0" smtClean="0">
                <a:latin typeface="Times New Roman" panose="02020603050405020304" pitchFamily="18" charset="0"/>
                <a:cs typeface="Times New Roman" panose="02020603050405020304" pitchFamily="18" charset="0"/>
              </a:rPr>
              <a:t>Vegyük </a:t>
            </a:r>
            <a:r>
              <a:rPr lang="hu-HU" dirty="0">
                <a:latin typeface="Times New Roman" panose="02020603050405020304" pitchFamily="18" charset="0"/>
                <a:cs typeface="Times New Roman" panose="02020603050405020304" pitchFamily="18" charset="0"/>
              </a:rPr>
              <a:t>figyelembe, hogy egyes </a:t>
            </a:r>
            <a:r>
              <a:rPr lang="hu-HU" b="1" dirty="0">
                <a:latin typeface="Times New Roman" panose="02020603050405020304" pitchFamily="18" charset="0"/>
                <a:cs typeface="Times New Roman" panose="02020603050405020304" pitchFamily="18" charset="0"/>
              </a:rPr>
              <a:t>krónikus betegek vagy pszichés, mentális betegségekkel élők </a:t>
            </a:r>
            <a:r>
              <a:rPr lang="hu-HU" dirty="0">
                <a:latin typeface="Times New Roman" panose="02020603050405020304" pitchFamily="18" charset="0"/>
                <a:cs typeface="Times New Roman" panose="02020603050405020304" pitchFamily="18" charset="0"/>
              </a:rPr>
              <a:t>az átlagnál </a:t>
            </a:r>
            <a:r>
              <a:rPr lang="hu-HU" b="1" dirty="0">
                <a:latin typeface="Times New Roman" panose="02020603050405020304" pitchFamily="18" charset="0"/>
                <a:cs typeface="Times New Roman" panose="02020603050405020304" pitchFamily="18" charset="0"/>
              </a:rPr>
              <a:t>könnyebben pánikba eshetnek</a:t>
            </a:r>
            <a:r>
              <a:rPr lang="hu-HU" dirty="0">
                <a:latin typeface="Times New Roman" panose="02020603050405020304" pitchFamily="18" charset="0"/>
                <a:cs typeface="Times New Roman" panose="02020603050405020304" pitchFamily="18" charset="0"/>
              </a:rPr>
              <a:t>, amellyel együtt járhat az együttműködésre való képesség elvesztése is. </a:t>
            </a:r>
            <a:endParaRPr lang="hu-HU" dirty="0" smtClean="0">
              <a:latin typeface="Times New Roman" panose="02020603050405020304" pitchFamily="18" charset="0"/>
              <a:cs typeface="Times New Roman" panose="02020603050405020304" pitchFamily="18" charset="0"/>
            </a:endParaRPr>
          </a:p>
          <a:p>
            <a:pPr marL="0" indent="0" algn="just">
              <a:buNone/>
            </a:pPr>
            <a:r>
              <a:rPr lang="hu-HU" dirty="0" smtClean="0">
                <a:latin typeface="Times New Roman" panose="02020603050405020304" pitchFamily="18" charset="0"/>
                <a:cs typeface="Times New Roman" panose="02020603050405020304" pitchFamily="18" charset="0"/>
              </a:rPr>
              <a:t>Ezt </a:t>
            </a:r>
            <a:r>
              <a:rPr lang="hu-HU" dirty="0">
                <a:latin typeface="Times New Roman" panose="02020603050405020304" pitchFamily="18" charset="0"/>
                <a:cs typeface="Times New Roman" panose="02020603050405020304" pitchFamily="18" charset="0"/>
              </a:rPr>
              <a:t>lényeges tudatosítani mind a </a:t>
            </a:r>
            <a:r>
              <a:rPr lang="hu-HU" b="1" u="sng" dirty="0">
                <a:latin typeface="Times New Roman" panose="02020603050405020304" pitchFamily="18" charset="0"/>
                <a:cs typeface="Times New Roman" panose="02020603050405020304" pitchFamily="18" charset="0"/>
              </a:rPr>
              <a:t>közvetlen kollégákban, mind a mentésben részt vevő helyi személyekben</a:t>
            </a:r>
            <a:r>
              <a:rPr lang="hu-HU" dirty="0">
                <a:latin typeface="Times New Roman" panose="02020603050405020304" pitchFamily="18" charset="0"/>
                <a:cs typeface="Times New Roman" panose="02020603050405020304" pitchFamily="18" charset="0"/>
              </a:rPr>
              <a:t>. Akiknél nem alakul ki a pánik és az együttműködési képesség elvesztése, ugyanakkor mozgásukban vagy tájékozódásukban korlátozva vannak, szintén rászorulnak más személyek segítségére egy veszélyhelyzet esetén.</a:t>
            </a:r>
          </a:p>
          <a:p>
            <a:pPr marL="0" indent="0" algn="just">
              <a:buNone/>
            </a:pPr>
            <a:r>
              <a:rPr lang="hu-HU" dirty="0">
                <a:latin typeface="Times New Roman" panose="02020603050405020304" pitchFamily="18" charset="0"/>
                <a:cs typeface="Times New Roman" panose="02020603050405020304" pitchFamily="18" charset="0"/>
              </a:rPr>
              <a:t>A biztonságos munkavégzés része az akadálymentesítés, ami magába foglalja mind az épületek, mind az eszközök fizikai és/vagy </a:t>
            </a:r>
            <a:r>
              <a:rPr lang="hu-HU" b="1" dirty="0">
                <a:latin typeface="Times New Roman" panose="02020603050405020304" pitchFamily="18" charset="0"/>
                <a:cs typeface="Times New Roman" panose="02020603050405020304" pitchFamily="18" charset="0"/>
              </a:rPr>
              <a:t>infokommunikációs akadálymentesítését</a:t>
            </a:r>
            <a:r>
              <a:rPr lang="hu-HU" dirty="0">
                <a:latin typeface="Times New Roman" panose="02020603050405020304" pitchFamily="18" charset="0"/>
                <a:cs typeface="Times New Roman" panose="02020603050405020304" pitchFamily="18" charset="0"/>
              </a:rPr>
              <a:t>. Az akadálymentesítés során a megoldások egyéniek legyenek, amelyek mindkét fél részéről </a:t>
            </a:r>
            <a:r>
              <a:rPr lang="hu-HU" dirty="0" err="1">
                <a:latin typeface="Times New Roman" panose="02020603050405020304" pitchFamily="18" charset="0"/>
                <a:cs typeface="Times New Roman" panose="02020603050405020304" pitchFamily="18" charset="0"/>
              </a:rPr>
              <a:t>elfogadhatóak</a:t>
            </a:r>
            <a:r>
              <a:rPr lang="hu-HU" dirty="0">
                <a:latin typeface="Times New Roman" panose="02020603050405020304" pitchFamily="18" charset="0"/>
                <a:cs typeface="Times New Roman" panose="02020603050405020304" pitchFamily="18" charset="0"/>
              </a:rPr>
              <a:t>, könnyen, egyszerűen, kis befektetéssel </a:t>
            </a:r>
            <a:r>
              <a:rPr lang="hu-HU" dirty="0" err="1">
                <a:latin typeface="Times New Roman" panose="02020603050405020304" pitchFamily="18" charset="0"/>
                <a:cs typeface="Times New Roman" panose="02020603050405020304" pitchFamily="18" charset="0"/>
              </a:rPr>
              <a:t>kivitelezhetőek</a:t>
            </a:r>
            <a:r>
              <a:rPr lang="hu-HU" dirty="0">
                <a:latin typeface="Times New Roman" panose="02020603050405020304" pitchFamily="18" charset="0"/>
                <a:cs typeface="Times New Roman" panose="02020603050405020304" pitchFamily="18" charset="0"/>
              </a:rPr>
              <a:t>.</a:t>
            </a:r>
          </a:p>
          <a:p>
            <a:pPr marL="0" indent="0" algn="just">
              <a:buNone/>
            </a:pPr>
            <a:r>
              <a:rPr lang="hu-HU" dirty="0" smtClean="0">
                <a:latin typeface="Times New Roman" panose="02020603050405020304" pitchFamily="18" charset="0"/>
                <a:cs typeface="Times New Roman" panose="02020603050405020304" pitchFamily="18" charset="0"/>
              </a:rPr>
              <a:t>A </a:t>
            </a:r>
            <a:r>
              <a:rPr lang="hu-HU" dirty="0">
                <a:latin typeface="Times New Roman" panose="02020603050405020304" pitchFamily="18" charset="0"/>
                <a:cs typeface="Times New Roman" panose="02020603050405020304" pitchFamily="18" charset="0"/>
              </a:rPr>
              <a:t>munkakörnyezet megfelelő, a speciális igényeket is figyelembe vevő kialakítása esetén a megváltozott munkaképességű/fogyatékossággal élő munkavállaló is teljes értékűmunkát tud végezni. </a:t>
            </a:r>
          </a:p>
        </p:txBody>
      </p:sp>
    </p:spTree>
    <p:extLst>
      <p:ext uri="{BB962C8B-B14F-4D97-AF65-F5344CB8AC3E}">
        <p14:creationId xmlns:p14="http://schemas.microsoft.com/office/powerpoint/2010/main" val="5731997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Tartalom helye 3"/>
          <p:cNvPicPr>
            <a:picLocks noGrp="1" noChangeAspect="1"/>
          </p:cNvPicPr>
          <p:nvPr>
            <p:ph idx="1"/>
          </p:nvPr>
        </p:nvPicPr>
        <p:blipFill>
          <a:blip r:embed="rId3"/>
          <a:stretch>
            <a:fillRect/>
          </a:stretch>
        </p:blipFill>
        <p:spPr>
          <a:xfrm>
            <a:off x="72420" y="760305"/>
            <a:ext cx="5902252" cy="3703638"/>
          </a:xfrm>
          <a:prstGeom prst="rect">
            <a:avLst/>
          </a:prstGeom>
        </p:spPr>
      </p:pic>
      <p:pic>
        <p:nvPicPr>
          <p:cNvPr id="5" name="Kép 4"/>
          <p:cNvPicPr>
            <a:picLocks noChangeAspect="1"/>
          </p:cNvPicPr>
          <p:nvPr/>
        </p:nvPicPr>
        <p:blipFill>
          <a:blip r:embed="rId4"/>
          <a:stretch>
            <a:fillRect/>
          </a:stretch>
        </p:blipFill>
        <p:spPr>
          <a:xfrm>
            <a:off x="5974672" y="2566981"/>
            <a:ext cx="6134469" cy="3929617"/>
          </a:xfrm>
          <a:prstGeom prst="rect">
            <a:avLst/>
          </a:prstGeom>
        </p:spPr>
      </p:pic>
      <p:pic>
        <p:nvPicPr>
          <p:cNvPr id="6" name="Kép 5"/>
          <p:cNvPicPr>
            <a:picLocks noChangeAspect="1"/>
          </p:cNvPicPr>
          <p:nvPr/>
        </p:nvPicPr>
        <p:blipFill>
          <a:blip r:embed="rId5"/>
          <a:stretch>
            <a:fillRect/>
          </a:stretch>
        </p:blipFill>
        <p:spPr>
          <a:xfrm>
            <a:off x="9170614" y="6583656"/>
            <a:ext cx="2938527" cy="274344"/>
          </a:xfrm>
          <a:prstGeom prst="rect">
            <a:avLst/>
          </a:prstGeom>
        </p:spPr>
      </p:pic>
      <p:sp>
        <p:nvSpPr>
          <p:cNvPr id="7" name="Cím 6"/>
          <p:cNvSpPr>
            <a:spLocks noGrp="1"/>
          </p:cNvSpPr>
          <p:nvPr>
            <p:ph type="title"/>
          </p:nvPr>
        </p:nvSpPr>
        <p:spPr>
          <a:xfrm>
            <a:off x="3023546" y="130744"/>
            <a:ext cx="5593976" cy="313932"/>
          </a:xfrm>
          <a:prstGeom prst="rect">
            <a:avLst/>
          </a:prstGeom>
        </p:spPr>
        <p:txBody>
          <a:bodyPr wrap="square">
            <a:spAutoFit/>
          </a:bodyPr>
          <a:lstStyle/>
          <a:p>
            <a:r>
              <a:rPr lang="hu-HU" sz="1600" b="1" dirty="0">
                <a:latin typeface="Times New Roman" panose="02020603050405020304" pitchFamily="18" charset="0"/>
                <a:cs typeface="Times New Roman" panose="02020603050405020304" pitchFamily="18" charset="0"/>
              </a:rPr>
              <a:t>Megváltozott munkaképességű személyek a munkaerőpiacon </a:t>
            </a:r>
            <a:endParaRPr lang="hu-HU" sz="1600" b="1" dirty="0"/>
          </a:p>
        </p:txBody>
      </p:sp>
    </p:spTree>
    <p:extLst>
      <p:ext uri="{BB962C8B-B14F-4D97-AF65-F5344CB8AC3E}">
        <p14:creationId xmlns:p14="http://schemas.microsoft.com/office/powerpoint/2010/main" val="2262528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D18A23B-4C6B-4063-9B3F-02F74DDEE412}"/>
              </a:ext>
            </a:extLst>
          </p:cNvPr>
          <p:cNvSpPr>
            <a:spLocks noGrp="1"/>
          </p:cNvSpPr>
          <p:nvPr>
            <p:ph type="title"/>
          </p:nvPr>
        </p:nvSpPr>
        <p:spPr>
          <a:xfrm>
            <a:off x="909221" y="81041"/>
            <a:ext cx="10515600" cy="398354"/>
          </a:xfrm>
        </p:spPr>
        <p:txBody>
          <a:bodyPr>
            <a:noAutofit/>
          </a:bodyPr>
          <a:lstStyle/>
          <a:p>
            <a:pPr algn="ctr"/>
            <a:r>
              <a:rPr lang="hu-HU" sz="2400" b="1" dirty="0" smtClean="0">
                <a:latin typeface="Times New Roman" panose="02020603050405020304" pitchFamily="18" charset="0"/>
                <a:cs typeface="Times New Roman" panose="02020603050405020304" pitchFamily="18" charset="0"/>
              </a:rPr>
              <a:t>Munkahelyi cél vizsgálat mire terjedjen ki mmk-ás foglalkoztatás esetén.</a:t>
            </a:r>
            <a:endParaRPr lang="hu-HU" sz="2400" b="1" dirty="0">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749B2A2D-2F93-41FE-8846-6848BF15DD1E}"/>
              </a:ext>
            </a:extLst>
          </p:cNvPr>
          <p:cNvSpPr>
            <a:spLocks noGrp="1"/>
          </p:cNvSpPr>
          <p:nvPr>
            <p:ph idx="1"/>
          </p:nvPr>
        </p:nvSpPr>
        <p:spPr>
          <a:xfrm>
            <a:off x="328474" y="645460"/>
            <a:ext cx="11345662" cy="4929718"/>
          </a:xfrm>
        </p:spPr>
        <p:txBody>
          <a:bodyPr>
            <a:normAutofit/>
          </a:bodyPr>
          <a:lstStyle/>
          <a:p>
            <a:pPr marL="0" lvl="0" indent="0">
              <a:buNone/>
            </a:pPr>
            <a:r>
              <a:rPr lang="hu-HU" sz="1600" b="1" dirty="0" smtClean="0">
                <a:latin typeface="Times New Roman" panose="02020603050405020304" pitchFamily="18" charset="0"/>
                <a:cs typeface="Times New Roman" panose="02020603050405020304" pitchFamily="18" charset="0"/>
              </a:rPr>
              <a:t>1. Munkahelyek </a:t>
            </a:r>
            <a:r>
              <a:rPr lang="hu-HU" sz="1600" b="1" dirty="0">
                <a:latin typeface="Times New Roman" panose="02020603050405020304" pitchFamily="18" charset="0"/>
                <a:cs typeface="Times New Roman" panose="02020603050405020304" pitchFamily="18" charset="0"/>
              </a:rPr>
              <a:t>kialakításának követelményei</a:t>
            </a:r>
          </a:p>
          <a:p>
            <a:pPr>
              <a:buFont typeface="Wingdings" panose="05000000000000000000" pitchFamily="2" charset="2"/>
              <a:buChar char="Ø"/>
            </a:pPr>
            <a:r>
              <a:rPr lang="hu-HU" sz="1600" dirty="0" smtClean="0">
                <a:latin typeface="Times New Roman" panose="02020603050405020304" pitchFamily="18" charset="0"/>
                <a:cs typeface="Times New Roman" panose="02020603050405020304" pitchFamily="18" charset="0"/>
              </a:rPr>
              <a:t>Ajtók</a:t>
            </a:r>
            <a:r>
              <a:rPr lang="hu-HU" sz="1600" dirty="0">
                <a:latin typeface="Times New Roman" panose="02020603050405020304" pitchFamily="18" charset="0"/>
                <a:cs typeface="Times New Roman" panose="02020603050405020304" pitchFamily="18" charset="0"/>
              </a:rPr>
              <a:t>, átjárók, </a:t>
            </a:r>
            <a:r>
              <a:rPr lang="hu-HU" sz="1600" dirty="0" err="1">
                <a:latin typeface="Times New Roman" panose="02020603050405020304" pitchFamily="18" charset="0"/>
                <a:cs typeface="Times New Roman" panose="02020603050405020304" pitchFamily="18" charset="0"/>
              </a:rPr>
              <a:t>szintbeli</a:t>
            </a:r>
            <a:r>
              <a:rPr lang="hu-HU" sz="1600" dirty="0">
                <a:latin typeface="Times New Roman" panose="02020603050405020304" pitchFamily="18" charset="0"/>
                <a:cs typeface="Times New Roman" panose="02020603050405020304" pitchFamily="18" charset="0"/>
              </a:rPr>
              <a:t> különbségek, áthidalók, lépcsők, és </a:t>
            </a:r>
            <a:r>
              <a:rPr lang="hu-HU" sz="1600" dirty="0" smtClean="0">
                <a:latin typeface="Times New Roman" panose="02020603050405020304" pitchFamily="18" charset="0"/>
                <a:cs typeface="Times New Roman" panose="02020603050405020304" pitchFamily="18" charset="0"/>
              </a:rPr>
              <a:t>a munkahellyel </a:t>
            </a:r>
            <a:r>
              <a:rPr lang="hu-HU" sz="1600" dirty="0">
                <a:latin typeface="Times New Roman" panose="02020603050405020304" pitchFamily="18" charset="0"/>
                <a:cs typeface="Times New Roman" panose="02020603050405020304" pitchFamily="18" charset="0"/>
              </a:rPr>
              <a:t>összefüggő berendezések.</a:t>
            </a:r>
          </a:p>
          <a:p>
            <a:pPr>
              <a:buFont typeface="Wingdings" panose="05000000000000000000" pitchFamily="2" charset="2"/>
              <a:buChar char="Ø"/>
            </a:pPr>
            <a:r>
              <a:rPr lang="hu-HU" sz="1600" dirty="0" smtClean="0">
                <a:latin typeface="Times New Roman" panose="02020603050405020304" pitchFamily="18" charset="0"/>
                <a:cs typeface="Times New Roman" panose="02020603050405020304" pitchFamily="18" charset="0"/>
              </a:rPr>
              <a:t>Az </a:t>
            </a:r>
            <a:r>
              <a:rPr lang="hu-HU" sz="1600" dirty="0">
                <a:latin typeface="Times New Roman" panose="02020603050405020304" pitchFamily="18" charset="0"/>
                <a:cs typeface="Times New Roman" panose="02020603050405020304" pitchFamily="18" charset="0"/>
              </a:rPr>
              <a:t>egészséges és biztonságos munkavégzéshez szükséges, </a:t>
            </a:r>
            <a:r>
              <a:rPr lang="hu-HU" sz="1600" dirty="0" smtClean="0">
                <a:latin typeface="Times New Roman" panose="02020603050405020304" pitchFamily="18" charset="0"/>
                <a:cs typeface="Times New Roman" panose="02020603050405020304" pitchFamily="18" charset="0"/>
              </a:rPr>
              <a:t>általuk felismerhetőjelzések</a:t>
            </a:r>
            <a:r>
              <a:rPr lang="hu-HU" sz="1600" dirty="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hu-HU" sz="1600" dirty="0" smtClean="0">
                <a:latin typeface="Times New Roman" panose="02020603050405020304" pitchFamily="18" charset="0"/>
                <a:cs typeface="Times New Roman" panose="02020603050405020304" pitchFamily="18" charset="0"/>
              </a:rPr>
              <a:t>Adottságaik </a:t>
            </a:r>
            <a:r>
              <a:rPr lang="hu-HU" sz="1600" dirty="0">
                <a:latin typeface="Times New Roman" panose="02020603050405020304" pitchFamily="18" charset="0"/>
                <a:cs typeface="Times New Roman" panose="02020603050405020304" pitchFamily="18" charset="0"/>
              </a:rPr>
              <a:t>figyelembe vétele a munkahelyek </a:t>
            </a:r>
            <a:r>
              <a:rPr lang="hu-HU" sz="1600" dirty="0" smtClean="0">
                <a:latin typeface="Times New Roman" panose="02020603050405020304" pitchFamily="18" charset="0"/>
                <a:cs typeface="Times New Roman" panose="02020603050405020304" pitchFamily="18" charset="0"/>
              </a:rPr>
              <a:t>kialakításánál, átalakításánál</a:t>
            </a:r>
            <a:r>
              <a:rPr lang="hu-HU" sz="1600" dirty="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r>
              <a:rPr lang="hu-HU" sz="1600" dirty="0" smtClean="0">
                <a:latin typeface="Times New Roman" panose="02020603050405020304" pitchFamily="18" charset="0"/>
                <a:cs typeface="Times New Roman" panose="02020603050405020304" pitchFamily="18" charset="0"/>
              </a:rPr>
              <a:t>Adottságaik </a:t>
            </a:r>
            <a:r>
              <a:rPr lang="hu-HU" sz="1600" dirty="0">
                <a:latin typeface="Times New Roman" panose="02020603050405020304" pitchFamily="18" charset="0"/>
                <a:cs typeface="Times New Roman" panose="02020603050405020304" pitchFamily="18" charset="0"/>
              </a:rPr>
              <a:t>figyelembe vétele a zuhanyozók, mosdók, </a:t>
            </a:r>
            <a:r>
              <a:rPr lang="hu-HU" sz="1600" dirty="0" smtClean="0">
                <a:latin typeface="Times New Roman" panose="02020603050405020304" pitchFamily="18" charset="0"/>
                <a:cs typeface="Times New Roman" panose="02020603050405020304" pitchFamily="18" charset="0"/>
              </a:rPr>
              <a:t>illemhelyek kialakításánál</a:t>
            </a:r>
            <a:r>
              <a:rPr lang="hu-HU" sz="1600" dirty="0">
                <a:latin typeface="Times New Roman" panose="02020603050405020304" pitchFamily="18" charset="0"/>
                <a:cs typeface="Times New Roman" panose="02020603050405020304" pitchFamily="18" charset="0"/>
              </a:rPr>
              <a:t>, átalakításánál.</a:t>
            </a:r>
          </a:p>
          <a:p>
            <a:pPr marL="0" indent="0">
              <a:buNone/>
            </a:pPr>
            <a:r>
              <a:rPr lang="hu-HU" sz="1600" b="1" dirty="0" smtClean="0">
                <a:latin typeface="Times New Roman" panose="02020603050405020304" pitchFamily="18" charset="0"/>
                <a:cs typeface="Times New Roman" panose="02020603050405020304" pitchFamily="18" charset="0"/>
              </a:rPr>
              <a:t>2.  </a:t>
            </a:r>
            <a:r>
              <a:rPr lang="hu-HU" sz="1600" b="1" dirty="0">
                <a:latin typeface="Times New Roman" panose="02020603050405020304" pitchFamily="18" charset="0"/>
                <a:cs typeface="Times New Roman" panose="02020603050405020304" pitchFamily="18" charset="0"/>
              </a:rPr>
              <a:t>Kockázatértékelés</a:t>
            </a:r>
          </a:p>
          <a:p>
            <a:pPr>
              <a:buFont typeface="Wingdings" panose="05000000000000000000" pitchFamily="2" charset="2"/>
              <a:buChar char="Ø"/>
            </a:pPr>
            <a:r>
              <a:rPr lang="hu-HU" sz="1600" dirty="0" smtClean="0">
                <a:latin typeface="Times New Roman" panose="02020603050405020304" pitchFamily="18" charset="0"/>
                <a:cs typeface="Times New Roman" panose="02020603050405020304" pitchFamily="18" charset="0"/>
              </a:rPr>
              <a:t>A </a:t>
            </a:r>
            <a:r>
              <a:rPr lang="hu-HU" sz="1600" dirty="0">
                <a:latin typeface="Times New Roman" panose="02020603050405020304" pitchFamily="18" charset="0"/>
                <a:cs typeface="Times New Roman" panose="02020603050405020304" pitchFamily="18" charset="0"/>
              </a:rPr>
              <a:t>munkáltató rendelkezik-e kockázatértékeléssel és annak </a:t>
            </a:r>
            <a:r>
              <a:rPr lang="hu-HU" sz="1600" dirty="0" smtClean="0">
                <a:latin typeface="Times New Roman" panose="02020603050405020304" pitchFamily="18" charset="0"/>
                <a:cs typeface="Times New Roman" panose="02020603050405020304" pitchFamily="18" charset="0"/>
              </a:rPr>
              <a:t>elkészítésekor azonosították-e </a:t>
            </a:r>
            <a:r>
              <a:rPr lang="hu-HU" sz="1600" dirty="0">
                <a:latin typeface="Times New Roman" panose="02020603050405020304" pitchFamily="18" charset="0"/>
                <a:cs typeface="Times New Roman" panose="02020603050405020304" pitchFamily="18" charset="0"/>
              </a:rPr>
              <a:t>a munkavállalókat, akik megváltozott </a:t>
            </a:r>
            <a:r>
              <a:rPr lang="hu-HU" sz="1600" dirty="0" smtClean="0">
                <a:latin typeface="Times New Roman" panose="02020603050405020304" pitchFamily="18" charset="0"/>
                <a:cs typeface="Times New Roman" panose="02020603050405020304" pitchFamily="18" charset="0"/>
              </a:rPr>
              <a:t>munkaképességűek, fogyatékossággal </a:t>
            </a:r>
            <a:r>
              <a:rPr lang="hu-HU" sz="1600" dirty="0">
                <a:latin typeface="Times New Roman" panose="02020603050405020304" pitchFamily="18" charset="0"/>
                <a:cs typeface="Times New Roman" panose="02020603050405020304" pitchFamily="18" charset="0"/>
              </a:rPr>
              <a:t>élők.</a:t>
            </a:r>
          </a:p>
          <a:p>
            <a:pPr>
              <a:buFont typeface="Wingdings" panose="05000000000000000000" pitchFamily="2" charset="2"/>
              <a:buChar char="Ø"/>
            </a:pPr>
            <a:r>
              <a:rPr lang="hu-HU" sz="1600" dirty="0" smtClean="0">
                <a:latin typeface="Times New Roman" panose="02020603050405020304" pitchFamily="18" charset="0"/>
                <a:cs typeface="Times New Roman" panose="02020603050405020304" pitchFamily="18" charset="0"/>
              </a:rPr>
              <a:t>A </a:t>
            </a:r>
            <a:r>
              <a:rPr lang="hu-HU" sz="1600" dirty="0">
                <a:latin typeface="Times New Roman" panose="02020603050405020304" pitchFamily="18" charset="0"/>
                <a:cs typeface="Times New Roman" panose="02020603050405020304" pitchFamily="18" charset="0"/>
              </a:rPr>
              <a:t>kockázatértékelés kitér-e a megváltozott </a:t>
            </a:r>
            <a:r>
              <a:rPr lang="hu-HU" sz="1600" dirty="0" smtClean="0">
                <a:latin typeface="Times New Roman" panose="02020603050405020304" pitchFamily="18" charset="0"/>
                <a:cs typeface="Times New Roman" panose="02020603050405020304" pitchFamily="18" charset="0"/>
              </a:rPr>
              <a:t>munkaképességű munkavállalók</a:t>
            </a:r>
            <a:r>
              <a:rPr lang="hu-HU" sz="1600" dirty="0">
                <a:latin typeface="Times New Roman" panose="02020603050405020304" pitchFamily="18" charset="0"/>
                <a:cs typeface="Times New Roman" panose="02020603050405020304" pitchFamily="18" charset="0"/>
              </a:rPr>
              <a:t>, fogyatékossággal élők által alkalmazott </a:t>
            </a:r>
            <a:r>
              <a:rPr lang="hu-HU" sz="1600" dirty="0" smtClean="0">
                <a:latin typeface="Times New Roman" panose="02020603050405020304" pitchFamily="18" charset="0"/>
                <a:cs typeface="Times New Roman" panose="02020603050405020304" pitchFamily="18" charset="0"/>
              </a:rPr>
              <a:t>munkaeszközökre, a </a:t>
            </a:r>
            <a:r>
              <a:rPr lang="hu-HU" sz="1600" dirty="0">
                <a:latin typeface="Times New Roman" panose="02020603050405020304" pitchFamily="18" charset="0"/>
                <a:cs typeface="Times New Roman" panose="02020603050405020304" pitchFamily="18" charset="0"/>
              </a:rPr>
              <a:t>fizikai-, kémiai-, biológiai-, </a:t>
            </a:r>
            <a:r>
              <a:rPr lang="hu-HU" sz="1600" dirty="0" err="1">
                <a:latin typeface="Times New Roman" panose="02020603050405020304" pitchFamily="18" charset="0"/>
                <a:cs typeface="Times New Roman" panose="02020603050405020304" pitchFamily="18" charset="0"/>
              </a:rPr>
              <a:t>pszichoszociális</a:t>
            </a:r>
            <a:r>
              <a:rPr lang="hu-HU" sz="1600" dirty="0">
                <a:latin typeface="Times New Roman" panose="02020603050405020304" pitchFamily="18" charset="0"/>
                <a:cs typeface="Times New Roman" panose="02020603050405020304" pitchFamily="18" charset="0"/>
              </a:rPr>
              <a:t>- és ergonómiai </a:t>
            </a:r>
            <a:r>
              <a:rPr lang="hu-HU" sz="1600" dirty="0" smtClean="0">
                <a:latin typeface="Times New Roman" panose="02020603050405020304" pitchFamily="18" charset="0"/>
                <a:cs typeface="Times New Roman" panose="02020603050405020304" pitchFamily="18" charset="0"/>
              </a:rPr>
              <a:t>kóroki tényezőkre</a:t>
            </a:r>
            <a:r>
              <a:rPr lang="hu-HU" sz="1600" dirty="0">
                <a:latin typeface="Times New Roman" panose="02020603050405020304" pitchFamily="18" charset="0"/>
                <a:cs typeface="Times New Roman" panose="02020603050405020304" pitchFamily="18" charset="0"/>
              </a:rPr>
              <a:t>, a munkavállalókat érő fizikai, pszichés terhelésekre, valamint </a:t>
            </a:r>
            <a:r>
              <a:rPr lang="hu-HU" sz="1600" dirty="0" smtClean="0">
                <a:latin typeface="Times New Roman" panose="02020603050405020304" pitchFamily="18" charset="0"/>
                <a:cs typeface="Times New Roman" panose="02020603050405020304" pitchFamily="18" charset="0"/>
              </a:rPr>
              <a:t>a munkahelyek </a:t>
            </a:r>
            <a:r>
              <a:rPr lang="hu-HU" sz="1600" dirty="0">
                <a:latin typeface="Times New Roman" panose="02020603050405020304" pitchFamily="18" charset="0"/>
                <a:cs typeface="Times New Roman" panose="02020603050405020304" pitchFamily="18" charset="0"/>
              </a:rPr>
              <a:t>kialakítására.</a:t>
            </a:r>
          </a:p>
          <a:p>
            <a:pPr marL="0" indent="0">
              <a:buNone/>
            </a:pPr>
            <a:r>
              <a:rPr lang="hu-HU" sz="1600" b="1" dirty="0">
                <a:latin typeface="Times New Roman" panose="02020603050405020304" pitchFamily="18" charset="0"/>
                <a:cs typeface="Times New Roman" panose="02020603050405020304" pitchFamily="18" charset="0"/>
              </a:rPr>
              <a:t>3. Munkavédelmi érdekképviselet</a:t>
            </a:r>
          </a:p>
          <a:p>
            <a:pPr marL="0" indent="0">
              <a:buNone/>
            </a:pPr>
            <a:r>
              <a:rPr lang="hu-HU" sz="1600" b="1" dirty="0" smtClean="0">
                <a:latin typeface="Times New Roman" panose="02020603050405020304" pitchFamily="18" charset="0"/>
                <a:cs typeface="Times New Roman" panose="02020603050405020304" pitchFamily="18" charset="0"/>
              </a:rPr>
              <a:t>4</a:t>
            </a:r>
            <a:r>
              <a:rPr lang="hu-HU" sz="1600" b="1" dirty="0">
                <a:latin typeface="Times New Roman" panose="02020603050405020304" pitchFamily="18" charset="0"/>
                <a:cs typeface="Times New Roman" panose="02020603050405020304" pitchFamily="18" charset="0"/>
              </a:rPr>
              <a:t>. Munkavállalók tájékoztatása, képzése</a:t>
            </a:r>
          </a:p>
          <a:p>
            <a:pPr marL="0" indent="0">
              <a:buNone/>
            </a:pPr>
            <a:endParaRPr lang="hu-HU" dirty="0"/>
          </a:p>
        </p:txBody>
      </p:sp>
    </p:spTree>
    <p:extLst>
      <p:ext uri="{BB962C8B-B14F-4D97-AF65-F5344CB8AC3E}">
        <p14:creationId xmlns:p14="http://schemas.microsoft.com/office/powerpoint/2010/main" val="37943453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749B2A2D-2F93-41FE-8846-6848BF15DD1E}"/>
              </a:ext>
            </a:extLst>
          </p:cNvPr>
          <p:cNvSpPr>
            <a:spLocks noGrp="1"/>
          </p:cNvSpPr>
          <p:nvPr>
            <p:ph idx="1"/>
          </p:nvPr>
        </p:nvSpPr>
        <p:spPr>
          <a:xfrm>
            <a:off x="221942" y="88778"/>
            <a:ext cx="11452194" cy="5486400"/>
          </a:xfrm>
        </p:spPr>
        <p:txBody>
          <a:bodyPr>
            <a:normAutofit fontScale="40000" lnSpcReduction="20000"/>
          </a:bodyPr>
          <a:lstStyle/>
          <a:p>
            <a:pPr marL="0" indent="0">
              <a:buNone/>
            </a:pPr>
            <a:r>
              <a:rPr lang="hu-HU" sz="4000" b="1" dirty="0">
                <a:latin typeface="Times New Roman" panose="02020603050405020304" pitchFamily="18" charset="0"/>
                <a:cs typeface="Times New Roman" panose="02020603050405020304" pitchFamily="18" charset="0"/>
              </a:rPr>
              <a:t>5. Egyéni védőeszköz juttatás</a:t>
            </a:r>
          </a:p>
          <a:p>
            <a:pPr>
              <a:buFont typeface="Wingdings" panose="05000000000000000000" pitchFamily="2" charset="2"/>
              <a:buChar char="Ø"/>
            </a:pPr>
            <a:r>
              <a:rPr lang="hu-HU" sz="4000" dirty="0" smtClean="0">
                <a:latin typeface="Times New Roman" panose="02020603050405020304" pitchFamily="18" charset="0"/>
                <a:cs typeface="Times New Roman" panose="02020603050405020304" pitchFamily="18" charset="0"/>
              </a:rPr>
              <a:t>Egyéni </a:t>
            </a:r>
            <a:r>
              <a:rPr lang="hu-HU" sz="4000" dirty="0">
                <a:latin typeface="Times New Roman" panose="02020603050405020304" pitchFamily="18" charset="0"/>
                <a:cs typeface="Times New Roman" panose="02020603050405020304" pitchFamily="18" charset="0"/>
              </a:rPr>
              <a:t>védőeszköz juttatás rendjének írásbeli szabályozása.</a:t>
            </a:r>
          </a:p>
          <a:p>
            <a:pPr>
              <a:buFont typeface="Wingdings" panose="05000000000000000000" pitchFamily="2" charset="2"/>
              <a:buChar char="Ø"/>
            </a:pPr>
            <a:r>
              <a:rPr lang="hu-HU" sz="4000" dirty="0" smtClean="0">
                <a:latin typeface="Times New Roman" panose="02020603050405020304" pitchFamily="18" charset="0"/>
                <a:cs typeface="Times New Roman" panose="02020603050405020304" pitchFamily="18" charset="0"/>
              </a:rPr>
              <a:t>Veszélyforrások </a:t>
            </a:r>
            <a:r>
              <a:rPr lang="hu-HU" sz="4000" dirty="0">
                <a:latin typeface="Times New Roman" panose="02020603050405020304" pitchFamily="18" charset="0"/>
                <a:cs typeface="Times New Roman" panose="02020603050405020304" pitchFamily="18" charset="0"/>
              </a:rPr>
              <a:t>ellen védő, ugyanakkor ergonómiai követelményeknek és </a:t>
            </a:r>
            <a:r>
              <a:rPr lang="hu-HU" sz="4000" dirty="0" smtClean="0">
                <a:latin typeface="Times New Roman" panose="02020603050405020304" pitchFamily="18" charset="0"/>
                <a:cs typeface="Times New Roman" panose="02020603050405020304" pitchFamily="18" charset="0"/>
              </a:rPr>
              <a:t>a megváltozott </a:t>
            </a:r>
            <a:r>
              <a:rPr lang="hu-HU" sz="4000" dirty="0">
                <a:latin typeface="Times New Roman" panose="02020603050405020304" pitchFamily="18" charset="0"/>
                <a:cs typeface="Times New Roman" panose="02020603050405020304" pitchFamily="18" charset="0"/>
              </a:rPr>
              <a:t>munkaképességű, fogyatékossággal élő munkavállalók </a:t>
            </a:r>
            <a:r>
              <a:rPr lang="hu-HU" sz="4000" dirty="0" smtClean="0">
                <a:latin typeface="Times New Roman" panose="02020603050405020304" pitchFamily="18" charset="0"/>
                <a:cs typeface="Times New Roman" panose="02020603050405020304" pitchFamily="18" charset="0"/>
              </a:rPr>
              <a:t>egészségi állapotának </a:t>
            </a:r>
            <a:r>
              <a:rPr lang="hu-HU" sz="4000" dirty="0">
                <a:latin typeface="Times New Roman" panose="02020603050405020304" pitchFamily="18" charset="0"/>
                <a:cs typeface="Times New Roman" panose="02020603050405020304" pitchFamily="18" charset="0"/>
              </a:rPr>
              <a:t>megfelelőegyéni védőeszköz biztosítása.</a:t>
            </a:r>
          </a:p>
          <a:p>
            <a:pPr>
              <a:buFont typeface="Wingdings" panose="05000000000000000000" pitchFamily="2" charset="2"/>
              <a:buChar char="Ø"/>
            </a:pPr>
            <a:r>
              <a:rPr lang="hu-HU" sz="4000" dirty="0" smtClean="0">
                <a:latin typeface="Times New Roman" panose="02020603050405020304" pitchFamily="18" charset="0"/>
                <a:cs typeface="Times New Roman" panose="02020603050405020304" pitchFamily="18" charset="0"/>
              </a:rPr>
              <a:t>Rendeltetésnek </a:t>
            </a:r>
            <a:r>
              <a:rPr lang="hu-HU" sz="4000" dirty="0">
                <a:latin typeface="Times New Roman" panose="02020603050405020304" pitchFamily="18" charset="0"/>
                <a:cs typeface="Times New Roman" panose="02020603050405020304" pitchFamily="18" charset="0"/>
              </a:rPr>
              <a:t>megfelelőhasználat.</a:t>
            </a:r>
          </a:p>
          <a:p>
            <a:pPr>
              <a:buFont typeface="Wingdings" panose="05000000000000000000" pitchFamily="2" charset="2"/>
              <a:buChar char="Ø"/>
            </a:pPr>
            <a:r>
              <a:rPr lang="hu-HU" sz="4000" dirty="0" smtClean="0">
                <a:latin typeface="Times New Roman" panose="02020603050405020304" pitchFamily="18" charset="0"/>
                <a:cs typeface="Times New Roman" panose="02020603050405020304" pitchFamily="18" charset="0"/>
              </a:rPr>
              <a:t>Egyéni </a:t>
            </a:r>
            <a:r>
              <a:rPr lang="hu-HU" sz="4000" dirty="0">
                <a:latin typeface="Times New Roman" panose="02020603050405020304" pitchFamily="18" charset="0"/>
                <a:cs typeface="Times New Roman" panose="02020603050405020304" pitchFamily="18" charset="0"/>
              </a:rPr>
              <a:t>védőeszköz használatára vonatkozó oktatás (begyakoroltatás, dokumentálás).</a:t>
            </a:r>
          </a:p>
          <a:p>
            <a:pPr marL="0" indent="0">
              <a:buNone/>
            </a:pPr>
            <a:r>
              <a:rPr lang="hu-HU" sz="4000" dirty="0">
                <a:latin typeface="Times New Roman" panose="02020603050405020304" pitchFamily="18" charset="0"/>
                <a:cs typeface="Times New Roman" panose="02020603050405020304" pitchFamily="18" charset="0"/>
              </a:rPr>
              <a:t> </a:t>
            </a:r>
            <a:r>
              <a:rPr lang="hu-HU" sz="4000" b="1" dirty="0" smtClean="0">
                <a:latin typeface="Times New Roman" panose="02020603050405020304" pitchFamily="18" charset="0"/>
                <a:cs typeface="Times New Roman" panose="02020603050405020304" pitchFamily="18" charset="0"/>
              </a:rPr>
              <a:t>6</a:t>
            </a:r>
            <a:r>
              <a:rPr lang="hu-HU" sz="4000" b="1" dirty="0">
                <a:latin typeface="Times New Roman" panose="02020603050405020304" pitchFamily="18" charset="0"/>
                <a:cs typeface="Times New Roman" panose="02020603050405020304" pitchFamily="18" charset="0"/>
              </a:rPr>
              <a:t>. A munkaköri alkalmasság orvosi vizsgálata/foglalkoztathatósági szakvélemény</a:t>
            </a:r>
          </a:p>
          <a:p>
            <a:pPr>
              <a:buFont typeface="Wingdings" panose="05000000000000000000" pitchFamily="2" charset="2"/>
              <a:buChar char="Ø"/>
            </a:pPr>
            <a:r>
              <a:rPr lang="hu-HU" sz="4000" dirty="0" smtClean="0">
                <a:latin typeface="Times New Roman" panose="02020603050405020304" pitchFamily="18" charset="0"/>
                <a:cs typeface="Times New Roman" panose="02020603050405020304" pitchFamily="18" charset="0"/>
              </a:rPr>
              <a:t>A </a:t>
            </a:r>
            <a:r>
              <a:rPr lang="hu-HU" sz="4000" dirty="0">
                <a:latin typeface="Times New Roman" panose="02020603050405020304" pitchFamily="18" charset="0"/>
                <a:cs typeface="Times New Roman" panose="02020603050405020304" pitchFamily="18" charset="0"/>
              </a:rPr>
              <a:t>munkavállalók foglalkozás-egészségügyi ellátásának biztosítása.</a:t>
            </a:r>
          </a:p>
          <a:p>
            <a:pPr>
              <a:buFont typeface="Wingdings" panose="05000000000000000000" pitchFamily="2" charset="2"/>
              <a:buChar char="Ø"/>
            </a:pPr>
            <a:r>
              <a:rPr lang="hu-HU" sz="4000" dirty="0" smtClean="0">
                <a:latin typeface="Times New Roman" panose="02020603050405020304" pitchFamily="18" charset="0"/>
                <a:cs typeface="Times New Roman" panose="02020603050405020304" pitchFamily="18" charset="0"/>
              </a:rPr>
              <a:t>A </a:t>
            </a:r>
            <a:r>
              <a:rPr lang="hu-HU" sz="4000" dirty="0">
                <a:latin typeface="Times New Roman" panose="02020603050405020304" pitchFamily="18" charset="0"/>
                <a:cs typeface="Times New Roman" panose="02020603050405020304" pitchFamily="18" charset="0"/>
              </a:rPr>
              <a:t>munkaköri alkalmassági vizsgálatok rendjének írásban történő </a:t>
            </a:r>
            <a:r>
              <a:rPr lang="hu-HU" sz="4000" dirty="0" smtClean="0">
                <a:latin typeface="Times New Roman" panose="02020603050405020304" pitchFamily="18" charset="0"/>
                <a:cs typeface="Times New Roman" panose="02020603050405020304" pitchFamily="18" charset="0"/>
              </a:rPr>
              <a:t>rögzítése.</a:t>
            </a:r>
          </a:p>
          <a:p>
            <a:pPr>
              <a:buFont typeface="Wingdings" panose="05000000000000000000" pitchFamily="2" charset="2"/>
              <a:buChar char="Ø"/>
            </a:pPr>
            <a:r>
              <a:rPr lang="hu-HU" sz="4000" dirty="0" smtClean="0">
                <a:latin typeface="Times New Roman" panose="02020603050405020304" pitchFamily="18" charset="0"/>
                <a:cs typeface="Times New Roman" panose="02020603050405020304" pitchFamily="18" charset="0"/>
              </a:rPr>
              <a:t>A </a:t>
            </a:r>
            <a:r>
              <a:rPr lang="hu-HU" sz="4000" dirty="0">
                <a:latin typeface="Times New Roman" panose="02020603050405020304" pitchFamily="18" charset="0"/>
                <a:cs typeface="Times New Roman" panose="02020603050405020304" pitchFamily="18" charset="0"/>
              </a:rPr>
              <a:t>sérülékeny csoportok számára tiltott munkakörök, tevékenységek meghatározása.</a:t>
            </a:r>
          </a:p>
          <a:p>
            <a:pPr>
              <a:buFont typeface="Wingdings" panose="05000000000000000000" pitchFamily="2" charset="2"/>
              <a:buChar char="Ø"/>
            </a:pPr>
            <a:r>
              <a:rPr lang="hu-HU" sz="4000" dirty="0" smtClean="0">
                <a:latin typeface="Times New Roman" panose="02020603050405020304" pitchFamily="18" charset="0"/>
                <a:cs typeface="Times New Roman" panose="02020603050405020304" pitchFamily="18" charset="0"/>
              </a:rPr>
              <a:t>A </a:t>
            </a:r>
            <a:r>
              <a:rPr lang="hu-HU" sz="4000" dirty="0">
                <a:latin typeface="Times New Roman" panose="02020603050405020304" pitchFamily="18" charset="0"/>
                <a:cs typeface="Times New Roman" panose="02020603050405020304" pitchFamily="18" charset="0"/>
              </a:rPr>
              <a:t>munkaköri alkalmasság előzetes, időszakos orvosi vizsgálata.</a:t>
            </a:r>
          </a:p>
          <a:p>
            <a:pPr>
              <a:buFont typeface="Wingdings" panose="05000000000000000000" pitchFamily="2" charset="2"/>
              <a:buChar char="Ø"/>
            </a:pPr>
            <a:r>
              <a:rPr lang="hu-HU" sz="4000" dirty="0" smtClean="0">
                <a:latin typeface="Times New Roman" panose="02020603050405020304" pitchFamily="18" charset="0"/>
                <a:cs typeface="Times New Roman" panose="02020603050405020304" pitchFamily="18" charset="0"/>
              </a:rPr>
              <a:t>Foglalkoztathatósági </a:t>
            </a:r>
            <a:r>
              <a:rPr lang="hu-HU" sz="4000" dirty="0">
                <a:latin typeface="Times New Roman" panose="02020603050405020304" pitchFamily="18" charset="0"/>
                <a:cs typeface="Times New Roman" panose="02020603050405020304" pitchFamily="18" charset="0"/>
              </a:rPr>
              <a:t>vizsgálat /ahol kötelező feltétele foglalkoztatásnak</a:t>
            </a:r>
            <a:r>
              <a:rPr lang="hu-HU" sz="4000" dirty="0" smtClean="0">
                <a:latin typeface="Times New Roman" panose="02020603050405020304" pitchFamily="18" charset="0"/>
                <a:cs typeface="Times New Roman" panose="02020603050405020304" pitchFamily="18" charset="0"/>
              </a:rPr>
              <a:t>/.</a:t>
            </a:r>
            <a:endParaRPr lang="hu-HU" sz="4000" dirty="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Aft>
                <a:spcPts val="0"/>
              </a:spcAft>
              <a:buNone/>
            </a:pPr>
            <a:r>
              <a:rPr lang="hu-HU" sz="4000" b="1" dirty="0">
                <a:latin typeface="Times New Roman" panose="02020603050405020304" pitchFamily="18" charset="0"/>
                <a:ea typeface="Calibri" panose="020F0502020204030204" pitchFamily="34" charset="0"/>
                <a:cs typeface="Times New Roman" panose="02020603050405020304" pitchFamily="18" charset="0"/>
              </a:rPr>
              <a:t>7. Munkahelyi elsősegélynyújtás</a:t>
            </a:r>
          </a:p>
          <a:p>
            <a:pPr>
              <a:lnSpc>
                <a:spcPct val="107000"/>
              </a:lnSpc>
              <a:spcAft>
                <a:spcPts val="0"/>
              </a:spcAft>
              <a:buFont typeface="Wingdings" panose="05000000000000000000" pitchFamily="2" charset="2"/>
              <a:buChar char="Ø"/>
            </a:pPr>
            <a:r>
              <a:rPr lang="hu-HU" sz="4000" dirty="0">
                <a:latin typeface="Times New Roman" panose="02020603050405020304" pitchFamily="18" charset="0"/>
                <a:ea typeface="Calibri" panose="020F0502020204030204" pitchFamily="34" charset="0"/>
                <a:cs typeface="Times New Roman" panose="02020603050405020304" pitchFamily="18" charset="0"/>
              </a:rPr>
              <a:t>A munkahelyi elsősegélynyújtás személyi, tárgyi feltételei</a:t>
            </a:r>
            <a:r>
              <a:rPr lang="hu-HU" sz="4000" dirty="0" smtClean="0">
                <a:latin typeface="Times New Roman" panose="02020603050405020304" pitchFamily="18" charset="0"/>
                <a:ea typeface="Calibri" panose="020F0502020204030204" pitchFamily="34" charset="0"/>
                <a:cs typeface="Times New Roman" panose="02020603050405020304" pitchFamily="18" charset="0"/>
              </a:rPr>
              <a:t>.</a:t>
            </a:r>
            <a:endParaRPr lang="hu-HU" sz="4000" dirty="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Aft>
                <a:spcPts val="0"/>
              </a:spcAft>
              <a:buNone/>
            </a:pPr>
            <a:r>
              <a:rPr lang="hu-HU" sz="4000" b="1" dirty="0">
                <a:latin typeface="Times New Roman" panose="02020603050405020304" pitchFamily="18" charset="0"/>
                <a:ea typeface="Calibri" panose="020F0502020204030204" pitchFamily="34" charset="0"/>
                <a:cs typeface="Times New Roman" panose="02020603050405020304" pitchFamily="18" charset="0"/>
              </a:rPr>
              <a:t>8. Munkahelyi kommunikáció</a:t>
            </a:r>
          </a:p>
          <a:p>
            <a:pPr>
              <a:lnSpc>
                <a:spcPct val="107000"/>
              </a:lnSpc>
              <a:spcAft>
                <a:spcPts val="0"/>
              </a:spcAft>
              <a:buFont typeface="Wingdings" panose="05000000000000000000" pitchFamily="2" charset="2"/>
              <a:buChar char="Ø"/>
            </a:pPr>
            <a:r>
              <a:rPr lang="hu-HU" sz="4000" dirty="0">
                <a:latin typeface="Times New Roman" panose="02020603050405020304" pitchFamily="18" charset="0"/>
                <a:ea typeface="Calibri" panose="020F0502020204030204" pitchFamily="34" charset="0"/>
                <a:cs typeface="Times New Roman" panose="02020603050405020304" pitchFamily="18" charset="0"/>
              </a:rPr>
              <a:t>Szükséges utasítások és tájékoztatások megadása</a:t>
            </a:r>
            <a:r>
              <a:rPr lang="hu-HU" sz="4000" dirty="0" smtClean="0">
                <a:latin typeface="Times New Roman" panose="02020603050405020304" pitchFamily="18" charset="0"/>
                <a:ea typeface="Calibri" panose="020F0502020204030204" pitchFamily="34" charset="0"/>
                <a:cs typeface="Times New Roman" panose="02020603050405020304" pitchFamily="18" charset="0"/>
              </a:rPr>
              <a:t>.</a:t>
            </a:r>
            <a:endParaRPr lang="hu-HU" sz="4000" dirty="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Aft>
                <a:spcPts val="0"/>
              </a:spcAft>
              <a:buNone/>
            </a:pPr>
            <a:r>
              <a:rPr lang="hu-HU" sz="4000" b="1" dirty="0">
                <a:latin typeface="Times New Roman" panose="02020603050405020304" pitchFamily="18" charset="0"/>
                <a:ea typeface="Calibri" panose="020F0502020204030204" pitchFamily="34" charset="0"/>
                <a:cs typeface="Times New Roman" panose="02020603050405020304" pitchFamily="18" charset="0"/>
              </a:rPr>
              <a:t>9. Eljárások veszélyhelyzet esetén</a:t>
            </a:r>
          </a:p>
          <a:p>
            <a:pPr>
              <a:lnSpc>
                <a:spcPct val="107000"/>
              </a:lnSpc>
              <a:spcAft>
                <a:spcPts val="0"/>
              </a:spcAft>
              <a:buFont typeface="Wingdings" panose="05000000000000000000" pitchFamily="2" charset="2"/>
              <a:buChar char="Ø"/>
            </a:pPr>
            <a:r>
              <a:rPr lang="hu-HU" sz="4000" dirty="0">
                <a:latin typeface="Times New Roman" panose="02020603050405020304" pitchFamily="18" charset="0"/>
                <a:ea typeface="Calibri" panose="020F0502020204030204" pitchFamily="34" charset="0"/>
                <a:cs typeface="Times New Roman" panose="02020603050405020304" pitchFamily="18" charset="0"/>
              </a:rPr>
              <a:t>Balesetek, üzemzavarok, veszélyhelyzetek kezelésére intézkedési terv, mentési </a:t>
            </a:r>
            <a:r>
              <a:rPr lang="hu-HU" sz="4000" dirty="0" smtClean="0">
                <a:latin typeface="Times New Roman" panose="02020603050405020304" pitchFamily="18" charset="0"/>
                <a:ea typeface="Calibri" panose="020F0502020204030204" pitchFamily="34" charset="0"/>
                <a:cs typeface="Times New Roman" panose="02020603050405020304" pitchFamily="18" charset="0"/>
              </a:rPr>
              <a:t>terv készítése</a:t>
            </a:r>
            <a:r>
              <a:rPr lang="hu-HU" sz="4000" dirty="0">
                <a:latin typeface="Times New Roman" panose="02020603050405020304" pitchFamily="18" charset="0"/>
                <a:ea typeface="Calibri" panose="020F0502020204030204" pitchFamily="34" charset="0"/>
                <a:cs typeface="Times New Roman" panose="02020603050405020304" pitchFamily="18" charset="0"/>
              </a:rPr>
              <a:t>.</a:t>
            </a:r>
          </a:p>
          <a:p>
            <a:pPr marL="0" indent="0">
              <a:buNone/>
            </a:pPr>
            <a:endParaRPr lang="hu-HU" dirty="0"/>
          </a:p>
        </p:txBody>
      </p:sp>
    </p:spTree>
    <p:extLst>
      <p:ext uri="{BB962C8B-B14F-4D97-AF65-F5344CB8AC3E}">
        <p14:creationId xmlns:p14="http://schemas.microsoft.com/office/powerpoint/2010/main" val="36690457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endParaRPr lang="hu-HU"/>
          </a:p>
        </p:txBody>
      </p:sp>
      <p:sp>
        <p:nvSpPr>
          <p:cNvPr id="3" name="Tartalom helye 2"/>
          <p:cNvSpPr>
            <a:spLocks noGrp="1"/>
          </p:cNvSpPr>
          <p:nvPr>
            <p:ph idx="1"/>
          </p:nvPr>
        </p:nvSpPr>
        <p:spPr/>
        <p:txBody>
          <a:bodyPr/>
          <a:lstStyle/>
          <a:p>
            <a:endParaRPr lang="hu-HU"/>
          </a:p>
        </p:txBody>
      </p:sp>
      <p:pic>
        <p:nvPicPr>
          <p:cNvPr id="4" name="Kép 3"/>
          <p:cNvPicPr>
            <a:picLocks noChangeAspect="1"/>
          </p:cNvPicPr>
          <p:nvPr/>
        </p:nvPicPr>
        <p:blipFill>
          <a:blip r:embed="rId2"/>
          <a:stretch>
            <a:fillRect/>
          </a:stretch>
        </p:blipFill>
        <p:spPr>
          <a:xfrm>
            <a:off x="0" y="0"/>
            <a:ext cx="12192000" cy="6858000"/>
          </a:xfrm>
          <a:prstGeom prst="rect">
            <a:avLst/>
          </a:prstGeom>
        </p:spPr>
      </p:pic>
      <p:sp>
        <p:nvSpPr>
          <p:cNvPr id="5" name="Szövegdoboz 4"/>
          <p:cNvSpPr txBox="1"/>
          <p:nvPr/>
        </p:nvSpPr>
        <p:spPr>
          <a:xfrm>
            <a:off x="9386658" y="6519446"/>
            <a:ext cx="2805342" cy="338554"/>
          </a:xfrm>
          <a:prstGeom prst="rect">
            <a:avLst/>
          </a:prstGeom>
          <a:noFill/>
        </p:spPr>
        <p:txBody>
          <a:bodyPr wrap="square" rtlCol="0">
            <a:spAutoFit/>
          </a:bodyPr>
          <a:lstStyle/>
          <a:p>
            <a:r>
              <a:rPr lang="hu-HU" sz="1600" i="1" dirty="0" smtClean="0">
                <a:latin typeface="Times New Roman" panose="02020603050405020304" pitchFamily="18" charset="0"/>
                <a:cs typeface="Times New Roman" panose="02020603050405020304" pitchFamily="18" charset="0"/>
              </a:rPr>
              <a:t>Forrás: https</a:t>
            </a:r>
            <a:r>
              <a:rPr lang="hu-HU" sz="1600" i="1" dirty="0">
                <a:latin typeface="Times New Roman" panose="02020603050405020304" pitchFamily="18" charset="0"/>
                <a:cs typeface="Times New Roman" panose="02020603050405020304" pitchFamily="18" charset="0"/>
              </a:rPr>
              <a:t>://</a:t>
            </a:r>
            <a:r>
              <a:rPr lang="hu-HU" sz="1600" i="1" dirty="0" smtClean="0">
                <a:latin typeface="Times New Roman" panose="02020603050405020304" pitchFamily="18" charset="0"/>
                <a:cs typeface="Times New Roman" panose="02020603050405020304" pitchFamily="18" charset="0"/>
              </a:rPr>
              <a:t>ertekvagy.hu</a:t>
            </a:r>
            <a:endParaRPr lang="hu-HU" sz="1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28741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D18A23B-4C6B-4063-9B3F-02F74DDEE412}"/>
              </a:ext>
            </a:extLst>
          </p:cNvPr>
          <p:cNvSpPr>
            <a:spLocks noGrp="1"/>
          </p:cNvSpPr>
          <p:nvPr>
            <p:ph type="title"/>
          </p:nvPr>
        </p:nvSpPr>
        <p:spPr/>
        <p:txBody>
          <a:bodyPr/>
          <a:lstStyle/>
          <a:p>
            <a:endParaRPr lang="hu-HU" dirty="0"/>
          </a:p>
        </p:txBody>
      </p:sp>
      <p:sp>
        <p:nvSpPr>
          <p:cNvPr id="3" name="Tartalom helye 2">
            <a:extLst>
              <a:ext uri="{FF2B5EF4-FFF2-40B4-BE49-F238E27FC236}">
                <a16:creationId xmlns:a16="http://schemas.microsoft.com/office/drawing/2014/main" id="{749B2A2D-2F93-41FE-8846-6848BF15DD1E}"/>
              </a:ext>
            </a:extLst>
          </p:cNvPr>
          <p:cNvSpPr>
            <a:spLocks noGrp="1"/>
          </p:cNvSpPr>
          <p:nvPr>
            <p:ph idx="1"/>
          </p:nvPr>
        </p:nvSpPr>
        <p:spPr>
          <a:xfrm>
            <a:off x="291849" y="2050742"/>
            <a:ext cx="11789314" cy="3515557"/>
          </a:xfrm>
        </p:spPr>
        <p:txBody>
          <a:bodyPr>
            <a:normAutofit/>
          </a:bodyPr>
          <a:lstStyle/>
          <a:p>
            <a:endParaRPr lang="hu-HU" sz="1400" dirty="0">
              <a:latin typeface="Times New Roman" panose="02020603050405020304" pitchFamily="18" charset="0"/>
              <a:cs typeface="Times New Roman" panose="02020603050405020304" pitchFamily="18" charset="0"/>
            </a:endParaRPr>
          </a:p>
        </p:txBody>
      </p:sp>
      <p:pic>
        <p:nvPicPr>
          <p:cNvPr id="4" name="Kép 3"/>
          <p:cNvPicPr>
            <a:picLocks noChangeAspect="1"/>
          </p:cNvPicPr>
          <p:nvPr/>
        </p:nvPicPr>
        <p:blipFill>
          <a:blip r:embed="rId3"/>
          <a:stretch>
            <a:fillRect/>
          </a:stretch>
        </p:blipFill>
        <p:spPr>
          <a:xfrm>
            <a:off x="0" y="-62144"/>
            <a:ext cx="12192000" cy="6920144"/>
          </a:xfrm>
          <a:prstGeom prst="rect">
            <a:avLst/>
          </a:prstGeom>
        </p:spPr>
      </p:pic>
    </p:spTree>
    <p:extLst>
      <p:ext uri="{BB962C8B-B14F-4D97-AF65-F5344CB8AC3E}">
        <p14:creationId xmlns:p14="http://schemas.microsoft.com/office/powerpoint/2010/main" val="9815627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D18A23B-4C6B-4063-9B3F-02F74DDEE412}"/>
              </a:ext>
            </a:extLst>
          </p:cNvPr>
          <p:cNvSpPr>
            <a:spLocks noGrp="1"/>
          </p:cNvSpPr>
          <p:nvPr>
            <p:ph type="title"/>
          </p:nvPr>
        </p:nvSpPr>
        <p:spPr>
          <a:xfrm>
            <a:off x="1009403" y="91992"/>
            <a:ext cx="10498776" cy="620527"/>
          </a:xfrm>
        </p:spPr>
        <p:txBody>
          <a:bodyPr>
            <a:normAutofit fontScale="90000"/>
          </a:bodyPr>
          <a:lstStyle/>
          <a:p>
            <a:pPr algn="ctr"/>
            <a:r>
              <a:rPr lang="hu-HU" dirty="0" smtClean="0"/>
              <a:t>Saját szervezet bemutatása: MMSZK</a:t>
            </a:r>
            <a:endParaRPr lang="hu-HU" dirty="0"/>
          </a:p>
        </p:txBody>
      </p:sp>
      <p:sp>
        <p:nvSpPr>
          <p:cNvPr id="3" name="Tartalom helye 2">
            <a:extLst>
              <a:ext uri="{FF2B5EF4-FFF2-40B4-BE49-F238E27FC236}">
                <a16:creationId xmlns:a16="http://schemas.microsoft.com/office/drawing/2014/main" id="{749B2A2D-2F93-41FE-8846-6848BF15DD1E}"/>
              </a:ext>
            </a:extLst>
          </p:cNvPr>
          <p:cNvSpPr>
            <a:spLocks noGrp="1"/>
          </p:cNvSpPr>
          <p:nvPr>
            <p:ph idx="1"/>
          </p:nvPr>
        </p:nvSpPr>
        <p:spPr>
          <a:xfrm>
            <a:off x="-1" y="843148"/>
            <a:ext cx="12192001" cy="4686795"/>
          </a:xfrm>
        </p:spPr>
        <p:txBody>
          <a:bodyPr>
            <a:normAutofit lnSpcReduction="10000"/>
          </a:bodyPr>
          <a:lstStyle/>
          <a:p>
            <a:pPr algn="just"/>
            <a:r>
              <a:rPr lang="hu-HU" dirty="0"/>
              <a:t>Intézményünk a társadalmi felelősségvállalás érdekében fontosnak tartja a megváltozott munkaképességű munkavállalók foglalkoztatásának elősegítését, ezért ezen tevékenységek koordinálására 2018. január 1-től közvetlen kancellári egységként létrehozta központunkat. </a:t>
            </a:r>
            <a:endParaRPr lang="hu-HU" dirty="0" smtClean="0"/>
          </a:p>
          <a:p>
            <a:pPr algn="just"/>
            <a:r>
              <a:rPr lang="hu-HU" dirty="0" smtClean="0"/>
              <a:t>Az </a:t>
            </a:r>
            <a:r>
              <a:rPr lang="hu-HU" dirty="0"/>
              <a:t>egyetem foglalkoztatási rehabilitációs programjának célja a megváltozott munkaképességű munkavállalók számára a megfelelő munka megtalálása, megőrzése, és az előmenetel elősegítése. </a:t>
            </a:r>
            <a:endParaRPr lang="hu-HU" dirty="0" smtClean="0"/>
          </a:p>
          <a:p>
            <a:pPr algn="just"/>
            <a:r>
              <a:rPr lang="hu-HU" dirty="0" smtClean="0"/>
              <a:t>Célja </a:t>
            </a:r>
            <a:r>
              <a:rPr lang="hu-HU" dirty="0"/>
              <a:t>továbbá, hogy megteremtse a megváltozott munkaképességű személyek </a:t>
            </a:r>
            <a:r>
              <a:rPr lang="hu-HU" dirty="0" err="1"/>
              <a:t>munkaerőpiaci</a:t>
            </a:r>
            <a:r>
              <a:rPr lang="hu-HU" dirty="0"/>
              <a:t> integrációját elősegítő minimumfeltételeket, hogy az érintettek alkalmassá válhassanak a minél teljesebb értékű foglalkoztatásra, a sérültek érdekeltek legyenek a munkavállalásban, másfelől a munkáltatók befogadóvá váljanak a megváltozott munkaképességűek iránt.</a:t>
            </a:r>
          </a:p>
        </p:txBody>
      </p:sp>
    </p:spTree>
    <p:extLst>
      <p:ext uri="{BB962C8B-B14F-4D97-AF65-F5344CB8AC3E}">
        <p14:creationId xmlns:p14="http://schemas.microsoft.com/office/powerpoint/2010/main" val="40159493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D18A23B-4C6B-4063-9B3F-02F74DDEE412}"/>
              </a:ext>
            </a:extLst>
          </p:cNvPr>
          <p:cNvSpPr>
            <a:spLocks noGrp="1"/>
          </p:cNvSpPr>
          <p:nvPr>
            <p:ph type="title"/>
          </p:nvPr>
        </p:nvSpPr>
        <p:spPr>
          <a:xfrm>
            <a:off x="1009403" y="91992"/>
            <a:ext cx="10498776" cy="620527"/>
          </a:xfrm>
        </p:spPr>
        <p:txBody>
          <a:bodyPr>
            <a:normAutofit fontScale="90000"/>
          </a:bodyPr>
          <a:lstStyle/>
          <a:p>
            <a:pPr algn="ctr"/>
            <a:r>
              <a:rPr lang="hu-HU" dirty="0" smtClean="0"/>
              <a:t>Saját szervezet bemutatása: MMSZK</a:t>
            </a:r>
            <a:endParaRPr lang="hu-HU" dirty="0"/>
          </a:p>
        </p:txBody>
      </p:sp>
      <p:sp>
        <p:nvSpPr>
          <p:cNvPr id="3" name="Tartalom helye 2">
            <a:extLst>
              <a:ext uri="{FF2B5EF4-FFF2-40B4-BE49-F238E27FC236}">
                <a16:creationId xmlns:a16="http://schemas.microsoft.com/office/drawing/2014/main" id="{749B2A2D-2F93-41FE-8846-6848BF15DD1E}"/>
              </a:ext>
            </a:extLst>
          </p:cNvPr>
          <p:cNvSpPr>
            <a:spLocks noGrp="1"/>
          </p:cNvSpPr>
          <p:nvPr>
            <p:ph idx="1"/>
          </p:nvPr>
        </p:nvSpPr>
        <p:spPr>
          <a:xfrm>
            <a:off x="-1" y="843149"/>
            <a:ext cx="12192001" cy="4392240"/>
          </a:xfrm>
        </p:spPr>
        <p:txBody>
          <a:bodyPr>
            <a:normAutofit fontScale="92500" lnSpcReduction="10000"/>
          </a:bodyPr>
          <a:lstStyle/>
          <a:p>
            <a:pPr marL="0" indent="0" algn="just">
              <a:buNone/>
            </a:pPr>
            <a:r>
              <a:rPr lang="hu-HU" b="1" u="sng" dirty="0" smtClean="0"/>
              <a:t>Eredményeink:</a:t>
            </a:r>
          </a:p>
          <a:p>
            <a:pPr marL="0" indent="0" algn="just">
              <a:buNone/>
            </a:pPr>
            <a:r>
              <a:rPr lang="hu-HU" dirty="0">
                <a:solidFill>
                  <a:srgbClr val="595959"/>
                </a:solidFill>
                <a:latin typeface="Calibri" panose="020F0502020204030204" pitchFamily="34" charset="0"/>
                <a:ea typeface="Calibri" panose="020F0502020204030204" pitchFamily="34" charset="0"/>
                <a:cs typeface="Times New Roman" panose="02020603050405020304" pitchFamily="18" charset="0"/>
              </a:rPr>
              <a:t>2017. – 2020. évi időszakban az EFOP pályázatával, 75 fő megváltozott munkaképességű személyt sikerült </a:t>
            </a:r>
            <a:r>
              <a:rPr lang="hu-HU" dirty="0" smtClean="0">
                <a:solidFill>
                  <a:srgbClr val="595959"/>
                </a:solidFill>
                <a:latin typeface="Calibri" panose="020F0502020204030204" pitchFamily="34" charset="0"/>
                <a:ea typeface="Calibri" panose="020F0502020204030204" pitchFamily="34" charset="0"/>
                <a:cs typeface="Times New Roman" panose="02020603050405020304" pitchFamily="18" charset="0"/>
              </a:rPr>
              <a:t>elhelyezi. </a:t>
            </a:r>
            <a:r>
              <a:rPr lang="hu-HU" b="1" dirty="0">
                <a:solidFill>
                  <a:srgbClr val="595959"/>
                </a:solidFill>
                <a:latin typeface="Calibri" panose="020F0502020204030204" pitchFamily="34" charset="0"/>
                <a:ea typeface="Calibri" panose="020F0502020204030204" pitchFamily="34" charset="0"/>
                <a:cs typeface="Times New Roman" panose="02020603050405020304" pitchFamily="18" charset="0"/>
              </a:rPr>
              <a:t>52 373 962 Ft bértámogatással</a:t>
            </a:r>
            <a:r>
              <a:rPr lang="hu-HU" dirty="0">
                <a:solidFill>
                  <a:srgbClr val="595959"/>
                </a:solidFill>
                <a:latin typeface="Calibri" panose="020F0502020204030204" pitchFamily="34" charset="0"/>
                <a:ea typeface="Calibri" panose="020F0502020204030204" pitchFamily="34" charset="0"/>
                <a:cs typeface="Times New Roman" panose="02020603050405020304" pitchFamily="18" charset="0"/>
              </a:rPr>
              <a:t>. </a:t>
            </a:r>
            <a:endParaRPr lang="hu-HU" dirty="0" smtClean="0">
              <a:solidFill>
                <a:srgbClr val="595959"/>
              </a:solidFill>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r>
              <a:rPr lang="hu-HU" dirty="0" smtClean="0">
                <a:solidFill>
                  <a:srgbClr val="595959"/>
                </a:solidFill>
                <a:latin typeface="Calibri" panose="020F0502020204030204" pitchFamily="34" charset="0"/>
                <a:ea typeface="Calibri" panose="020F0502020204030204" pitchFamily="34" charset="0"/>
                <a:cs typeface="Times New Roman" panose="02020603050405020304" pitchFamily="18" charset="0"/>
              </a:rPr>
              <a:t>Ezen </a:t>
            </a:r>
            <a:r>
              <a:rPr lang="hu-HU" dirty="0">
                <a:solidFill>
                  <a:srgbClr val="595959"/>
                </a:solidFill>
                <a:latin typeface="Calibri" panose="020F0502020204030204" pitchFamily="34" charset="0"/>
                <a:ea typeface="Calibri" panose="020F0502020204030204" pitchFamily="34" charset="0"/>
                <a:cs typeface="Times New Roman" panose="02020603050405020304" pitchFamily="18" charset="0"/>
              </a:rPr>
              <a:t>időszak alatt </a:t>
            </a:r>
            <a:r>
              <a:rPr lang="hu-HU" b="1" dirty="0">
                <a:solidFill>
                  <a:srgbClr val="595959"/>
                </a:solidFill>
                <a:latin typeface="Calibri" panose="020F0502020204030204" pitchFamily="34" charset="0"/>
                <a:ea typeface="Calibri" panose="020F0502020204030204" pitchFamily="34" charset="0"/>
                <a:cs typeface="Times New Roman" panose="02020603050405020304" pitchFamily="18" charset="0"/>
              </a:rPr>
              <a:t>454 349 962 Ft adó megfizetése</a:t>
            </a:r>
            <a:r>
              <a:rPr lang="hu-HU" dirty="0">
                <a:solidFill>
                  <a:srgbClr val="595959"/>
                </a:solidFill>
                <a:latin typeface="Calibri" panose="020F0502020204030204" pitchFamily="34" charset="0"/>
                <a:ea typeface="Calibri" panose="020F0502020204030204" pitchFamily="34" charset="0"/>
                <a:cs typeface="Times New Roman" panose="02020603050405020304" pitchFamily="18" charset="0"/>
              </a:rPr>
              <a:t> </a:t>
            </a:r>
            <a:r>
              <a:rPr lang="hu-HU" b="1" dirty="0">
                <a:solidFill>
                  <a:srgbClr val="595959"/>
                </a:solidFill>
                <a:latin typeface="Calibri" panose="020F0502020204030204" pitchFamily="34" charset="0"/>
                <a:ea typeface="Calibri" panose="020F0502020204030204" pitchFamily="34" charset="0"/>
                <a:cs typeface="Times New Roman" panose="02020603050405020304" pitchFamily="18" charset="0"/>
              </a:rPr>
              <a:t>alól sikerült mentesíteni </a:t>
            </a:r>
            <a:r>
              <a:rPr lang="hu-HU" b="1" dirty="0" smtClean="0">
                <a:solidFill>
                  <a:srgbClr val="595959"/>
                </a:solidFill>
                <a:latin typeface="Calibri" panose="020F0502020204030204" pitchFamily="34" charset="0"/>
                <a:ea typeface="Calibri" panose="020F0502020204030204" pitchFamily="34" charset="0"/>
                <a:cs typeface="Times New Roman" panose="02020603050405020304" pitchFamily="18" charset="0"/>
              </a:rPr>
              <a:t>az Egyetemet.</a:t>
            </a:r>
            <a:r>
              <a:rPr lang="hu-HU" dirty="0" smtClean="0">
                <a:solidFill>
                  <a:srgbClr val="595959"/>
                </a:solidFill>
                <a:latin typeface="Calibri" panose="020F0502020204030204" pitchFamily="34" charset="0"/>
                <a:ea typeface="Calibri" panose="020F0502020204030204" pitchFamily="34" charset="0"/>
                <a:cs typeface="Times New Roman" panose="02020603050405020304" pitchFamily="18" charset="0"/>
              </a:rPr>
              <a:t> </a:t>
            </a:r>
            <a:r>
              <a:rPr lang="hu-HU" dirty="0">
                <a:solidFill>
                  <a:srgbClr val="595959"/>
                </a:solidFill>
                <a:latin typeface="Calibri" panose="020F0502020204030204" pitchFamily="34" charset="0"/>
                <a:ea typeface="Calibri" panose="020F0502020204030204" pitchFamily="34" charset="0"/>
                <a:cs typeface="Times New Roman" panose="02020603050405020304" pitchFamily="18" charset="0"/>
              </a:rPr>
              <a:t>Az mmk-ás munkavállalók foglalkoztatásában ezen időszakban sikerült majdnem 5 </a:t>
            </a:r>
            <a:r>
              <a:rPr lang="hu-HU" dirty="0" err="1">
                <a:solidFill>
                  <a:srgbClr val="595959"/>
                </a:solidFill>
                <a:latin typeface="Calibri" panose="020F0502020204030204" pitchFamily="34" charset="0"/>
                <a:ea typeface="Calibri" panose="020F0502020204030204" pitchFamily="34" charset="0"/>
                <a:cs typeface="Times New Roman" panose="02020603050405020304" pitchFamily="18" charset="0"/>
              </a:rPr>
              <a:t>szörösére</a:t>
            </a:r>
            <a:r>
              <a:rPr lang="hu-HU" dirty="0">
                <a:solidFill>
                  <a:srgbClr val="595959"/>
                </a:solidFill>
                <a:latin typeface="Calibri" panose="020F0502020204030204" pitchFamily="34" charset="0"/>
                <a:ea typeface="Calibri" panose="020F0502020204030204" pitchFamily="34" charset="0"/>
                <a:cs typeface="Times New Roman" panose="02020603050405020304" pitchFamily="18" charset="0"/>
              </a:rPr>
              <a:t> </a:t>
            </a:r>
            <a:r>
              <a:rPr lang="hu-HU" dirty="0" smtClean="0">
                <a:solidFill>
                  <a:srgbClr val="595959"/>
                </a:solidFill>
                <a:latin typeface="Calibri" panose="020F0502020204030204" pitchFamily="34" charset="0"/>
                <a:ea typeface="Calibri" panose="020F0502020204030204" pitchFamily="34" charset="0"/>
                <a:cs typeface="Times New Roman" panose="02020603050405020304" pitchFamily="18" charset="0"/>
              </a:rPr>
              <a:t>emelni </a:t>
            </a:r>
            <a:r>
              <a:rPr lang="hu-HU" dirty="0">
                <a:solidFill>
                  <a:srgbClr val="595959"/>
                </a:solidFill>
                <a:latin typeface="Calibri" panose="020F0502020204030204" pitchFamily="34" charset="0"/>
                <a:ea typeface="Calibri" panose="020F0502020204030204" pitchFamily="34" charset="0"/>
                <a:cs typeface="Times New Roman" panose="02020603050405020304" pitchFamily="18" charset="0"/>
              </a:rPr>
              <a:t>a foglalkoztatottak számát. </a:t>
            </a:r>
            <a:r>
              <a:rPr lang="hu-HU" b="1" dirty="0">
                <a:solidFill>
                  <a:srgbClr val="595959"/>
                </a:solidFill>
                <a:latin typeface="Calibri" panose="020F0502020204030204" pitchFamily="34" charset="0"/>
                <a:ea typeface="Calibri" panose="020F0502020204030204" pitchFamily="34" charset="0"/>
                <a:cs typeface="Times New Roman" panose="02020603050405020304" pitchFamily="18" charset="0"/>
              </a:rPr>
              <a:t>26 főről 121 főre</a:t>
            </a:r>
            <a:r>
              <a:rPr lang="hu-HU" dirty="0" smtClean="0">
                <a:solidFill>
                  <a:srgbClr val="595959"/>
                </a:solidFill>
                <a:latin typeface="Calibri" panose="020F0502020204030204" pitchFamily="34" charset="0"/>
                <a:ea typeface="Calibri" panose="020F0502020204030204" pitchFamily="34" charset="0"/>
                <a:cs typeface="Times New Roman" panose="02020603050405020304" pitchFamily="18" charset="0"/>
              </a:rPr>
              <a:t>.</a:t>
            </a:r>
          </a:p>
          <a:p>
            <a:pPr marL="0" indent="0" algn="just">
              <a:buNone/>
            </a:pPr>
            <a:r>
              <a:rPr lang="hu-HU" dirty="0" smtClean="0">
                <a:solidFill>
                  <a:srgbClr val="595959"/>
                </a:solidFill>
                <a:latin typeface="Calibri" panose="020F0502020204030204" pitchFamily="34" charset="0"/>
                <a:cs typeface="Times New Roman" panose="02020603050405020304" pitchFamily="18" charset="0"/>
              </a:rPr>
              <a:t>Jelenleg a kiszervezések, egyetemi cégekbe és a </a:t>
            </a:r>
            <a:r>
              <a:rPr lang="hu-HU" dirty="0" err="1" smtClean="0">
                <a:solidFill>
                  <a:srgbClr val="595959"/>
                </a:solidFill>
                <a:latin typeface="Calibri" panose="020F0502020204030204" pitchFamily="34" charset="0"/>
                <a:cs typeface="Times New Roman" panose="02020603050405020304" pitchFamily="18" charset="0"/>
              </a:rPr>
              <a:t>covid</a:t>
            </a:r>
            <a:r>
              <a:rPr lang="hu-HU" dirty="0" smtClean="0">
                <a:solidFill>
                  <a:srgbClr val="595959"/>
                </a:solidFill>
                <a:latin typeface="Calibri" panose="020F0502020204030204" pitchFamily="34" charset="0"/>
                <a:cs typeface="Times New Roman" panose="02020603050405020304" pitchFamily="18" charset="0"/>
              </a:rPr>
              <a:t> időszak miatt jelentős létszám csökkenés volt ezen a területen is, a megszokotthoz képest még jobban csökkent ezen munkavállalók elhelyezése. 2021.-ben a pályázat nélküli fogalakoztatás szinte teljesen sikertelen volt 3 fővel, most október – decemberi időszakban viszont sikerül 30 főt felvenni. Támogatás 6 hónapra közel 40 000 </a:t>
            </a:r>
            <a:r>
              <a:rPr lang="hu-HU" dirty="0" err="1" smtClean="0">
                <a:solidFill>
                  <a:srgbClr val="595959"/>
                </a:solidFill>
                <a:latin typeface="Calibri" panose="020F0502020204030204" pitchFamily="34" charset="0"/>
                <a:cs typeface="Times New Roman" panose="02020603050405020304" pitchFamily="18" charset="0"/>
              </a:rPr>
              <a:t>000</a:t>
            </a:r>
            <a:r>
              <a:rPr lang="hu-HU" dirty="0" smtClean="0">
                <a:solidFill>
                  <a:srgbClr val="595959"/>
                </a:solidFill>
                <a:latin typeface="Calibri" panose="020F0502020204030204" pitchFamily="34" charset="0"/>
                <a:cs typeface="Times New Roman" panose="02020603050405020304" pitchFamily="18" charset="0"/>
              </a:rPr>
              <a:t> Ft, plusz a munkavállalók hozzáadott munkaértéke és ezen felül jelentős </a:t>
            </a:r>
            <a:r>
              <a:rPr lang="hu-HU" dirty="0" err="1" smtClean="0">
                <a:solidFill>
                  <a:srgbClr val="595959"/>
                </a:solidFill>
                <a:latin typeface="Calibri" panose="020F0502020204030204" pitchFamily="34" charset="0"/>
                <a:cs typeface="Times New Roman" panose="02020603050405020304" pitchFamily="18" charset="0"/>
              </a:rPr>
              <a:t>reha</a:t>
            </a:r>
            <a:r>
              <a:rPr lang="hu-HU" dirty="0" smtClean="0">
                <a:solidFill>
                  <a:srgbClr val="595959"/>
                </a:solidFill>
                <a:latin typeface="Calibri" panose="020F0502020204030204" pitchFamily="34" charset="0"/>
                <a:cs typeface="Times New Roman" panose="02020603050405020304" pitchFamily="18" charset="0"/>
              </a:rPr>
              <a:t> megtakarítás, amely elérheti 22 000 </a:t>
            </a:r>
            <a:r>
              <a:rPr lang="hu-HU" dirty="0" err="1" smtClean="0">
                <a:solidFill>
                  <a:srgbClr val="595959"/>
                </a:solidFill>
                <a:latin typeface="Calibri" panose="020F0502020204030204" pitchFamily="34" charset="0"/>
                <a:cs typeface="Times New Roman" panose="02020603050405020304" pitchFamily="18" charset="0"/>
              </a:rPr>
              <a:t>000</a:t>
            </a:r>
            <a:r>
              <a:rPr lang="hu-HU" dirty="0" smtClean="0">
                <a:solidFill>
                  <a:srgbClr val="595959"/>
                </a:solidFill>
                <a:latin typeface="Calibri" panose="020F0502020204030204" pitchFamily="34" charset="0"/>
                <a:cs typeface="Times New Roman" panose="02020603050405020304" pitchFamily="18" charset="0"/>
              </a:rPr>
              <a:t> Ft-ot.</a:t>
            </a:r>
            <a:endParaRPr lang="hu-HU" dirty="0"/>
          </a:p>
        </p:txBody>
      </p:sp>
    </p:spTree>
    <p:extLst>
      <p:ext uri="{BB962C8B-B14F-4D97-AF65-F5344CB8AC3E}">
        <p14:creationId xmlns:p14="http://schemas.microsoft.com/office/powerpoint/2010/main" val="34510123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D18A23B-4C6B-4063-9B3F-02F74DDEE412}"/>
              </a:ext>
            </a:extLst>
          </p:cNvPr>
          <p:cNvSpPr>
            <a:spLocks noGrp="1"/>
          </p:cNvSpPr>
          <p:nvPr>
            <p:ph type="title"/>
          </p:nvPr>
        </p:nvSpPr>
        <p:spPr>
          <a:xfrm>
            <a:off x="0" y="0"/>
            <a:ext cx="3713950" cy="501688"/>
          </a:xfrm>
        </p:spPr>
        <p:txBody>
          <a:bodyPr>
            <a:normAutofit fontScale="90000"/>
          </a:bodyPr>
          <a:lstStyle/>
          <a:p>
            <a:pPr marL="228600" lvl="0" indent="-228600" algn="ctr">
              <a:spcBef>
                <a:spcPts val="1000"/>
              </a:spcBef>
            </a:pPr>
            <a:r>
              <a:rPr lang="hu-HU" sz="2400" dirty="0" smtClean="0">
                <a:latin typeface="Times New Roman" panose="02020603050405020304" pitchFamily="18" charset="0"/>
                <a:cs typeface="Times New Roman" panose="02020603050405020304" pitchFamily="18" charset="0"/>
              </a:rPr>
              <a:t>MMSZK szervezeti felépítése</a:t>
            </a:r>
            <a:endParaRPr lang="hu-HU" sz="2400" dirty="0">
              <a:latin typeface="Times New Roman" panose="02020603050405020304" pitchFamily="18" charset="0"/>
              <a:cs typeface="Times New Roman" panose="02020603050405020304" pitchFamily="18" charset="0"/>
            </a:endParaRPr>
          </a:p>
        </p:txBody>
      </p:sp>
      <p:graphicFrame>
        <p:nvGraphicFramePr>
          <p:cNvPr id="4" name="Tartalom helye 3"/>
          <p:cNvGraphicFramePr>
            <a:graphicFrameLocks noGrp="1"/>
          </p:cNvGraphicFramePr>
          <p:nvPr>
            <p:ph idx="1"/>
            <p:extLst>
              <p:ext uri="{D42A27DB-BD31-4B8C-83A1-F6EECF244321}">
                <p14:modId xmlns:p14="http://schemas.microsoft.com/office/powerpoint/2010/main" val="2867062517"/>
              </p:ext>
            </p:extLst>
          </p:nvPr>
        </p:nvGraphicFramePr>
        <p:xfrm>
          <a:off x="0" y="501688"/>
          <a:ext cx="4667001" cy="50010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Táblázat 4"/>
          <p:cNvGraphicFramePr>
            <a:graphicFrameLocks noGrp="1"/>
          </p:cNvGraphicFramePr>
          <p:nvPr>
            <p:extLst>
              <p:ext uri="{D42A27DB-BD31-4B8C-83A1-F6EECF244321}">
                <p14:modId xmlns:p14="http://schemas.microsoft.com/office/powerpoint/2010/main" val="3731003642"/>
              </p:ext>
            </p:extLst>
          </p:nvPr>
        </p:nvGraphicFramePr>
        <p:xfrm>
          <a:off x="5282160" y="3935504"/>
          <a:ext cx="6596075" cy="2835704"/>
        </p:xfrm>
        <a:graphic>
          <a:graphicData uri="http://schemas.openxmlformats.org/drawingml/2006/table">
            <a:tbl>
              <a:tblPr firstRow="1" firstCol="1" bandRow="1"/>
              <a:tblGrid>
                <a:gridCol w="958874">
                  <a:extLst>
                    <a:ext uri="{9D8B030D-6E8A-4147-A177-3AD203B41FA5}">
                      <a16:colId xmlns:a16="http://schemas.microsoft.com/office/drawing/2014/main" val="20000"/>
                    </a:ext>
                  </a:extLst>
                </a:gridCol>
                <a:gridCol w="1306292">
                  <a:extLst>
                    <a:ext uri="{9D8B030D-6E8A-4147-A177-3AD203B41FA5}">
                      <a16:colId xmlns:a16="http://schemas.microsoft.com/office/drawing/2014/main" val="20001"/>
                    </a:ext>
                  </a:extLst>
                </a:gridCol>
                <a:gridCol w="1070047">
                  <a:extLst>
                    <a:ext uri="{9D8B030D-6E8A-4147-A177-3AD203B41FA5}">
                      <a16:colId xmlns:a16="http://schemas.microsoft.com/office/drawing/2014/main" val="20002"/>
                    </a:ext>
                  </a:extLst>
                </a:gridCol>
                <a:gridCol w="1056149">
                  <a:extLst>
                    <a:ext uri="{9D8B030D-6E8A-4147-A177-3AD203B41FA5}">
                      <a16:colId xmlns:a16="http://schemas.microsoft.com/office/drawing/2014/main" val="20003"/>
                    </a:ext>
                  </a:extLst>
                </a:gridCol>
                <a:gridCol w="1403567">
                  <a:extLst>
                    <a:ext uri="{9D8B030D-6E8A-4147-A177-3AD203B41FA5}">
                      <a16:colId xmlns:a16="http://schemas.microsoft.com/office/drawing/2014/main" val="20004"/>
                    </a:ext>
                  </a:extLst>
                </a:gridCol>
                <a:gridCol w="801146">
                  <a:extLst>
                    <a:ext uri="{9D8B030D-6E8A-4147-A177-3AD203B41FA5}">
                      <a16:colId xmlns:a16="http://schemas.microsoft.com/office/drawing/2014/main" val="20005"/>
                    </a:ext>
                  </a:extLst>
                </a:gridCol>
              </a:tblGrid>
              <a:tr h="983695">
                <a:tc>
                  <a:txBody>
                    <a:bodyPr/>
                    <a:lstStyle/>
                    <a:p>
                      <a:pPr algn="ctr">
                        <a:lnSpc>
                          <a:spcPct val="107000"/>
                        </a:lnSpc>
                        <a:spcAft>
                          <a:spcPts val="0"/>
                        </a:spcAft>
                      </a:pPr>
                      <a:r>
                        <a:rPr lang="hu-HU"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év</a:t>
                      </a: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hu-HU"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Támogatás nélkül felvett mmk-ás foglalkoztatás (Fő)</a:t>
                      </a: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hu-HU"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EFOP támogatással foglalkoztatott mmk-ás (Fő)</a:t>
                      </a: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hu-HU"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Saját dolgozói állományból előhívott mmk-ás (Fő)</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hu-HU"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Felvett mmk-ás dolgozók, összesen</a:t>
                      </a: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hu-HU"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Kancellári elvárás 40 fő/év</a:t>
                      </a: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61158">
                <a:tc>
                  <a:txBody>
                    <a:bodyPr/>
                    <a:lstStyle/>
                    <a:p>
                      <a:pPr algn="ctr">
                        <a:lnSpc>
                          <a:spcPct val="107000"/>
                        </a:lnSpc>
                        <a:spcAft>
                          <a:spcPts val="0"/>
                        </a:spcAft>
                      </a:pPr>
                      <a:r>
                        <a:rPr lang="hu-HU"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2017.</a:t>
                      </a: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hu-HU"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hu-HU"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a:t>
                      </a: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hu-HU"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hu-HU"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hu-HU"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 fő</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61158">
                <a:tc>
                  <a:txBody>
                    <a:bodyPr/>
                    <a:lstStyle/>
                    <a:p>
                      <a:pPr algn="ctr">
                        <a:lnSpc>
                          <a:spcPct val="107000"/>
                        </a:lnSpc>
                        <a:spcAft>
                          <a:spcPts val="0"/>
                        </a:spcAft>
                      </a:pPr>
                      <a:r>
                        <a:rPr lang="hu-HU"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2018.</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hu-HU"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hu-HU"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41</a:t>
                      </a: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hu-HU"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a:t>
                      </a: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hu-HU"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56</a:t>
                      </a: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hu-HU"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+ 16 fő</a:t>
                      </a: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61158">
                <a:tc>
                  <a:txBody>
                    <a:bodyPr/>
                    <a:lstStyle/>
                    <a:p>
                      <a:pPr algn="ctr">
                        <a:lnSpc>
                          <a:spcPct val="107000"/>
                        </a:lnSpc>
                        <a:spcAft>
                          <a:spcPts val="0"/>
                        </a:spcAft>
                      </a:pPr>
                      <a:r>
                        <a:rPr lang="hu-HU"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2019.</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hu-HU"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hu-HU" sz="1100" dirty="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hu-HU"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a:t>
                      </a: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hu-HU"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39</a:t>
                      </a: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hu-HU"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- 1 fő</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61158">
                <a:tc>
                  <a:txBody>
                    <a:bodyPr/>
                    <a:lstStyle/>
                    <a:p>
                      <a:pPr algn="ctr">
                        <a:lnSpc>
                          <a:spcPct val="107000"/>
                        </a:lnSpc>
                        <a:spcAft>
                          <a:spcPts val="0"/>
                        </a:spcAft>
                      </a:pPr>
                      <a:r>
                        <a:rPr lang="hu-HU"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2020.</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hu-HU"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hu-HU"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hu-HU"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hu-HU"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a:t>
                      </a: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hu-HU"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- 16 fő</a:t>
                      </a: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61158">
                <a:tc>
                  <a:txBody>
                    <a:bodyPr/>
                    <a:lstStyle/>
                    <a:p>
                      <a:pPr algn="ctr">
                        <a:lnSpc>
                          <a:spcPct val="107000"/>
                        </a:lnSpc>
                        <a:spcAft>
                          <a:spcPts val="0"/>
                        </a:spcAft>
                      </a:pPr>
                      <a:r>
                        <a:rPr lang="hu-HU" sz="11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2021.</a:t>
                      </a: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hu-HU"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hu-HU"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27</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hu-HU"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a:t>
                      </a: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hu-HU" sz="11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37</a:t>
                      </a: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hu-HU"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hu-HU" sz="11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 </a:t>
                      </a:r>
                      <a:r>
                        <a:rPr lang="hu-HU"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fő</a:t>
                      </a: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85061">
                <a:tc>
                  <a:txBody>
                    <a:bodyPr/>
                    <a:lstStyle/>
                    <a:p>
                      <a:pPr algn="ctr">
                        <a:lnSpc>
                          <a:spcPct val="107000"/>
                        </a:lnSpc>
                        <a:spcAft>
                          <a:spcPts val="0"/>
                        </a:spcAft>
                      </a:pPr>
                      <a:r>
                        <a:rPr lang="hu-HU" sz="1100" dirty="0" smtClean="0">
                          <a:effectLst/>
                          <a:latin typeface="Calibri" panose="020F0502020204030204" pitchFamily="34" charset="0"/>
                          <a:ea typeface="Calibri" panose="020F0502020204030204" pitchFamily="34" charset="0"/>
                          <a:cs typeface="Times New Roman" panose="02020603050405020304" pitchFamily="18" charset="0"/>
                        </a:rPr>
                        <a:t>2022.</a:t>
                      </a: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hu-HU" sz="1100" dirty="0" smtClean="0">
                          <a:effectLst/>
                          <a:latin typeface="Calibri" panose="020F0502020204030204" pitchFamily="34" charset="0"/>
                          <a:cs typeface="Times New Roman" panose="02020603050405020304" pitchFamily="18" charset="0"/>
                        </a:rPr>
                        <a:t>25</a:t>
                      </a:r>
                      <a:endParaRPr lang="hu-HU" sz="1100" dirty="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hu-HU" sz="1100" dirty="0" smtClean="0">
                          <a:effectLst/>
                          <a:latin typeface="Calibri" panose="020F0502020204030204" pitchFamily="34" charset="0"/>
                          <a:cs typeface="Times New Roman" panose="02020603050405020304" pitchFamily="18" charset="0"/>
                        </a:rPr>
                        <a:t>5</a:t>
                      </a:r>
                      <a:endParaRPr lang="hu-HU" sz="1100" dirty="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hu-HU" sz="1100" dirty="0" smtClean="0">
                          <a:effectLst/>
                          <a:latin typeface="Calibri" panose="020F0502020204030204" pitchFamily="34" charset="0"/>
                          <a:cs typeface="Times New Roman" panose="02020603050405020304" pitchFamily="18" charset="0"/>
                        </a:rPr>
                        <a:t>6</a:t>
                      </a:r>
                      <a:endParaRPr lang="hu-HU" sz="1100" dirty="0">
                        <a:effectLst/>
                        <a:latin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hu-HU" sz="1100" dirty="0" smtClean="0">
                          <a:effectLst/>
                          <a:latin typeface="Calibri" panose="020F0502020204030204" pitchFamily="34" charset="0"/>
                          <a:ea typeface="Calibri" panose="020F0502020204030204" pitchFamily="34" charset="0"/>
                          <a:cs typeface="Times New Roman" panose="02020603050405020304" pitchFamily="18" charset="0"/>
                        </a:rPr>
                        <a:t>36</a:t>
                      </a: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hu-HU"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61158">
                <a:tc>
                  <a:txBody>
                    <a:bodyPr/>
                    <a:lstStyle/>
                    <a:p>
                      <a:pPr algn="ctr">
                        <a:lnSpc>
                          <a:spcPct val="107000"/>
                        </a:lnSpc>
                        <a:spcAft>
                          <a:spcPts val="0"/>
                        </a:spcAft>
                      </a:pPr>
                      <a:r>
                        <a:rPr lang="hu-HU" sz="11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Összesen:</a:t>
                      </a: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hu-HU"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graphicFrame>
        <p:nvGraphicFramePr>
          <p:cNvPr id="8" name="Táblázat 7"/>
          <p:cNvGraphicFramePr>
            <a:graphicFrameLocks noGrp="1"/>
          </p:cNvGraphicFramePr>
          <p:nvPr>
            <p:extLst>
              <p:ext uri="{D42A27DB-BD31-4B8C-83A1-F6EECF244321}">
                <p14:modId xmlns:p14="http://schemas.microsoft.com/office/powerpoint/2010/main" val="1250249096"/>
              </p:ext>
            </p:extLst>
          </p:nvPr>
        </p:nvGraphicFramePr>
        <p:xfrm>
          <a:off x="5282160" y="178958"/>
          <a:ext cx="6524357" cy="3457575"/>
        </p:xfrm>
        <a:graphic>
          <a:graphicData uri="http://schemas.openxmlformats.org/drawingml/2006/table">
            <a:tbl>
              <a:tblPr>
                <a:tableStyleId>{5C22544A-7EE6-4342-B048-85BDC9FD1C3A}</a:tableStyleId>
              </a:tblPr>
              <a:tblGrid>
                <a:gridCol w="756616">
                  <a:extLst>
                    <a:ext uri="{9D8B030D-6E8A-4147-A177-3AD203B41FA5}">
                      <a16:colId xmlns:a16="http://schemas.microsoft.com/office/drawing/2014/main" val="3589021972"/>
                    </a:ext>
                  </a:extLst>
                </a:gridCol>
                <a:gridCol w="803177">
                  <a:extLst>
                    <a:ext uri="{9D8B030D-6E8A-4147-A177-3AD203B41FA5}">
                      <a16:colId xmlns:a16="http://schemas.microsoft.com/office/drawing/2014/main" val="64073555"/>
                    </a:ext>
                  </a:extLst>
                </a:gridCol>
                <a:gridCol w="759526">
                  <a:extLst>
                    <a:ext uri="{9D8B030D-6E8A-4147-A177-3AD203B41FA5}">
                      <a16:colId xmlns:a16="http://schemas.microsoft.com/office/drawing/2014/main" val="1258688038"/>
                    </a:ext>
                  </a:extLst>
                </a:gridCol>
                <a:gridCol w="954500">
                  <a:extLst>
                    <a:ext uri="{9D8B030D-6E8A-4147-A177-3AD203B41FA5}">
                      <a16:colId xmlns:a16="http://schemas.microsoft.com/office/drawing/2014/main" val="4142917055"/>
                    </a:ext>
                  </a:extLst>
                </a:gridCol>
                <a:gridCol w="1617993">
                  <a:extLst>
                    <a:ext uri="{9D8B030D-6E8A-4147-A177-3AD203B41FA5}">
                      <a16:colId xmlns:a16="http://schemas.microsoft.com/office/drawing/2014/main" val="3011343440"/>
                    </a:ext>
                  </a:extLst>
                </a:gridCol>
                <a:gridCol w="1632545">
                  <a:extLst>
                    <a:ext uri="{9D8B030D-6E8A-4147-A177-3AD203B41FA5}">
                      <a16:colId xmlns:a16="http://schemas.microsoft.com/office/drawing/2014/main" val="3258095625"/>
                    </a:ext>
                  </a:extLst>
                </a:gridCol>
              </a:tblGrid>
              <a:tr h="723900">
                <a:tc>
                  <a:txBody>
                    <a:bodyPr/>
                    <a:lstStyle/>
                    <a:p>
                      <a:pPr algn="ctr" fontAlgn="ctr"/>
                      <a:r>
                        <a:rPr lang="hu-HU" sz="1100" u="none" strike="noStrike" dirty="0">
                          <a:effectLst/>
                        </a:rPr>
                        <a:t>Év</a:t>
                      </a:r>
                      <a:endParaRPr lang="hu-HU" sz="11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hu-HU" sz="1100" u="none" strike="noStrike" dirty="0" err="1">
                          <a:effectLst/>
                        </a:rPr>
                        <a:t>Reha</a:t>
                      </a:r>
                      <a:r>
                        <a:rPr lang="hu-HU" sz="1100" u="none" strike="noStrike" dirty="0">
                          <a:effectLst/>
                        </a:rPr>
                        <a:t> kötelezettség                    Ft</a:t>
                      </a:r>
                      <a:endParaRPr lang="hu-HU" sz="11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hu-HU" sz="1100" u="none" strike="noStrike" dirty="0">
                          <a:effectLst/>
                        </a:rPr>
                        <a:t>DE REHA BEFIZETÉS Ft/év</a:t>
                      </a:r>
                      <a:endParaRPr lang="hu-HU" sz="11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hu-HU" sz="1100" u="none" strike="noStrike" dirty="0">
                          <a:effectLst/>
                        </a:rPr>
                        <a:t>DE átlagos </a:t>
                      </a:r>
                      <a:r>
                        <a:rPr lang="hu-HU" sz="1100" u="none" strike="noStrike" dirty="0" err="1">
                          <a:effectLst/>
                        </a:rPr>
                        <a:t>stat</a:t>
                      </a:r>
                      <a:r>
                        <a:rPr lang="hu-HU" sz="1100" u="none" strike="noStrike" dirty="0">
                          <a:effectLst/>
                        </a:rPr>
                        <a:t>. létszám                     Fő</a:t>
                      </a:r>
                      <a:endParaRPr lang="hu-HU" sz="11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hu-HU" sz="1100" u="none" strike="noStrike" dirty="0">
                          <a:effectLst/>
                        </a:rPr>
                        <a:t>MMK-ás dolgozók statisztikai állományi létszáma                                          Fő</a:t>
                      </a:r>
                      <a:endParaRPr lang="hu-HU" sz="11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hu-HU" sz="1100" u="none" strike="noStrike" dirty="0">
                          <a:effectLst/>
                        </a:rPr>
                        <a:t>MMK-ás dolgozók munkaügyi állományi létszáma                   Fő</a:t>
                      </a:r>
                      <a:endParaRPr lang="hu-HU" sz="11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050448737"/>
                  </a:ext>
                </a:extLst>
              </a:tr>
              <a:tr h="628650">
                <a:tc>
                  <a:txBody>
                    <a:bodyPr/>
                    <a:lstStyle/>
                    <a:p>
                      <a:pPr algn="ctr" fontAlgn="ctr"/>
                      <a:r>
                        <a:rPr lang="hu-HU" sz="1100" u="none" strike="noStrike">
                          <a:effectLst/>
                        </a:rPr>
                        <a:t>2016.</a:t>
                      </a:r>
                      <a:endParaRPr lang="hu-HU" sz="11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hu-HU" sz="1100" u="none" strike="noStrike">
                          <a:effectLst/>
                        </a:rPr>
                        <a:t>964 500</a:t>
                      </a:r>
                      <a:endParaRPr lang="hu-HU"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hu-HU" sz="1100" u="none" strike="noStrike">
                          <a:effectLst/>
                        </a:rPr>
                        <a:t>263 597 851</a:t>
                      </a:r>
                      <a:endParaRPr lang="hu-HU"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hu-HU" sz="1100" u="none" strike="noStrike">
                          <a:effectLst/>
                        </a:rPr>
                        <a:t>5 953,60</a:t>
                      </a:r>
                      <a:endParaRPr lang="hu-HU"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hu-HU" sz="1100" u="none" strike="noStrike">
                          <a:effectLst/>
                        </a:rPr>
                        <a:t>24,3</a:t>
                      </a:r>
                      <a:endParaRPr lang="hu-HU"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hu-HU" sz="1100" u="none" strike="noStrike">
                          <a:effectLst/>
                        </a:rPr>
                        <a:t>26</a:t>
                      </a:r>
                      <a:endParaRPr lang="hu-HU" sz="11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867114763"/>
                  </a:ext>
                </a:extLst>
              </a:tr>
              <a:tr h="295275">
                <a:tc>
                  <a:txBody>
                    <a:bodyPr/>
                    <a:lstStyle/>
                    <a:p>
                      <a:pPr algn="ctr" fontAlgn="ctr"/>
                      <a:r>
                        <a:rPr lang="hu-HU" sz="1100" u="none" strike="noStrike">
                          <a:effectLst/>
                        </a:rPr>
                        <a:t>2017.</a:t>
                      </a:r>
                      <a:endParaRPr lang="hu-HU" sz="11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hu-HU" sz="1100" u="none" strike="noStrike">
                          <a:effectLst/>
                        </a:rPr>
                        <a:t>1.147.500</a:t>
                      </a:r>
                      <a:endParaRPr lang="hu-HU"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hu-HU" sz="1100" u="none" strike="noStrike">
                          <a:effectLst/>
                        </a:rPr>
                        <a:t>446 607 000</a:t>
                      </a:r>
                      <a:endParaRPr lang="hu-HU"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hu-HU" sz="1100" u="none" strike="noStrike">
                          <a:effectLst/>
                        </a:rPr>
                        <a:t>8 564,60</a:t>
                      </a:r>
                      <a:endParaRPr lang="hu-HU"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hu-HU" sz="1100" u="none" strike="noStrike">
                          <a:effectLst/>
                        </a:rPr>
                        <a:t>39</a:t>
                      </a:r>
                      <a:endParaRPr lang="hu-HU"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hu-HU" sz="1100" u="none" strike="noStrike">
                          <a:effectLst/>
                        </a:rPr>
                        <a:t>64</a:t>
                      </a:r>
                      <a:endParaRPr lang="hu-HU" sz="11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574992431"/>
                  </a:ext>
                </a:extLst>
              </a:tr>
              <a:tr h="314325">
                <a:tc>
                  <a:txBody>
                    <a:bodyPr/>
                    <a:lstStyle/>
                    <a:p>
                      <a:pPr algn="ctr" fontAlgn="ctr"/>
                      <a:r>
                        <a:rPr lang="hu-HU" sz="1100" u="none" strike="noStrike">
                          <a:effectLst/>
                        </a:rPr>
                        <a:t>2018.</a:t>
                      </a:r>
                      <a:endParaRPr lang="hu-HU" sz="11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hu-HU" sz="1100" u="none" strike="noStrike">
                          <a:effectLst/>
                        </a:rPr>
                        <a:t>1.242.000</a:t>
                      </a:r>
                      <a:endParaRPr lang="hu-HU"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hu-HU" sz="1100" u="none" strike="noStrike">
                          <a:effectLst/>
                        </a:rPr>
                        <a:t>463 266 000</a:t>
                      </a:r>
                      <a:endParaRPr lang="hu-HU"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hu-HU" sz="1100" u="none" strike="noStrike">
                          <a:effectLst/>
                        </a:rPr>
                        <a:t>8 839,90</a:t>
                      </a:r>
                      <a:endParaRPr lang="hu-HU"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hu-HU" sz="1100" u="none" strike="noStrike">
                          <a:effectLst/>
                        </a:rPr>
                        <a:t>69</a:t>
                      </a:r>
                      <a:endParaRPr lang="hu-HU"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hu-HU" sz="1100" u="none" strike="noStrike">
                          <a:effectLst/>
                        </a:rPr>
                        <a:t>106</a:t>
                      </a:r>
                      <a:endParaRPr lang="hu-HU" sz="11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149713218"/>
                  </a:ext>
                </a:extLst>
              </a:tr>
              <a:tr h="361950">
                <a:tc>
                  <a:txBody>
                    <a:bodyPr/>
                    <a:lstStyle/>
                    <a:p>
                      <a:pPr algn="ctr" fontAlgn="ctr"/>
                      <a:r>
                        <a:rPr lang="hu-HU" sz="1100" u="none" strike="noStrike">
                          <a:effectLst/>
                        </a:rPr>
                        <a:t>2019.</a:t>
                      </a:r>
                      <a:endParaRPr lang="hu-HU" sz="11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hu-HU" sz="1100" u="none" strike="noStrike">
                          <a:effectLst/>
                        </a:rPr>
                        <a:t>1.350.000</a:t>
                      </a:r>
                      <a:endParaRPr lang="hu-HU"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hu-HU" sz="1100" u="none" strike="noStrike">
                          <a:effectLst/>
                        </a:rPr>
                        <a:t>483 833 000</a:t>
                      </a:r>
                      <a:endParaRPr lang="hu-HU"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hu-HU" sz="1100" u="none" strike="noStrike">
                          <a:effectLst/>
                        </a:rPr>
                        <a:t>9 026,40</a:t>
                      </a:r>
                      <a:endParaRPr lang="hu-HU"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hu-HU" sz="1100" u="none" strike="noStrike">
                          <a:effectLst/>
                        </a:rPr>
                        <a:t>90,5</a:t>
                      </a:r>
                      <a:endParaRPr lang="hu-HU"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hu-HU" sz="1100" u="none" strike="noStrike">
                          <a:effectLst/>
                        </a:rPr>
                        <a:t>126</a:t>
                      </a:r>
                      <a:endParaRPr lang="hu-HU" sz="11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546084286"/>
                  </a:ext>
                </a:extLst>
              </a:tr>
              <a:tr h="409575">
                <a:tc>
                  <a:txBody>
                    <a:bodyPr/>
                    <a:lstStyle/>
                    <a:p>
                      <a:pPr algn="ctr" fontAlgn="ctr"/>
                      <a:r>
                        <a:rPr lang="hu-HU" sz="1100" u="none" strike="noStrike">
                          <a:effectLst/>
                        </a:rPr>
                        <a:t>2020.</a:t>
                      </a:r>
                      <a:endParaRPr lang="hu-HU" sz="11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hu-HU" sz="1100" u="none" strike="noStrike">
                          <a:effectLst/>
                        </a:rPr>
                        <a:t>1.449.000</a:t>
                      </a:r>
                      <a:endParaRPr lang="hu-HU"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hu-HU" sz="1100" u="none" strike="noStrike">
                          <a:effectLst/>
                        </a:rPr>
                        <a:t>517 293 000</a:t>
                      </a:r>
                      <a:endParaRPr lang="hu-HU"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hu-HU" sz="1100" u="none" strike="noStrike">
                          <a:effectLst/>
                        </a:rPr>
                        <a:t>9 135,90</a:t>
                      </a:r>
                      <a:endParaRPr lang="hu-HU"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hu-HU" sz="1100" u="none" strike="noStrike">
                          <a:effectLst/>
                        </a:rPr>
                        <a:t>99,8</a:t>
                      </a:r>
                      <a:endParaRPr lang="hu-HU"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hu-HU" sz="1100" u="none" strike="noStrike">
                          <a:effectLst/>
                        </a:rPr>
                        <a:t>119</a:t>
                      </a:r>
                      <a:endParaRPr lang="hu-HU" sz="11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01305295"/>
                  </a:ext>
                </a:extLst>
              </a:tr>
              <a:tr h="361950">
                <a:tc>
                  <a:txBody>
                    <a:bodyPr/>
                    <a:lstStyle/>
                    <a:p>
                      <a:pPr algn="ctr" fontAlgn="ctr"/>
                      <a:r>
                        <a:rPr lang="hu-HU" sz="1100" u="none" strike="noStrike">
                          <a:effectLst/>
                        </a:rPr>
                        <a:t>2021. </a:t>
                      </a:r>
                      <a:endParaRPr lang="hu-HU" sz="1100" b="1"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hu-HU" sz="1100" u="none" strike="noStrike">
                          <a:effectLst/>
                        </a:rPr>
                        <a:t>1.449.000</a:t>
                      </a:r>
                      <a:endParaRPr lang="hu-HU"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hu-HU" sz="1100" u="none" strike="noStrike">
                          <a:effectLst/>
                        </a:rPr>
                        <a:t>521 941 875</a:t>
                      </a:r>
                      <a:endParaRPr lang="hu-HU"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hu-HU" sz="1100" u="none" strike="noStrike">
                          <a:effectLst/>
                        </a:rPr>
                        <a:t>9 069,10</a:t>
                      </a:r>
                      <a:endParaRPr lang="hu-HU"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hu-HU" sz="1100" u="none" strike="noStrike">
                          <a:effectLst/>
                        </a:rPr>
                        <a:t>96,5</a:t>
                      </a:r>
                      <a:endParaRPr lang="hu-HU"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hu-HU" sz="1100" u="none" strike="noStrike" dirty="0">
                          <a:effectLst/>
                        </a:rPr>
                        <a:t>136</a:t>
                      </a:r>
                      <a:endParaRPr lang="hu-HU" sz="11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617678502"/>
                  </a:ext>
                </a:extLst>
              </a:tr>
              <a:tr h="361950">
                <a:tc>
                  <a:txBody>
                    <a:bodyPr/>
                    <a:lstStyle/>
                    <a:p>
                      <a:pPr algn="ctr" fontAlgn="ctr"/>
                      <a:r>
                        <a:rPr lang="hu-HU" sz="1100" b="1" i="0" u="none" strike="noStrike" dirty="0" smtClean="0">
                          <a:solidFill>
                            <a:srgbClr val="000000"/>
                          </a:solidFill>
                          <a:effectLst/>
                          <a:latin typeface="Calibri" panose="020F0502020204030204" pitchFamily="34" charset="0"/>
                        </a:rPr>
                        <a:t>2022.</a:t>
                      </a:r>
                      <a:endParaRPr lang="hu-HU" sz="11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hu-HU" sz="1100" b="0" i="0" u="none" strike="noStrike" dirty="0" smtClean="0">
                          <a:solidFill>
                            <a:srgbClr val="000000"/>
                          </a:solidFill>
                          <a:effectLst/>
                          <a:latin typeface="Calibri" panose="020F0502020204030204" pitchFamily="34" charset="0"/>
                        </a:rPr>
                        <a:t>1.800.000</a:t>
                      </a:r>
                      <a:endParaRPr lang="hu-HU" sz="11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endParaRPr lang="hu-HU" sz="11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endParaRPr lang="hu-HU"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endParaRPr lang="hu-HU" sz="11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endParaRPr lang="hu-HU" sz="11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032627536"/>
                  </a:ext>
                </a:extLst>
              </a:tr>
            </a:tbl>
          </a:graphicData>
        </a:graphic>
      </p:graphicFrame>
    </p:spTree>
    <p:extLst>
      <p:ext uri="{BB962C8B-B14F-4D97-AF65-F5344CB8AC3E}">
        <p14:creationId xmlns:p14="http://schemas.microsoft.com/office/powerpoint/2010/main" val="6796820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Kép 3"/>
          <p:cNvPicPr>
            <a:picLocks noChangeAspect="1"/>
          </p:cNvPicPr>
          <p:nvPr/>
        </p:nvPicPr>
        <p:blipFill>
          <a:blip r:embed="rId3"/>
          <a:stretch>
            <a:fillRect/>
          </a:stretch>
        </p:blipFill>
        <p:spPr>
          <a:xfrm>
            <a:off x="5755342" y="271299"/>
            <a:ext cx="6329082" cy="3251830"/>
          </a:xfrm>
          <a:prstGeom prst="rect">
            <a:avLst/>
          </a:prstGeom>
        </p:spPr>
      </p:pic>
      <p:sp>
        <p:nvSpPr>
          <p:cNvPr id="6" name="Szövegdoboz 5"/>
          <p:cNvSpPr txBox="1"/>
          <p:nvPr/>
        </p:nvSpPr>
        <p:spPr>
          <a:xfrm>
            <a:off x="459014" y="2336050"/>
            <a:ext cx="4897623" cy="369332"/>
          </a:xfrm>
          <a:prstGeom prst="rect">
            <a:avLst/>
          </a:prstGeom>
          <a:noFill/>
        </p:spPr>
        <p:txBody>
          <a:bodyPr wrap="none" rtlCol="0">
            <a:spAutoFit/>
          </a:bodyPr>
          <a:lstStyle/>
          <a:p>
            <a:r>
              <a:rPr lang="hu-HU" dirty="0" smtClean="0"/>
              <a:t>EFOP Pályázati foglalkoztatás megítélt támogatásai</a:t>
            </a:r>
            <a:endParaRPr lang="hu-HU" dirty="0"/>
          </a:p>
        </p:txBody>
      </p:sp>
      <p:graphicFrame>
        <p:nvGraphicFramePr>
          <p:cNvPr id="7" name="Táblázat 6"/>
          <p:cNvGraphicFramePr>
            <a:graphicFrameLocks noGrp="1"/>
          </p:cNvGraphicFramePr>
          <p:nvPr>
            <p:extLst>
              <p:ext uri="{D42A27DB-BD31-4B8C-83A1-F6EECF244321}">
                <p14:modId xmlns:p14="http://schemas.microsoft.com/office/powerpoint/2010/main" val="391418221"/>
              </p:ext>
            </p:extLst>
          </p:nvPr>
        </p:nvGraphicFramePr>
        <p:xfrm>
          <a:off x="60311" y="2705382"/>
          <a:ext cx="5695031" cy="2712032"/>
        </p:xfrm>
        <a:graphic>
          <a:graphicData uri="http://schemas.openxmlformats.org/drawingml/2006/table">
            <a:tbl>
              <a:tblPr firstRow="1" firstCol="1" bandRow="1"/>
              <a:tblGrid>
                <a:gridCol w="1898064">
                  <a:extLst>
                    <a:ext uri="{9D8B030D-6E8A-4147-A177-3AD203B41FA5}">
                      <a16:colId xmlns:a16="http://schemas.microsoft.com/office/drawing/2014/main" val="20000"/>
                    </a:ext>
                  </a:extLst>
                </a:gridCol>
                <a:gridCol w="1898064">
                  <a:extLst>
                    <a:ext uri="{9D8B030D-6E8A-4147-A177-3AD203B41FA5}">
                      <a16:colId xmlns:a16="http://schemas.microsoft.com/office/drawing/2014/main" val="20001"/>
                    </a:ext>
                  </a:extLst>
                </a:gridCol>
                <a:gridCol w="1898903">
                  <a:extLst>
                    <a:ext uri="{9D8B030D-6E8A-4147-A177-3AD203B41FA5}">
                      <a16:colId xmlns:a16="http://schemas.microsoft.com/office/drawing/2014/main" val="20002"/>
                    </a:ext>
                  </a:extLst>
                </a:gridCol>
              </a:tblGrid>
              <a:tr h="602673">
                <a:tc>
                  <a:txBody>
                    <a:bodyPr/>
                    <a:lstStyle/>
                    <a:p>
                      <a:pPr algn="ctr">
                        <a:lnSpc>
                          <a:spcPct val="107000"/>
                        </a:lnSpc>
                        <a:spcAft>
                          <a:spcPts val="0"/>
                        </a:spcAft>
                      </a:pPr>
                      <a:r>
                        <a:rPr lang="hu-HU" sz="1200" b="1" dirty="0">
                          <a:effectLst/>
                          <a:latin typeface="Times New Roman" panose="02020603050405020304" pitchFamily="18" charset="0"/>
                          <a:ea typeface="Calibri" panose="020F0502020204030204" pitchFamily="34" charset="0"/>
                          <a:cs typeface="Times New Roman" panose="02020603050405020304" pitchFamily="18" charset="0"/>
                        </a:rPr>
                        <a:t>Év</a:t>
                      </a: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hu-HU" sz="1200" b="1">
                          <a:effectLst/>
                          <a:latin typeface="Times New Roman" panose="02020603050405020304" pitchFamily="18" charset="0"/>
                          <a:ea typeface="Calibri" panose="020F0502020204030204" pitchFamily="34" charset="0"/>
                          <a:cs typeface="Times New Roman" panose="02020603050405020304" pitchFamily="18" charset="0"/>
                        </a:rPr>
                        <a:t>Foglalkoztatott létszám</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hu-HU" sz="1200" b="1" dirty="0">
                          <a:effectLst/>
                          <a:latin typeface="Times New Roman" panose="02020603050405020304" pitchFamily="18" charset="0"/>
                          <a:ea typeface="Calibri" panose="020F0502020204030204" pitchFamily="34" charset="0"/>
                          <a:cs typeface="Times New Roman" panose="02020603050405020304" pitchFamily="18" charset="0"/>
                        </a:rPr>
                        <a:t>Támogatásból befolyt összeg</a:t>
                      </a: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000"/>
                  </a:ext>
                </a:extLst>
              </a:tr>
              <a:tr h="301337">
                <a:tc>
                  <a:txBody>
                    <a:bodyPr/>
                    <a:lstStyle/>
                    <a:p>
                      <a:pPr algn="ctr">
                        <a:lnSpc>
                          <a:spcPct val="107000"/>
                        </a:lnSpc>
                        <a:spcAft>
                          <a:spcPts val="0"/>
                        </a:spcAft>
                      </a:pPr>
                      <a:r>
                        <a:rPr lang="hu-HU" sz="1200" dirty="0">
                          <a:effectLst/>
                          <a:latin typeface="Times New Roman" panose="02020603050405020304" pitchFamily="18" charset="0"/>
                          <a:ea typeface="Calibri" panose="020F0502020204030204" pitchFamily="34" charset="0"/>
                          <a:cs typeface="Times New Roman" panose="02020603050405020304" pitchFamily="18" charset="0"/>
                        </a:rPr>
                        <a:t>2017.</a:t>
                      </a: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hu-HU" sz="1200">
                          <a:effectLst/>
                          <a:latin typeface="Times New Roman" panose="02020603050405020304" pitchFamily="18" charset="0"/>
                          <a:ea typeface="Calibri" panose="020F0502020204030204" pitchFamily="34" charset="0"/>
                          <a:cs typeface="Times New Roman" panose="02020603050405020304" pitchFamily="18" charset="0"/>
                        </a:rPr>
                        <a:t>24</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hu-HU" sz="1200" dirty="0" smtClean="0">
                          <a:effectLst/>
                          <a:latin typeface="Times New Roman" panose="02020603050405020304" pitchFamily="18" charset="0"/>
                          <a:ea typeface="Calibri" panose="020F0502020204030204" pitchFamily="34" charset="0"/>
                          <a:cs typeface="Times New Roman" panose="02020603050405020304" pitchFamily="18" charset="0"/>
                        </a:rPr>
                        <a:t>13 980 586</a:t>
                      </a: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01337">
                <a:tc>
                  <a:txBody>
                    <a:bodyPr/>
                    <a:lstStyle/>
                    <a:p>
                      <a:pPr algn="ctr">
                        <a:lnSpc>
                          <a:spcPct val="107000"/>
                        </a:lnSpc>
                        <a:spcAft>
                          <a:spcPts val="0"/>
                        </a:spcAft>
                      </a:pPr>
                      <a:r>
                        <a:rPr lang="hu-HU" sz="1200" dirty="0">
                          <a:effectLst/>
                          <a:latin typeface="Times New Roman" panose="02020603050405020304" pitchFamily="18" charset="0"/>
                          <a:ea typeface="Calibri" panose="020F0502020204030204" pitchFamily="34" charset="0"/>
                          <a:cs typeface="Times New Roman" panose="02020603050405020304" pitchFamily="18" charset="0"/>
                        </a:rPr>
                        <a:t>2018.</a:t>
                      </a: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hu-HU" sz="1200" dirty="0">
                          <a:effectLst/>
                          <a:latin typeface="Times New Roman" panose="02020603050405020304" pitchFamily="18" charset="0"/>
                          <a:ea typeface="Calibri" panose="020F0502020204030204" pitchFamily="34" charset="0"/>
                          <a:cs typeface="Times New Roman" panose="02020603050405020304" pitchFamily="18" charset="0"/>
                        </a:rPr>
                        <a:t>41</a:t>
                      </a: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hu-HU" sz="1200" dirty="0">
                          <a:effectLst/>
                          <a:latin typeface="Times New Roman" panose="02020603050405020304" pitchFamily="18" charset="0"/>
                          <a:ea typeface="Calibri" panose="020F0502020204030204" pitchFamily="34" charset="0"/>
                          <a:cs typeface="Times New Roman" panose="02020603050405020304" pitchFamily="18" charset="0"/>
                        </a:rPr>
                        <a:t>29 788 041</a:t>
                      </a: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01337">
                <a:tc>
                  <a:txBody>
                    <a:bodyPr/>
                    <a:lstStyle/>
                    <a:p>
                      <a:pPr algn="ctr">
                        <a:lnSpc>
                          <a:spcPct val="107000"/>
                        </a:lnSpc>
                        <a:spcAft>
                          <a:spcPts val="0"/>
                        </a:spcAft>
                      </a:pPr>
                      <a:r>
                        <a:rPr lang="hu-HU" sz="1200">
                          <a:effectLst/>
                          <a:latin typeface="Times New Roman" panose="02020603050405020304" pitchFamily="18" charset="0"/>
                          <a:ea typeface="Calibri" panose="020F0502020204030204" pitchFamily="34" charset="0"/>
                          <a:cs typeface="Times New Roman" panose="02020603050405020304" pitchFamily="18" charset="0"/>
                        </a:rPr>
                        <a:t>2019.</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hu-HU" sz="1200" dirty="0">
                          <a:effectLst/>
                          <a:latin typeface="Times New Roman" panose="02020603050405020304" pitchFamily="18" charset="0"/>
                          <a:ea typeface="Calibri" panose="020F0502020204030204" pitchFamily="34" charset="0"/>
                          <a:cs typeface="Times New Roman" panose="02020603050405020304" pitchFamily="18" charset="0"/>
                        </a:rPr>
                        <a:t>0</a:t>
                      </a: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hu-HU" sz="1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01337">
                <a:tc>
                  <a:txBody>
                    <a:bodyPr/>
                    <a:lstStyle/>
                    <a:p>
                      <a:pPr algn="ctr">
                        <a:lnSpc>
                          <a:spcPct val="107000"/>
                        </a:lnSpc>
                        <a:spcAft>
                          <a:spcPts val="0"/>
                        </a:spcAft>
                      </a:pPr>
                      <a:r>
                        <a:rPr lang="hu-HU" sz="1200">
                          <a:effectLst/>
                          <a:latin typeface="Times New Roman" panose="02020603050405020304" pitchFamily="18" charset="0"/>
                          <a:ea typeface="Calibri" panose="020F0502020204030204" pitchFamily="34" charset="0"/>
                          <a:cs typeface="Times New Roman" panose="02020603050405020304" pitchFamily="18" charset="0"/>
                        </a:rPr>
                        <a:t>2020.</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hu-HU" sz="1200" dirty="0">
                          <a:effectLst/>
                          <a:latin typeface="Times New Roman" panose="02020603050405020304" pitchFamily="18" charset="0"/>
                          <a:ea typeface="Calibri" panose="020F0502020204030204" pitchFamily="34" charset="0"/>
                          <a:cs typeface="Times New Roman" panose="02020603050405020304" pitchFamily="18" charset="0"/>
                        </a:rPr>
                        <a:t>10</a:t>
                      </a: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hu-HU" sz="1200" dirty="0">
                          <a:effectLst/>
                          <a:latin typeface="Times New Roman" panose="02020603050405020304" pitchFamily="18" charset="0"/>
                          <a:ea typeface="Calibri" panose="020F0502020204030204" pitchFamily="34" charset="0"/>
                          <a:cs typeface="Times New Roman" panose="02020603050405020304" pitchFamily="18" charset="0"/>
                        </a:rPr>
                        <a:t>8 605 335</a:t>
                      </a: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01337">
                <a:tc>
                  <a:txBody>
                    <a:bodyPr/>
                    <a:lstStyle/>
                    <a:p>
                      <a:pPr algn="ctr">
                        <a:lnSpc>
                          <a:spcPct val="107000"/>
                        </a:lnSpc>
                        <a:spcAft>
                          <a:spcPts val="0"/>
                        </a:spcAft>
                      </a:pPr>
                      <a:r>
                        <a:rPr lang="hu-HU" sz="1200">
                          <a:effectLst/>
                          <a:latin typeface="Times New Roman" panose="02020603050405020304" pitchFamily="18" charset="0"/>
                          <a:ea typeface="Calibri" panose="020F0502020204030204" pitchFamily="34" charset="0"/>
                          <a:cs typeface="Times New Roman" panose="02020603050405020304" pitchFamily="18" charset="0"/>
                        </a:rPr>
                        <a:t>2021.</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hu-HU" sz="1200" dirty="0">
                          <a:effectLst/>
                          <a:latin typeface="Times New Roman" panose="02020603050405020304" pitchFamily="18" charset="0"/>
                          <a:ea typeface="Calibri" panose="020F0502020204030204" pitchFamily="34" charset="0"/>
                          <a:cs typeface="Times New Roman" panose="02020603050405020304" pitchFamily="18" charset="0"/>
                        </a:rPr>
                        <a:t>27</a:t>
                      </a: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hu-HU" sz="1200" dirty="0">
                          <a:effectLst/>
                          <a:latin typeface="Times New Roman" panose="02020603050405020304" pitchFamily="18" charset="0"/>
                          <a:ea typeface="Calibri" panose="020F0502020204030204" pitchFamily="34" charset="0"/>
                          <a:cs typeface="Times New Roman" panose="02020603050405020304" pitchFamily="18" charset="0"/>
                        </a:rPr>
                        <a:t>30 660 544</a:t>
                      </a: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01337">
                <a:tc>
                  <a:txBody>
                    <a:bodyPr/>
                    <a:lstStyle/>
                    <a:p>
                      <a:pPr algn="ctr">
                        <a:lnSpc>
                          <a:spcPct val="107000"/>
                        </a:lnSpc>
                        <a:spcAft>
                          <a:spcPts val="0"/>
                        </a:spcAft>
                      </a:pPr>
                      <a:r>
                        <a:rPr lang="hu-HU" sz="1100" dirty="0" smtClean="0">
                          <a:effectLst/>
                          <a:latin typeface="Calibri" panose="020F0502020204030204" pitchFamily="34" charset="0"/>
                          <a:ea typeface="Calibri" panose="020F0502020204030204" pitchFamily="34" charset="0"/>
                          <a:cs typeface="Times New Roman" panose="02020603050405020304" pitchFamily="18" charset="0"/>
                        </a:rPr>
                        <a:t>2022.</a:t>
                      </a: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hu-HU" sz="1100" dirty="0" smtClean="0">
                          <a:effectLst/>
                          <a:latin typeface="Calibri" panose="020F0502020204030204" pitchFamily="34" charset="0"/>
                          <a:ea typeface="Calibri" panose="020F0502020204030204" pitchFamily="34" charset="0"/>
                          <a:cs typeface="Times New Roman" panose="02020603050405020304" pitchFamily="18" charset="0"/>
                        </a:rPr>
                        <a:t>5</a:t>
                      </a: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hu-HU" sz="1100" dirty="0" smtClean="0">
                          <a:effectLst/>
                          <a:latin typeface="Calibri" panose="020F0502020204030204" pitchFamily="34" charset="0"/>
                          <a:ea typeface="Calibri" panose="020F0502020204030204" pitchFamily="34" charset="0"/>
                          <a:cs typeface="Times New Roman" panose="02020603050405020304" pitchFamily="18" charset="0"/>
                        </a:rPr>
                        <a:t>2651200</a:t>
                      </a: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8185547"/>
                  </a:ext>
                </a:extLst>
              </a:tr>
              <a:tr h="301337">
                <a:tc>
                  <a:txBody>
                    <a:bodyPr/>
                    <a:lstStyle/>
                    <a:p>
                      <a:pPr algn="ctr">
                        <a:lnSpc>
                          <a:spcPct val="107000"/>
                        </a:lnSpc>
                        <a:spcAft>
                          <a:spcPts val="0"/>
                        </a:spcAft>
                      </a:pPr>
                      <a:r>
                        <a:rPr lang="hu-HU" sz="1200" b="1">
                          <a:effectLst/>
                          <a:latin typeface="Times New Roman" panose="02020603050405020304" pitchFamily="18" charset="0"/>
                          <a:ea typeface="Calibri" panose="020F0502020204030204" pitchFamily="34" charset="0"/>
                          <a:cs typeface="Times New Roman" panose="02020603050405020304" pitchFamily="18" charset="0"/>
                        </a:rPr>
                        <a:t>Összesen:</a:t>
                      </a:r>
                      <a:endParaRPr lang="hu-HU"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0"/>
                        </a:spcAft>
                      </a:pPr>
                      <a:r>
                        <a:rPr lang="hu-HU" sz="1200" dirty="0" smtClean="0">
                          <a:effectLst/>
                          <a:latin typeface="Times New Roman" panose="02020603050405020304" pitchFamily="18" charset="0"/>
                          <a:ea typeface="Calibri" panose="020F0502020204030204" pitchFamily="34" charset="0"/>
                          <a:cs typeface="Times New Roman" panose="02020603050405020304" pitchFamily="18" charset="0"/>
                        </a:rPr>
                        <a:t>107 </a:t>
                      </a:r>
                      <a:r>
                        <a:rPr lang="hu-HU" sz="1200" dirty="0">
                          <a:effectLst/>
                          <a:latin typeface="Times New Roman" panose="02020603050405020304" pitchFamily="18" charset="0"/>
                          <a:ea typeface="Calibri" panose="020F0502020204030204" pitchFamily="34" charset="0"/>
                          <a:cs typeface="Times New Roman" panose="02020603050405020304" pitchFamily="18" charset="0"/>
                        </a:rPr>
                        <a:t>fő</a:t>
                      </a: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lnSpc>
                          <a:spcPct val="107000"/>
                        </a:lnSpc>
                        <a:spcAft>
                          <a:spcPts val="0"/>
                        </a:spcAft>
                      </a:pPr>
                      <a:r>
                        <a:rPr lang="hu-HU" sz="1100" dirty="0" smtClean="0">
                          <a:effectLst/>
                          <a:latin typeface="Calibri" panose="020F0502020204030204" pitchFamily="34" charset="0"/>
                          <a:ea typeface="Calibri" panose="020F0502020204030204" pitchFamily="34" charset="0"/>
                          <a:cs typeface="Times New Roman" panose="02020603050405020304" pitchFamily="18" charset="0"/>
                        </a:rPr>
                        <a:t>88 051 451 Ft</a:t>
                      </a:r>
                      <a:endParaRPr lang="hu-HU"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06"/>
                  </a:ext>
                </a:extLst>
              </a:tr>
            </a:tbl>
          </a:graphicData>
        </a:graphic>
      </p:graphicFrame>
      <p:sp>
        <p:nvSpPr>
          <p:cNvPr id="8" name="Szövegdoboz 7"/>
          <p:cNvSpPr txBox="1"/>
          <p:nvPr/>
        </p:nvSpPr>
        <p:spPr>
          <a:xfrm>
            <a:off x="7580485" y="4521125"/>
            <a:ext cx="3898342" cy="830997"/>
          </a:xfrm>
          <a:prstGeom prst="rect">
            <a:avLst/>
          </a:prstGeom>
          <a:noFill/>
        </p:spPr>
        <p:txBody>
          <a:bodyPr wrap="square" rtlCol="0">
            <a:spAutoFit/>
          </a:bodyPr>
          <a:lstStyle/>
          <a:p>
            <a:pPr algn="ctr"/>
            <a:r>
              <a:rPr lang="hu-HU" sz="2400" b="1" dirty="0" smtClean="0">
                <a:latin typeface="Times New Roman" panose="02020603050405020304" pitchFamily="18" charset="0"/>
                <a:cs typeface="Times New Roman" panose="02020603050405020304" pitchFamily="18" charset="0"/>
              </a:rPr>
              <a:t>CSR (Társadalmi felelősség vállalás)</a:t>
            </a:r>
            <a:endParaRPr lang="hu-HU" sz="2400" b="1" dirty="0">
              <a:latin typeface="Times New Roman" panose="02020603050405020304" pitchFamily="18" charset="0"/>
              <a:cs typeface="Times New Roman" panose="02020603050405020304" pitchFamily="18" charset="0"/>
            </a:endParaRPr>
          </a:p>
        </p:txBody>
      </p:sp>
      <p:sp>
        <p:nvSpPr>
          <p:cNvPr id="9" name="Graphic 9">
            <a:extLst>
              <a:ext uri="{FF2B5EF4-FFF2-40B4-BE49-F238E27FC236}">
                <a16:creationId xmlns:a16="http://schemas.microsoft.com/office/drawing/2014/main" id="{3E174D55-C4BA-44F4-923A-C27F49B98E0E}"/>
              </a:ext>
            </a:extLst>
          </p:cNvPr>
          <p:cNvSpPr/>
          <p:nvPr/>
        </p:nvSpPr>
        <p:spPr>
          <a:xfrm>
            <a:off x="5959493" y="3783106"/>
            <a:ext cx="1024013" cy="2626659"/>
          </a:xfrm>
          <a:custGeom>
            <a:avLst/>
            <a:gdLst>
              <a:gd name="connsiteX0" fmla="*/ 3871598 w 3871597"/>
              <a:gd name="connsiteY0" fmla="*/ 165669 h 6854896"/>
              <a:gd name="connsiteX1" fmla="*/ 3855857 w 3871597"/>
              <a:gd name="connsiteY1" fmla="*/ 195713 h 6854896"/>
              <a:gd name="connsiteX2" fmla="*/ 3821501 w 3871597"/>
              <a:gd name="connsiteY2" fmla="*/ 213936 h 6854896"/>
              <a:gd name="connsiteX3" fmla="*/ 3517921 w 3871597"/>
              <a:gd name="connsiteY3" fmla="*/ 221708 h 6854896"/>
              <a:gd name="connsiteX4" fmla="*/ 2975420 w 3871597"/>
              <a:gd name="connsiteY4" fmla="*/ 278140 h 6854896"/>
              <a:gd name="connsiteX5" fmla="*/ 2848188 w 3871597"/>
              <a:gd name="connsiteY5" fmla="*/ 292052 h 6854896"/>
              <a:gd name="connsiteX6" fmla="*/ 2804819 w 3871597"/>
              <a:gd name="connsiteY6" fmla="*/ 343650 h 6854896"/>
              <a:gd name="connsiteX7" fmla="*/ 2738591 w 3871597"/>
              <a:gd name="connsiteY7" fmla="*/ 361154 h 6854896"/>
              <a:gd name="connsiteX8" fmla="*/ 2749237 w 3871597"/>
              <a:gd name="connsiteY8" fmla="*/ 382969 h 6854896"/>
              <a:gd name="connsiteX9" fmla="*/ 2757140 w 3871597"/>
              <a:gd name="connsiteY9" fmla="*/ 446259 h 6854896"/>
              <a:gd name="connsiteX10" fmla="*/ 2746232 w 3871597"/>
              <a:gd name="connsiteY10" fmla="*/ 484011 h 6854896"/>
              <a:gd name="connsiteX11" fmla="*/ 2729773 w 3871597"/>
              <a:gd name="connsiteY11" fmla="*/ 505499 h 6854896"/>
              <a:gd name="connsiteX12" fmla="*/ 2655380 w 3871597"/>
              <a:gd name="connsiteY12" fmla="*/ 523395 h 6854896"/>
              <a:gd name="connsiteX13" fmla="*/ 2583926 w 3871597"/>
              <a:gd name="connsiteY13" fmla="*/ 548998 h 6854896"/>
              <a:gd name="connsiteX14" fmla="*/ 2496863 w 3871597"/>
              <a:gd name="connsiteY14" fmla="*/ 587534 h 6854896"/>
              <a:gd name="connsiteX15" fmla="*/ 2440888 w 3871597"/>
              <a:gd name="connsiteY15" fmla="*/ 702813 h 6854896"/>
              <a:gd name="connsiteX16" fmla="*/ 2411889 w 3871597"/>
              <a:gd name="connsiteY16" fmla="*/ 780538 h 6854896"/>
              <a:gd name="connsiteX17" fmla="*/ 2172250 w 3871597"/>
              <a:gd name="connsiteY17" fmla="*/ 885759 h 6854896"/>
              <a:gd name="connsiteX18" fmla="*/ 2026796 w 3871597"/>
              <a:gd name="connsiteY18" fmla="*/ 968839 h 6854896"/>
              <a:gd name="connsiteX19" fmla="*/ 1980684 w 3871597"/>
              <a:gd name="connsiteY19" fmla="*/ 995030 h 6854896"/>
              <a:gd name="connsiteX20" fmla="*/ 1608131 w 3871597"/>
              <a:gd name="connsiteY20" fmla="*/ 1125724 h 6854896"/>
              <a:gd name="connsiteX21" fmla="*/ 1578805 w 3871597"/>
              <a:gd name="connsiteY21" fmla="*/ 1158446 h 6854896"/>
              <a:gd name="connsiteX22" fmla="*/ 1455230 w 3871597"/>
              <a:gd name="connsiteY22" fmla="*/ 1379470 h 6854896"/>
              <a:gd name="connsiteX23" fmla="*/ 1442037 w 3871597"/>
              <a:gd name="connsiteY23" fmla="*/ 1430611 h 6854896"/>
              <a:gd name="connsiteX24" fmla="*/ 1532562 w 3871597"/>
              <a:gd name="connsiteY24" fmla="*/ 1877948 h 6854896"/>
              <a:gd name="connsiteX25" fmla="*/ 1550981 w 3871597"/>
              <a:gd name="connsiteY25" fmla="*/ 1990681 h 6854896"/>
              <a:gd name="connsiteX26" fmla="*/ 1593892 w 3871597"/>
              <a:gd name="connsiteY26" fmla="*/ 2036074 h 6854896"/>
              <a:gd name="connsiteX27" fmla="*/ 1607935 w 3871597"/>
              <a:gd name="connsiteY27" fmla="*/ 2222873 h 6854896"/>
              <a:gd name="connsiteX28" fmla="*/ 1571620 w 3871597"/>
              <a:gd name="connsiteY28" fmla="*/ 2265915 h 6854896"/>
              <a:gd name="connsiteX29" fmla="*/ 1673576 w 3871597"/>
              <a:gd name="connsiteY29" fmla="*/ 3224990 h 6854896"/>
              <a:gd name="connsiteX30" fmla="*/ 1433285 w 3871597"/>
              <a:gd name="connsiteY30" fmla="*/ 3224990 h 6854896"/>
              <a:gd name="connsiteX31" fmla="*/ 1398668 w 3871597"/>
              <a:gd name="connsiteY31" fmla="*/ 3425962 h 6854896"/>
              <a:gd name="connsiteX32" fmla="*/ 1265427 w 3871597"/>
              <a:gd name="connsiteY32" fmla="*/ 4129854 h 6854896"/>
              <a:gd name="connsiteX33" fmla="*/ 1255695 w 3871597"/>
              <a:gd name="connsiteY33" fmla="*/ 4251339 h 6854896"/>
              <a:gd name="connsiteX34" fmla="*/ 1267844 w 3871597"/>
              <a:gd name="connsiteY34" fmla="*/ 4612592 h 6854896"/>
              <a:gd name="connsiteX35" fmla="*/ 1257067 w 3871597"/>
              <a:gd name="connsiteY35" fmla="*/ 4728917 h 6854896"/>
              <a:gd name="connsiteX36" fmla="*/ 1266799 w 3871597"/>
              <a:gd name="connsiteY36" fmla="*/ 4775551 h 6854896"/>
              <a:gd name="connsiteX37" fmla="*/ 1477502 w 3871597"/>
              <a:gd name="connsiteY37" fmla="*/ 4885475 h 6854896"/>
              <a:gd name="connsiteX38" fmla="*/ 1820011 w 3871597"/>
              <a:gd name="connsiteY38" fmla="*/ 4885541 h 6854896"/>
              <a:gd name="connsiteX39" fmla="*/ 1860897 w 3871597"/>
              <a:gd name="connsiteY39" fmla="*/ 4904351 h 6854896"/>
              <a:gd name="connsiteX40" fmla="*/ 2206998 w 3871597"/>
              <a:gd name="connsiteY40" fmla="*/ 5330070 h 6854896"/>
              <a:gd name="connsiteX41" fmla="*/ 2220126 w 3871597"/>
              <a:gd name="connsiteY41" fmla="*/ 5368278 h 6854896"/>
              <a:gd name="connsiteX42" fmla="*/ 2220714 w 3871597"/>
              <a:gd name="connsiteY42" fmla="*/ 5503610 h 6854896"/>
              <a:gd name="connsiteX43" fmla="*/ 2072058 w 3871597"/>
              <a:gd name="connsiteY43" fmla="*/ 5503610 h 6854896"/>
              <a:gd name="connsiteX44" fmla="*/ 2087146 w 3871597"/>
              <a:gd name="connsiteY44" fmla="*/ 5534503 h 6854896"/>
              <a:gd name="connsiteX45" fmla="*/ 2181786 w 3871597"/>
              <a:gd name="connsiteY45" fmla="*/ 5711309 h 6854896"/>
              <a:gd name="connsiteX46" fmla="*/ 2213268 w 3871597"/>
              <a:gd name="connsiteY46" fmla="*/ 5838868 h 6854896"/>
              <a:gd name="connsiteX47" fmla="*/ 2213137 w 3871597"/>
              <a:gd name="connsiteY47" fmla="*/ 5870806 h 6854896"/>
              <a:gd name="connsiteX48" fmla="*/ 2287008 w 3871597"/>
              <a:gd name="connsiteY48" fmla="*/ 5871525 h 6854896"/>
              <a:gd name="connsiteX49" fmla="*/ 2306210 w 3871597"/>
              <a:gd name="connsiteY49" fmla="*/ 5886156 h 6854896"/>
              <a:gd name="connsiteX50" fmla="*/ 2307124 w 3871597"/>
              <a:gd name="connsiteY50" fmla="*/ 5986413 h 6854896"/>
              <a:gd name="connsiteX51" fmla="*/ 2226331 w 3871597"/>
              <a:gd name="connsiteY51" fmla="*/ 5993205 h 6854896"/>
              <a:gd name="connsiteX52" fmla="*/ 2226331 w 3871597"/>
              <a:gd name="connsiteY52" fmla="*/ 6279478 h 6854896"/>
              <a:gd name="connsiteX53" fmla="*/ 2306406 w 3871597"/>
              <a:gd name="connsiteY53" fmla="*/ 6284311 h 6854896"/>
              <a:gd name="connsiteX54" fmla="*/ 2306406 w 3871597"/>
              <a:gd name="connsiteY54" fmla="*/ 6402073 h 6854896"/>
              <a:gd name="connsiteX55" fmla="*/ 2164086 w 3871597"/>
              <a:gd name="connsiteY55" fmla="*/ 6402073 h 6854896"/>
              <a:gd name="connsiteX56" fmla="*/ 2160167 w 3871597"/>
              <a:gd name="connsiteY56" fmla="*/ 6447336 h 6854896"/>
              <a:gd name="connsiteX57" fmla="*/ 2044953 w 3871597"/>
              <a:gd name="connsiteY57" fmla="*/ 6447336 h 6854896"/>
              <a:gd name="connsiteX58" fmla="*/ 2044953 w 3871597"/>
              <a:gd name="connsiteY58" fmla="*/ 6735110 h 6854896"/>
              <a:gd name="connsiteX59" fmla="*/ 2164348 w 3871597"/>
              <a:gd name="connsiteY59" fmla="*/ 6735110 h 6854896"/>
              <a:gd name="connsiteX60" fmla="*/ 2164348 w 3871597"/>
              <a:gd name="connsiteY60" fmla="*/ 6854897 h 6854896"/>
              <a:gd name="connsiteX61" fmla="*/ 317913 w 3871597"/>
              <a:gd name="connsiteY61" fmla="*/ 6854897 h 6854896"/>
              <a:gd name="connsiteX62" fmla="*/ 235617 w 3871597"/>
              <a:gd name="connsiteY62" fmla="*/ 6848888 h 6854896"/>
              <a:gd name="connsiteX63" fmla="*/ 89378 w 3871597"/>
              <a:gd name="connsiteY63" fmla="*/ 6794351 h 6854896"/>
              <a:gd name="connsiteX64" fmla="*/ 183365 w 3871597"/>
              <a:gd name="connsiteY64" fmla="*/ 6345968 h 6854896"/>
              <a:gd name="connsiteX65" fmla="*/ 226146 w 3871597"/>
              <a:gd name="connsiteY65" fmla="*/ 6329901 h 6854896"/>
              <a:gd name="connsiteX66" fmla="*/ 291199 w 3871597"/>
              <a:gd name="connsiteY66" fmla="*/ 5896932 h 6854896"/>
              <a:gd name="connsiteX67" fmla="*/ 251815 w 3871597"/>
              <a:gd name="connsiteY67" fmla="*/ 5885633 h 6854896"/>
              <a:gd name="connsiteX68" fmla="*/ 118704 w 3871597"/>
              <a:gd name="connsiteY68" fmla="*/ 5455016 h 6854896"/>
              <a:gd name="connsiteX69" fmla="*/ 153712 w 3871597"/>
              <a:gd name="connsiteY69" fmla="*/ 5407793 h 6854896"/>
              <a:gd name="connsiteX70" fmla="*/ 472511 w 3871597"/>
              <a:gd name="connsiteY70" fmla="*/ 4910033 h 6854896"/>
              <a:gd name="connsiteX71" fmla="*/ 521236 w 3871597"/>
              <a:gd name="connsiteY71" fmla="*/ 4883451 h 6854896"/>
              <a:gd name="connsiteX72" fmla="*/ 649774 w 3871597"/>
              <a:gd name="connsiteY72" fmla="*/ 4883973 h 6854896"/>
              <a:gd name="connsiteX73" fmla="*/ 636254 w 3871597"/>
              <a:gd name="connsiteY73" fmla="*/ 4431018 h 6854896"/>
              <a:gd name="connsiteX74" fmla="*/ 635471 w 3871597"/>
              <a:gd name="connsiteY74" fmla="*/ 3987730 h 6854896"/>
              <a:gd name="connsiteX75" fmla="*/ 661923 w 3871597"/>
              <a:gd name="connsiteY75" fmla="*/ 3537192 h 6854896"/>
              <a:gd name="connsiteX76" fmla="*/ 647619 w 3871597"/>
              <a:gd name="connsiteY76" fmla="*/ 3202914 h 6854896"/>
              <a:gd name="connsiteX77" fmla="*/ 622865 w 3871597"/>
              <a:gd name="connsiteY77" fmla="*/ 3172086 h 6854896"/>
              <a:gd name="connsiteX78" fmla="*/ 485770 w 3871597"/>
              <a:gd name="connsiteY78" fmla="*/ 3136816 h 6854896"/>
              <a:gd name="connsiteX79" fmla="*/ 469115 w 3871597"/>
              <a:gd name="connsiteY79" fmla="*/ 3112715 h 6854896"/>
              <a:gd name="connsiteX80" fmla="*/ 501838 w 3871597"/>
              <a:gd name="connsiteY80" fmla="*/ 2868831 h 6854896"/>
              <a:gd name="connsiteX81" fmla="*/ 590730 w 3871597"/>
              <a:gd name="connsiteY81" fmla="*/ 2211508 h 6854896"/>
              <a:gd name="connsiteX82" fmla="*/ 577145 w 3871597"/>
              <a:gd name="connsiteY82" fmla="*/ 2160890 h 6854896"/>
              <a:gd name="connsiteX83" fmla="*/ 571985 w 3871597"/>
              <a:gd name="connsiteY83" fmla="*/ 2144039 h 6854896"/>
              <a:gd name="connsiteX84" fmla="*/ 615550 w 3871597"/>
              <a:gd name="connsiteY84" fmla="*/ 1986958 h 6854896"/>
              <a:gd name="connsiteX85" fmla="*/ 623518 w 3871597"/>
              <a:gd name="connsiteY85" fmla="*/ 1964881 h 6854896"/>
              <a:gd name="connsiteX86" fmla="*/ 605295 w 3871597"/>
              <a:gd name="connsiteY86" fmla="*/ 1849667 h 6854896"/>
              <a:gd name="connsiteX87" fmla="*/ 465131 w 3871597"/>
              <a:gd name="connsiteY87" fmla="*/ 1570122 h 6854896"/>
              <a:gd name="connsiteX88" fmla="*/ 347173 w 3871597"/>
              <a:gd name="connsiteY88" fmla="*/ 1218796 h 6854896"/>
              <a:gd name="connsiteX89" fmla="*/ 338748 w 3871597"/>
              <a:gd name="connsiteY89" fmla="*/ 1068900 h 6854896"/>
              <a:gd name="connsiteX90" fmla="*/ 389824 w 3871597"/>
              <a:gd name="connsiteY90" fmla="*/ 817767 h 6854896"/>
              <a:gd name="connsiteX91" fmla="*/ 408699 w 3871597"/>
              <a:gd name="connsiteY91" fmla="*/ 683023 h 6854896"/>
              <a:gd name="connsiteX92" fmla="*/ 451807 w 3871597"/>
              <a:gd name="connsiteY92" fmla="*/ 647100 h 6854896"/>
              <a:gd name="connsiteX93" fmla="*/ 569242 w 3871597"/>
              <a:gd name="connsiteY93" fmla="*/ 647231 h 6854896"/>
              <a:gd name="connsiteX94" fmla="*/ 640435 w 3871597"/>
              <a:gd name="connsiteY94" fmla="*/ 641549 h 6854896"/>
              <a:gd name="connsiteX95" fmla="*/ 657808 w 3871597"/>
              <a:gd name="connsiteY95" fmla="*/ 617774 h 6854896"/>
              <a:gd name="connsiteX96" fmla="*/ 636973 w 3871597"/>
              <a:gd name="connsiteY96" fmla="*/ 521828 h 6854896"/>
              <a:gd name="connsiteX97" fmla="*/ 598241 w 3871597"/>
              <a:gd name="connsiteY97" fmla="*/ 356844 h 6854896"/>
              <a:gd name="connsiteX98" fmla="*/ 615354 w 3871597"/>
              <a:gd name="connsiteY98" fmla="*/ 204531 h 6854896"/>
              <a:gd name="connsiteX99" fmla="*/ 793270 w 3871597"/>
              <a:gd name="connsiteY99" fmla="*/ 33146 h 6854896"/>
              <a:gd name="connsiteX100" fmla="*/ 821094 w 3871597"/>
              <a:gd name="connsiteY100" fmla="*/ 17340 h 6854896"/>
              <a:gd name="connsiteX101" fmla="*/ 902867 w 3871597"/>
              <a:gd name="connsiteY101" fmla="*/ 3167 h 6854896"/>
              <a:gd name="connsiteX102" fmla="*/ 947738 w 3871597"/>
              <a:gd name="connsiteY102" fmla="*/ 6367 h 6854896"/>
              <a:gd name="connsiteX103" fmla="*/ 1016449 w 3871597"/>
              <a:gd name="connsiteY103" fmla="*/ 10874 h 6854896"/>
              <a:gd name="connsiteX104" fmla="*/ 1076930 w 3871597"/>
              <a:gd name="connsiteY104" fmla="*/ 21063 h 6854896"/>
              <a:gd name="connsiteX105" fmla="*/ 1205534 w 3871597"/>
              <a:gd name="connsiteY105" fmla="*/ 156851 h 6854896"/>
              <a:gd name="connsiteX106" fmla="*/ 1212457 w 3871597"/>
              <a:gd name="connsiteY106" fmla="*/ 203682 h 6854896"/>
              <a:gd name="connsiteX107" fmla="*/ 1248902 w 3871597"/>
              <a:gd name="connsiteY107" fmla="*/ 372846 h 6854896"/>
              <a:gd name="connsiteX108" fmla="*/ 1293251 w 3871597"/>
              <a:gd name="connsiteY108" fmla="*/ 372323 h 6854896"/>
              <a:gd name="connsiteX109" fmla="*/ 1405918 w 3871597"/>
              <a:gd name="connsiteY109" fmla="*/ 341299 h 6854896"/>
              <a:gd name="connsiteX110" fmla="*/ 1414278 w 3871597"/>
              <a:gd name="connsiteY110" fmla="*/ 331110 h 6854896"/>
              <a:gd name="connsiteX111" fmla="*/ 1478417 w 3871597"/>
              <a:gd name="connsiteY111" fmla="*/ 259460 h 6854896"/>
              <a:gd name="connsiteX112" fmla="*/ 1539290 w 3871597"/>
              <a:gd name="connsiteY112" fmla="*/ 250773 h 6854896"/>
              <a:gd name="connsiteX113" fmla="*/ 1571032 w 3871597"/>
              <a:gd name="connsiteY113" fmla="*/ 261093 h 6854896"/>
              <a:gd name="connsiteX114" fmla="*/ 1666130 w 3871597"/>
              <a:gd name="connsiteY114" fmla="*/ 258088 h 6854896"/>
              <a:gd name="connsiteX115" fmla="*/ 1689447 w 3871597"/>
              <a:gd name="connsiteY115" fmla="*/ 267951 h 6854896"/>
              <a:gd name="connsiteX116" fmla="*/ 1745160 w 3871597"/>
              <a:gd name="connsiteY116" fmla="*/ 284084 h 6854896"/>
              <a:gd name="connsiteX117" fmla="*/ 1812108 w 3871597"/>
              <a:gd name="connsiteY117" fmla="*/ 265926 h 6854896"/>
              <a:gd name="connsiteX118" fmla="*/ 1830526 w 3871597"/>
              <a:gd name="connsiteY118" fmla="*/ 252276 h 6854896"/>
              <a:gd name="connsiteX119" fmla="*/ 1875397 w 3871597"/>
              <a:gd name="connsiteY119" fmla="*/ 229873 h 6854896"/>
              <a:gd name="connsiteX120" fmla="*/ 2048611 w 3871597"/>
              <a:gd name="connsiteY120" fmla="*/ 216287 h 6854896"/>
              <a:gd name="connsiteX121" fmla="*/ 2570276 w 3871597"/>
              <a:gd name="connsiteY121" fmla="*/ 166322 h 6854896"/>
              <a:gd name="connsiteX122" fmla="*/ 3049356 w 3871597"/>
              <a:gd name="connsiteY122" fmla="*/ 120406 h 6854896"/>
              <a:gd name="connsiteX123" fmla="*/ 3528436 w 3871597"/>
              <a:gd name="connsiteY123" fmla="*/ 74555 h 6854896"/>
              <a:gd name="connsiteX124" fmla="*/ 3764090 w 3871597"/>
              <a:gd name="connsiteY124" fmla="*/ 44119 h 6854896"/>
              <a:gd name="connsiteX125" fmla="*/ 3869050 w 3871597"/>
              <a:gd name="connsiteY125" fmla="*/ 89447 h 6854896"/>
              <a:gd name="connsiteX126" fmla="*/ 3871402 w 3871597"/>
              <a:gd name="connsiteY126" fmla="*/ 90688 h 6854896"/>
              <a:gd name="connsiteX127" fmla="*/ 3871598 w 3871597"/>
              <a:gd name="connsiteY127" fmla="*/ 165669 h 6854896"/>
              <a:gd name="connsiteX128" fmla="*/ 2098968 w 3871597"/>
              <a:gd name="connsiteY128" fmla="*/ 5990789 h 6854896"/>
              <a:gd name="connsiteX129" fmla="*/ 2075324 w 3871597"/>
              <a:gd name="connsiteY129" fmla="*/ 5989417 h 6854896"/>
              <a:gd name="connsiteX130" fmla="*/ 395767 w 3871597"/>
              <a:gd name="connsiteY130" fmla="*/ 5992291 h 6854896"/>
              <a:gd name="connsiteX131" fmla="*/ 371862 w 3871597"/>
              <a:gd name="connsiteY131" fmla="*/ 5994054 h 6854896"/>
              <a:gd name="connsiteX132" fmla="*/ 263636 w 3871597"/>
              <a:gd name="connsiteY132" fmla="*/ 6155250 h 6854896"/>
              <a:gd name="connsiteX133" fmla="*/ 384860 w 3871597"/>
              <a:gd name="connsiteY133" fmla="*/ 6275820 h 6854896"/>
              <a:gd name="connsiteX134" fmla="*/ 456705 w 3871597"/>
              <a:gd name="connsiteY134" fmla="*/ 6281437 h 6854896"/>
              <a:gd name="connsiteX135" fmla="*/ 761527 w 3871597"/>
              <a:gd name="connsiteY135" fmla="*/ 6285095 h 6854896"/>
              <a:gd name="connsiteX136" fmla="*/ 2074671 w 3871597"/>
              <a:gd name="connsiteY136" fmla="*/ 6282091 h 6854896"/>
              <a:gd name="connsiteX137" fmla="*/ 2098902 w 3871597"/>
              <a:gd name="connsiteY137" fmla="*/ 6280654 h 6854896"/>
              <a:gd name="connsiteX138" fmla="*/ 2098968 w 3871597"/>
              <a:gd name="connsiteY138" fmla="*/ 5990789 h 6854896"/>
              <a:gd name="connsiteX139" fmla="*/ 1923142 w 3871597"/>
              <a:gd name="connsiteY139" fmla="*/ 6448250 h 6854896"/>
              <a:gd name="connsiteX140" fmla="*/ 1882516 w 3871597"/>
              <a:gd name="connsiteY140" fmla="*/ 6448250 h 6854896"/>
              <a:gd name="connsiteX141" fmla="*/ 743239 w 3871597"/>
              <a:gd name="connsiteY141" fmla="*/ 6448054 h 6854896"/>
              <a:gd name="connsiteX142" fmla="*/ 256713 w 3871597"/>
              <a:gd name="connsiteY142" fmla="*/ 6453867 h 6854896"/>
              <a:gd name="connsiteX143" fmla="*/ 119880 w 3871597"/>
              <a:gd name="connsiteY143" fmla="*/ 6626297 h 6854896"/>
              <a:gd name="connsiteX144" fmla="*/ 224840 w 3871597"/>
              <a:gd name="connsiteY144" fmla="*/ 6727730 h 6854896"/>
              <a:gd name="connsiteX145" fmla="*/ 414186 w 3871597"/>
              <a:gd name="connsiteY145" fmla="*/ 6736874 h 6854896"/>
              <a:gd name="connsiteX146" fmla="*/ 1895710 w 3871597"/>
              <a:gd name="connsiteY146" fmla="*/ 6737462 h 6854896"/>
              <a:gd name="connsiteX147" fmla="*/ 1923076 w 3871597"/>
              <a:gd name="connsiteY147" fmla="*/ 6737462 h 6854896"/>
              <a:gd name="connsiteX148" fmla="*/ 1923142 w 3871597"/>
              <a:gd name="connsiteY148" fmla="*/ 6448250 h 6854896"/>
              <a:gd name="connsiteX149" fmla="*/ 1983362 w 3871597"/>
              <a:gd name="connsiteY149" fmla="*/ 5504916 h 6854896"/>
              <a:gd name="connsiteX150" fmla="*/ 1951227 w 3871597"/>
              <a:gd name="connsiteY150" fmla="*/ 5504916 h 6854896"/>
              <a:gd name="connsiteX151" fmla="*/ 1349421 w 3871597"/>
              <a:gd name="connsiteY151" fmla="*/ 5504916 h 6854896"/>
              <a:gd name="connsiteX152" fmla="*/ 263440 w 3871597"/>
              <a:gd name="connsiteY152" fmla="*/ 5504459 h 6854896"/>
              <a:gd name="connsiteX153" fmla="*/ 214455 w 3871597"/>
              <a:gd name="connsiteY153" fmla="*/ 5524706 h 6854896"/>
              <a:gd name="connsiteX154" fmla="*/ 175723 w 3871597"/>
              <a:gd name="connsiteY154" fmla="*/ 5674733 h 6854896"/>
              <a:gd name="connsiteX155" fmla="*/ 313667 w 3871597"/>
              <a:gd name="connsiteY155" fmla="*/ 5771594 h 6854896"/>
              <a:gd name="connsiteX156" fmla="*/ 1931894 w 3871597"/>
              <a:gd name="connsiteY156" fmla="*/ 5773619 h 6854896"/>
              <a:gd name="connsiteX157" fmla="*/ 1983362 w 3871597"/>
              <a:gd name="connsiteY157" fmla="*/ 5773619 h 6854896"/>
              <a:gd name="connsiteX158" fmla="*/ 1983362 w 3871597"/>
              <a:gd name="connsiteY158" fmla="*/ 5504916 h 6854896"/>
              <a:gd name="connsiteX159" fmla="*/ 1692190 w 3871597"/>
              <a:gd name="connsiteY159" fmla="*/ 770871 h 6854896"/>
              <a:gd name="connsiteX160" fmla="*/ 1996424 w 3871597"/>
              <a:gd name="connsiteY160" fmla="*/ 640177 h 6854896"/>
              <a:gd name="connsiteX161" fmla="*/ 2023007 w 3871597"/>
              <a:gd name="connsiteY161" fmla="*/ 627767 h 6854896"/>
              <a:gd name="connsiteX162" fmla="*/ 2037181 w 3871597"/>
              <a:gd name="connsiteY162" fmla="*/ 611308 h 6854896"/>
              <a:gd name="connsiteX163" fmla="*/ 2069838 w 3871597"/>
              <a:gd name="connsiteY163" fmla="*/ 572903 h 6854896"/>
              <a:gd name="connsiteX164" fmla="*/ 2260425 w 3871597"/>
              <a:gd name="connsiteY164" fmla="*/ 476695 h 6854896"/>
              <a:gd name="connsiteX165" fmla="*/ 2290469 w 3871597"/>
              <a:gd name="connsiteY165" fmla="*/ 467094 h 6854896"/>
              <a:gd name="connsiteX166" fmla="*/ 2362119 w 3871597"/>
              <a:gd name="connsiteY166" fmla="*/ 436592 h 6854896"/>
              <a:gd name="connsiteX167" fmla="*/ 2446505 w 3871597"/>
              <a:gd name="connsiteY167" fmla="*/ 362395 h 6854896"/>
              <a:gd name="connsiteX168" fmla="*/ 2472174 w 3871597"/>
              <a:gd name="connsiteY168" fmla="*/ 335029 h 6854896"/>
              <a:gd name="connsiteX169" fmla="*/ 2432005 w 3871597"/>
              <a:gd name="connsiteY169" fmla="*/ 335159 h 6854896"/>
              <a:gd name="connsiteX170" fmla="*/ 2128686 w 3871597"/>
              <a:gd name="connsiteY170" fmla="*/ 364681 h 6854896"/>
              <a:gd name="connsiteX171" fmla="*/ 1893359 w 3871597"/>
              <a:gd name="connsiteY171" fmla="*/ 396555 h 6854896"/>
              <a:gd name="connsiteX172" fmla="*/ 1852537 w 3871597"/>
              <a:gd name="connsiteY172" fmla="*/ 385321 h 6854896"/>
              <a:gd name="connsiteX173" fmla="*/ 1831245 w 3871597"/>
              <a:gd name="connsiteY173" fmla="*/ 378006 h 6854896"/>
              <a:gd name="connsiteX174" fmla="*/ 1740784 w 3871597"/>
              <a:gd name="connsiteY174" fmla="*/ 385647 h 6854896"/>
              <a:gd name="connsiteX175" fmla="*/ 1684745 w 3871597"/>
              <a:gd name="connsiteY175" fmla="*/ 461673 h 6854896"/>
              <a:gd name="connsiteX176" fmla="*/ 1686247 w 3871597"/>
              <a:gd name="connsiteY176" fmla="*/ 471927 h 6854896"/>
              <a:gd name="connsiteX177" fmla="*/ 1663517 w 3871597"/>
              <a:gd name="connsiteY177" fmla="*/ 490020 h 6854896"/>
              <a:gd name="connsiteX178" fmla="*/ 1638110 w 3871597"/>
              <a:gd name="connsiteY178" fmla="*/ 480549 h 6854896"/>
              <a:gd name="connsiteX179" fmla="*/ 1556075 w 3871597"/>
              <a:gd name="connsiteY179" fmla="*/ 602883 h 6854896"/>
              <a:gd name="connsiteX180" fmla="*/ 1664367 w 3871597"/>
              <a:gd name="connsiteY180" fmla="*/ 682762 h 6854896"/>
              <a:gd name="connsiteX181" fmla="*/ 1693366 w 3871597"/>
              <a:gd name="connsiteY181" fmla="*/ 752844 h 6854896"/>
              <a:gd name="connsiteX182" fmla="*/ 1692190 w 3871597"/>
              <a:gd name="connsiteY182" fmla="*/ 770871 h 6854896"/>
              <a:gd name="connsiteX183" fmla="*/ 1157201 w 3871597"/>
              <a:gd name="connsiteY183" fmla="*/ 753497 h 6854896"/>
              <a:gd name="connsiteX184" fmla="*/ 1274636 w 3871597"/>
              <a:gd name="connsiteY184" fmla="*/ 803985 h 6854896"/>
              <a:gd name="connsiteX185" fmla="*/ 1301676 w 3871597"/>
              <a:gd name="connsiteY185" fmla="*/ 781583 h 6854896"/>
              <a:gd name="connsiteX186" fmla="*/ 1308665 w 3871597"/>
              <a:gd name="connsiteY186" fmla="*/ 712545 h 6854896"/>
              <a:gd name="connsiteX187" fmla="*/ 1342367 w 3871597"/>
              <a:gd name="connsiteY187" fmla="*/ 594914 h 6854896"/>
              <a:gd name="connsiteX188" fmla="*/ 1349813 w 3871597"/>
              <a:gd name="connsiteY188" fmla="*/ 569768 h 6854896"/>
              <a:gd name="connsiteX189" fmla="*/ 1366207 w 3871597"/>
              <a:gd name="connsiteY189" fmla="*/ 489236 h 6854896"/>
              <a:gd name="connsiteX190" fmla="*/ 1366076 w 3871597"/>
              <a:gd name="connsiteY190" fmla="*/ 463045 h 6854896"/>
              <a:gd name="connsiteX191" fmla="*/ 1331329 w 3871597"/>
              <a:gd name="connsiteY191" fmla="*/ 456121 h 6854896"/>
              <a:gd name="connsiteX192" fmla="*/ 1300370 w 3871597"/>
              <a:gd name="connsiteY192" fmla="*/ 475324 h 6854896"/>
              <a:gd name="connsiteX193" fmla="*/ 1274179 w 3871597"/>
              <a:gd name="connsiteY193" fmla="*/ 497531 h 6854896"/>
              <a:gd name="connsiteX194" fmla="*/ 1249164 w 3871597"/>
              <a:gd name="connsiteY194" fmla="*/ 543185 h 6854896"/>
              <a:gd name="connsiteX195" fmla="*/ 1230680 w 3871597"/>
              <a:gd name="connsiteY195" fmla="*/ 635409 h 6854896"/>
              <a:gd name="connsiteX196" fmla="*/ 1217225 w 3871597"/>
              <a:gd name="connsiteY196" fmla="*/ 698437 h 6854896"/>
              <a:gd name="connsiteX197" fmla="*/ 1186201 w 3871597"/>
              <a:gd name="connsiteY197" fmla="*/ 743178 h 6854896"/>
              <a:gd name="connsiteX198" fmla="*/ 1157201 w 3871597"/>
              <a:gd name="connsiteY198" fmla="*/ 753497 h 6854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Lst>
            <a:rect l="l" t="t" r="r" b="b"/>
            <a:pathLst>
              <a:path w="3871597" h="6854896">
                <a:moveTo>
                  <a:pt x="3871598" y="165669"/>
                </a:moveTo>
                <a:cubicBezTo>
                  <a:pt x="3866503" y="175858"/>
                  <a:pt x="3863629" y="188398"/>
                  <a:pt x="3855857" y="195713"/>
                </a:cubicBezTo>
                <a:cubicBezTo>
                  <a:pt x="3846517" y="204465"/>
                  <a:pt x="3832017" y="215569"/>
                  <a:pt x="3821501" y="213936"/>
                </a:cubicBezTo>
                <a:cubicBezTo>
                  <a:pt x="3719677" y="198326"/>
                  <a:pt x="3618962" y="210866"/>
                  <a:pt x="3517921" y="221708"/>
                </a:cubicBezTo>
                <a:cubicBezTo>
                  <a:pt x="3337131" y="241041"/>
                  <a:pt x="3156210" y="259329"/>
                  <a:pt x="2975420" y="278140"/>
                </a:cubicBezTo>
                <a:cubicBezTo>
                  <a:pt x="2933880" y="282451"/>
                  <a:pt x="2892340" y="287219"/>
                  <a:pt x="2848188" y="292052"/>
                </a:cubicBezTo>
                <a:cubicBezTo>
                  <a:pt x="2858704" y="331632"/>
                  <a:pt x="2832774" y="337903"/>
                  <a:pt x="2804819" y="343650"/>
                </a:cubicBezTo>
                <a:cubicBezTo>
                  <a:pt x="2783396" y="348092"/>
                  <a:pt x="2762430" y="354754"/>
                  <a:pt x="2738591" y="361154"/>
                </a:cubicBezTo>
                <a:cubicBezTo>
                  <a:pt x="2743228" y="371017"/>
                  <a:pt x="2744534" y="378985"/>
                  <a:pt x="2749237" y="382969"/>
                </a:cubicBezTo>
                <a:cubicBezTo>
                  <a:pt x="2771705" y="402041"/>
                  <a:pt x="2764978" y="423660"/>
                  <a:pt x="2757140" y="446259"/>
                </a:cubicBezTo>
                <a:cubicBezTo>
                  <a:pt x="2752829" y="458603"/>
                  <a:pt x="2751262" y="471993"/>
                  <a:pt x="2746232" y="484011"/>
                </a:cubicBezTo>
                <a:cubicBezTo>
                  <a:pt x="2742771" y="492240"/>
                  <a:pt x="2736958" y="503148"/>
                  <a:pt x="2729773" y="505499"/>
                </a:cubicBezTo>
                <a:cubicBezTo>
                  <a:pt x="2705607" y="513467"/>
                  <a:pt x="2680592" y="520717"/>
                  <a:pt x="2655380" y="523395"/>
                </a:cubicBezTo>
                <a:cubicBezTo>
                  <a:pt x="2628863" y="526204"/>
                  <a:pt x="2606721" y="534564"/>
                  <a:pt x="2583926" y="548998"/>
                </a:cubicBezTo>
                <a:cubicBezTo>
                  <a:pt x="2557343" y="565849"/>
                  <a:pt x="2527038" y="578194"/>
                  <a:pt x="2496863" y="587534"/>
                </a:cubicBezTo>
                <a:cubicBezTo>
                  <a:pt x="2402549" y="616729"/>
                  <a:pt x="2410190" y="631686"/>
                  <a:pt x="2440888" y="702813"/>
                </a:cubicBezTo>
                <a:cubicBezTo>
                  <a:pt x="2467928" y="765515"/>
                  <a:pt x="2472566" y="751995"/>
                  <a:pt x="2411889" y="780538"/>
                </a:cubicBezTo>
                <a:cubicBezTo>
                  <a:pt x="2332989" y="817701"/>
                  <a:pt x="2252914" y="852644"/>
                  <a:pt x="2172250" y="885759"/>
                </a:cubicBezTo>
                <a:cubicBezTo>
                  <a:pt x="2119868" y="907247"/>
                  <a:pt x="2070752" y="932916"/>
                  <a:pt x="2026796" y="968839"/>
                </a:cubicBezTo>
                <a:cubicBezTo>
                  <a:pt x="2013275" y="979877"/>
                  <a:pt x="1997143" y="989151"/>
                  <a:pt x="1980684" y="995030"/>
                </a:cubicBezTo>
                <a:cubicBezTo>
                  <a:pt x="1856717" y="1039247"/>
                  <a:pt x="1732489" y="1082616"/>
                  <a:pt x="1608131" y="1125724"/>
                </a:cubicBezTo>
                <a:cubicBezTo>
                  <a:pt x="1591411" y="1131536"/>
                  <a:pt x="1584291" y="1140485"/>
                  <a:pt x="1578805" y="1158446"/>
                </a:cubicBezTo>
                <a:cubicBezTo>
                  <a:pt x="1553594" y="1240742"/>
                  <a:pt x="1521851" y="1320360"/>
                  <a:pt x="1455230" y="1379470"/>
                </a:cubicBezTo>
                <a:cubicBezTo>
                  <a:pt x="1438183" y="1394622"/>
                  <a:pt x="1434395" y="1408730"/>
                  <a:pt x="1442037" y="1430611"/>
                </a:cubicBezTo>
                <a:cubicBezTo>
                  <a:pt x="1492590" y="1575543"/>
                  <a:pt x="1510682" y="1727137"/>
                  <a:pt x="1532562" y="1877948"/>
                </a:cubicBezTo>
                <a:cubicBezTo>
                  <a:pt x="1537918" y="1914916"/>
                  <a:pt x="1544580" y="1951688"/>
                  <a:pt x="1550981" y="1990681"/>
                </a:cubicBezTo>
                <a:cubicBezTo>
                  <a:pt x="1585989" y="1986696"/>
                  <a:pt x="1592325" y="2007532"/>
                  <a:pt x="1593892" y="2036074"/>
                </a:cubicBezTo>
                <a:cubicBezTo>
                  <a:pt x="1597419" y="2098384"/>
                  <a:pt x="1603559" y="2160563"/>
                  <a:pt x="1607935" y="2222873"/>
                </a:cubicBezTo>
                <a:cubicBezTo>
                  <a:pt x="1610286" y="2256641"/>
                  <a:pt x="1606041" y="2261082"/>
                  <a:pt x="1571620" y="2265915"/>
                </a:cubicBezTo>
                <a:cubicBezTo>
                  <a:pt x="1605518" y="2584649"/>
                  <a:pt x="1639416" y="2903448"/>
                  <a:pt x="1673576" y="3224990"/>
                </a:cubicBezTo>
                <a:cubicBezTo>
                  <a:pt x="1591215" y="3224990"/>
                  <a:pt x="1513360" y="3224990"/>
                  <a:pt x="1433285" y="3224990"/>
                </a:cubicBezTo>
                <a:cubicBezTo>
                  <a:pt x="1421593" y="3292982"/>
                  <a:pt x="1411143" y="3359668"/>
                  <a:pt x="1398668" y="3425962"/>
                </a:cubicBezTo>
                <a:cubicBezTo>
                  <a:pt x="1354450" y="3660636"/>
                  <a:pt x="1308926" y="3895049"/>
                  <a:pt x="1265427" y="4129854"/>
                </a:cubicBezTo>
                <a:cubicBezTo>
                  <a:pt x="1258046" y="4169631"/>
                  <a:pt x="1254781" y="4210909"/>
                  <a:pt x="1255695" y="4251339"/>
                </a:cubicBezTo>
                <a:cubicBezTo>
                  <a:pt x="1258373" y="4371778"/>
                  <a:pt x="1265362" y="4492153"/>
                  <a:pt x="1267844" y="4612592"/>
                </a:cubicBezTo>
                <a:cubicBezTo>
                  <a:pt x="1268627" y="4651258"/>
                  <a:pt x="1259091" y="4690055"/>
                  <a:pt x="1257067" y="4728917"/>
                </a:cubicBezTo>
                <a:cubicBezTo>
                  <a:pt x="1256218" y="4744462"/>
                  <a:pt x="1258177" y="4763729"/>
                  <a:pt x="1266799" y="4775551"/>
                </a:cubicBezTo>
                <a:cubicBezTo>
                  <a:pt x="1318462" y="4846548"/>
                  <a:pt x="1386912" y="4886390"/>
                  <a:pt x="1477502" y="4885475"/>
                </a:cubicBezTo>
                <a:cubicBezTo>
                  <a:pt x="1591672" y="4884300"/>
                  <a:pt x="1705841" y="4885998"/>
                  <a:pt x="1820011" y="4885541"/>
                </a:cubicBezTo>
                <a:cubicBezTo>
                  <a:pt x="1837645" y="4885475"/>
                  <a:pt x="1849533" y="4890374"/>
                  <a:pt x="1860897" y="4904351"/>
                </a:cubicBezTo>
                <a:cubicBezTo>
                  <a:pt x="1976046" y="5046410"/>
                  <a:pt x="2092110" y="5187815"/>
                  <a:pt x="2206998" y="5330070"/>
                </a:cubicBezTo>
                <a:cubicBezTo>
                  <a:pt x="2215031" y="5339998"/>
                  <a:pt x="2219669" y="5355281"/>
                  <a:pt x="2220126" y="5368278"/>
                </a:cubicBezTo>
                <a:cubicBezTo>
                  <a:pt x="2221759" y="5411843"/>
                  <a:pt x="2220714" y="5455539"/>
                  <a:pt x="2220714" y="5503610"/>
                </a:cubicBezTo>
                <a:cubicBezTo>
                  <a:pt x="2169834" y="5503610"/>
                  <a:pt x="2123853" y="5503610"/>
                  <a:pt x="2072058" y="5503610"/>
                </a:cubicBezTo>
                <a:cubicBezTo>
                  <a:pt x="2078982" y="5517848"/>
                  <a:pt x="2082770" y="5526339"/>
                  <a:pt x="2087146" y="5534503"/>
                </a:cubicBezTo>
                <a:cubicBezTo>
                  <a:pt x="2118497" y="5593547"/>
                  <a:pt x="2148933" y="5653114"/>
                  <a:pt x="2181786" y="5711309"/>
                </a:cubicBezTo>
                <a:cubicBezTo>
                  <a:pt x="2204385" y="5751347"/>
                  <a:pt x="2217187" y="5792756"/>
                  <a:pt x="2213268" y="5838868"/>
                </a:cubicBezTo>
                <a:cubicBezTo>
                  <a:pt x="2212549" y="5847489"/>
                  <a:pt x="2213137" y="5856242"/>
                  <a:pt x="2213137" y="5870806"/>
                </a:cubicBezTo>
                <a:cubicBezTo>
                  <a:pt x="2239524" y="5870806"/>
                  <a:pt x="2263364" y="5869631"/>
                  <a:pt x="2287008" y="5871525"/>
                </a:cubicBezTo>
                <a:cubicBezTo>
                  <a:pt x="2294062" y="5872047"/>
                  <a:pt x="2305883" y="5880734"/>
                  <a:pt x="2306210" y="5886156"/>
                </a:cubicBezTo>
                <a:cubicBezTo>
                  <a:pt x="2308039" y="5918813"/>
                  <a:pt x="2307124" y="5951666"/>
                  <a:pt x="2307124" y="5986413"/>
                </a:cubicBezTo>
                <a:cubicBezTo>
                  <a:pt x="2281064" y="5988634"/>
                  <a:pt x="2254612" y="5990854"/>
                  <a:pt x="2226331" y="5993205"/>
                </a:cubicBezTo>
                <a:cubicBezTo>
                  <a:pt x="2226331" y="6087781"/>
                  <a:pt x="2226331" y="6181898"/>
                  <a:pt x="2226331" y="6279478"/>
                </a:cubicBezTo>
                <a:cubicBezTo>
                  <a:pt x="2253110" y="6281111"/>
                  <a:pt x="2280150" y="6282744"/>
                  <a:pt x="2306406" y="6284311"/>
                </a:cubicBezTo>
                <a:cubicBezTo>
                  <a:pt x="2306406" y="6323565"/>
                  <a:pt x="2306406" y="6360468"/>
                  <a:pt x="2306406" y="6402073"/>
                </a:cubicBezTo>
                <a:cubicBezTo>
                  <a:pt x="2257159" y="6402073"/>
                  <a:pt x="2211113" y="6402073"/>
                  <a:pt x="2164086" y="6402073"/>
                </a:cubicBezTo>
                <a:cubicBezTo>
                  <a:pt x="2162584" y="6419577"/>
                  <a:pt x="2161408" y="6432509"/>
                  <a:pt x="2160167" y="6447336"/>
                </a:cubicBezTo>
                <a:cubicBezTo>
                  <a:pt x="2121371" y="6447336"/>
                  <a:pt x="2084142" y="6447336"/>
                  <a:pt x="2044953" y="6447336"/>
                </a:cubicBezTo>
                <a:cubicBezTo>
                  <a:pt x="2044953" y="6543478"/>
                  <a:pt x="2044953" y="6637662"/>
                  <a:pt x="2044953" y="6735110"/>
                </a:cubicBezTo>
                <a:cubicBezTo>
                  <a:pt x="2082770" y="6735110"/>
                  <a:pt x="2120522" y="6735110"/>
                  <a:pt x="2164348" y="6735110"/>
                </a:cubicBezTo>
                <a:cubicBezTo>
                  <a:pt x="2164348" y="6777173"/>
                  <a:pt x="2164348" y="6816035"/>
                  <a:pt x="2164348" y="6854897"/>
                </a:cubicBezTo>
                <a:cubicBezTo>
                  <a:pt x="1548891" y="6854897"/>
                  <a:pt x="933369" y="6854897"/>
                  <a:pt x="317913" y="6854897"/>
                </a:cubicBezTo>
                <a:cubicBezTo>
                  <a:pt x="290481" y="6852872"/>
                  <a:pt x="263049" y="6850259"/>
                  <a:pt x="235617" y="6848888"/>
                </a:cubicBezTo>
                <a:cubicBezTo>
                  <a:pt x="181079" y="6846080"/>
                  <a:pt x="132747" y="6833147"/>
                  <a:pt x="89378" y="6794351"/>
                </a:cubicBezTo>
                <a:cubicBezTo>
                  <a:pt x="-54836" y="6665355"/>
                  <a:pt x="-25249" y="6416703"/>
                  <a:pt x="183365" y="6345968"/>
                </a:cubicBezTo>
                <a:cubicBezTo>
                  <a:pt x="197473" y="6341200"/>
                  <a:pt x="211254" y="6335518"/>
                  <a:pt x="226146" y="6329901"/>
                </a:cubicBezTo>
                <a:cubicBezTo>
                  <a:pt x="88529" y="6175106"/>
                  <a:pt x="140454" y="5984649"/>
                  <a:pt x="291199" y="5896932"/>
                </a:cubicBezTo>
                <a:cubicBezTo>
                  <a:pt x="276830" y="5892817"/>
                  <a:pt x="264355" y="5889160"/>
                  <a:pt x="251815" y="5885633"/>
                </a:cubicBezTo>
                <a:cubicBezTo>
                  <a:pt x="54108" y="5830312"/>
                  <a:pt x="-13035" y="5612750"/>
                  <a:pt x="118704" y="5455016"/>
                </a:cubicBezTo>
                <a:cubicBezTo>
                  <a:pt x="131244" y="5439994"/>
                  <a:pt x="143132" y="5424253"/>
                  <a:pt x="153712" y="5407793"/>
                </a:cubicBezTo>
                <a:cubicBezTo>
                  <a:pt x="260371" y="5242156"/>
                  <a:pt x="367160" y="5076585"/>
                  <a:pt x="472511" y="4910033"/>
                </a:cubicBezTo>
                <a:cubicBezTo>
                  <a:pt x="485248" y="4889917"/>
                  <a:pt x="498049" y="4882406"/>
                  <a:pt x="521236" y="4883451"/>
                </a:cubicBezTo>
                <a:cubicBezTo>
                  <a:pt x="563560" y="4885344"/>
                  <a:pt x="606014" y="4883973"/>
                  <a:pt x="649774" y="4883973"/>
                </a:cubicBezTo>
                <a:cubicBezTo>
                  <a:pt x="651865" y="4730093"/>
                  <a:pt x="654542" y="4580131"/>
                  <a:pt x="636254" y="4431018"/>
                </a:cubicBezTo>
                <a:cubicBezTo>
                  <a:pt x="618162" y="4283147"/>
                  <a:pt x="620710" y="4135536"/>
                  <a:pt x="635471" y="3987730"/>
                </a:cubicBezTo>
                <a:cubicBezTo>
                  <a:pt x="650428" y="3837965"/>
                  <a:pt x="674529" y="3689048"/>
                  <a:pt x="661923" y="3537192"/>
                </a:cubicBezTo>
                <a:cubicBezTo>
                  <a:pt x="652714" y="3426158"/>
                  <a:pt x="651603" y="3314340"/>
                  <a:pt x="647619" y="3202914"/>
                </a:cubicBezTo>
                <a:cubicBezTo>
                  <a:pt x="646966" y="3185083"/>
                  <a:pt x="641153" y="3176331"/>
                  <a:pt x="622865" y="3172086"/>
                </a:cubicBezTo>
                <a:cubicBezTo>
                  <a:pt x="576884" y="3161504"/>
                  <a:pt x="531556" y="3148181"/>
                  <a:pt x="485770" y="3136816"/>
                </a:cubicBezTo>
                <a:cubicBezTo>
                  <a:pt x="472054" y="3133419"/>
                  <a:pt x="467025" y="3127606"/>
                  <a:pt x="469115" y="3112715"/>
                </a:cubicBezTo>
                <a:cubicBezTo>
                  <a:pt x="480545" y="3031464"/>
                  <a:pt x="490865" y="2950148"/>
                  <a:pt x="501838" y="2868831"/>
                </a:cubicBezTo>
                <a:cubicBezTo>
                  <a:pt x="531425" y="2649702"/>
                  <a:pt x="561274" y="2430638"/>
                  <a:pt x="590730" y="2211508"/>
                </a:cubicBezTo>
                <a:cubicBezTo>
                  <a:pt x="593212" y="2193220"/>
                  <a:pt x="601507" y="2172973"/>
                  <a:pt x="577145" y="2160890"/>
                </a:cubicBezTo>
                <a:cubicBezTo>
                  <a:pt x="573422" y="2159061"/>
                  <a:pt x="570940" y="2149264"/>
                  <a:pt x="571985" y="2144039"/>
                </a:cubicBezTo>
                <a:cubicBezTo>
                  <a:pt x="582631" y="2090677"/>
                  <a:pt x="577406" y="2032874"/>
                  <a:pt x="615550" y="1986958"/>
                </a:cubicBezTo>
                <a:cubicBezTo>
                  <a:pt x="620252" y="1981275"/>
                  <a:pt x="621167" y="1972393"/>
                  <a:pt x="623518" y="1964881"/>
                </a:cubicBezTo>
                <a:cubicBezTo>
                  <a:pt x="636124" y="1923538"/>
                  <a:pt x="624041" y="1886439"/>
                  <a:pt x="605295" y="1849667"/>
                </a:cubicBezTo>
                <a:cubicBezTo>
                  <a:pt x="558008" y="1756790"/>
                  <a:pt x="510851" y="1663783"/>
                  <a:pt x="465131" y="1570122"/>
                </a:cubicBezTo>
                <a:cubicBezTo>
                  <a:pt x="410594" y="1458239"/>
                  <a:pt x="379047" y="1338387"/>
                  <a:pt x="347173" y="1218796"/>
                </a:cubicBezTo>
                <a:cubicBezTo>
                  <a:pt x="334176" y="1170007"/>
                  <a:pt x="325554" y="1121282"/>
                  <a:pt x="338748" y="1068900"/>
                </a:cubicBezTo>
                <a:cubicBezTo>
                  <a:pt x="359648" y="986147"/>
                  <a:pt x="374344" y="901826"/>
                  <a:pt x="389824" y="817767"/>
                </a:cubicBezTo>
                <a:cubicBezTo>
                  <a:pt x="398053" y="773222"/>
                  <a:pt x="401776" y="727829"/>
                  <a:pt x="408699" y="683023"/>
                </a:cubicBezTo>
                <a:cubicBezTo>
                  <a:pt x="412357" y="659445"/>
                  <a:pt x="428359" y="647362"/>
                  <a:pt x="451807" y="647100"/>
                </a:cubicBezTo>
                <a:cubicBezTo>
                  <a:pt x="490930" y="646643"/>
                  <a:pt x="530119" y="647884"/>
                  <a:pt x="569242" y="647231"/>
                </a:cubicBezTo>
                <a:cubicBezTo>
                  <a:pt x="593082" y="646839"/>
                  <a:pt x="617248" y="646055"/>
                  <a:pt x="640435" y="641549"/>
                </a:cubicBezTo>
                <a:cubicBezTo>
                  <a:pt x="647880" y="640112"/>
                  <a:pt x="658853" y="625155"/>
                  <a:pt x="657808" y="617774"/>
                </a:cubicBezTo>
                <a:cubicBezTo>
                  <a:pt x="653367" y="585313"/>
                  <a:pt x="651146" y="550305"/>
                  <a:pt x="636973" y="521828"/>
                </a:cubicBezTo>
                <a:cubicBezTo>
                  <a:pt x="610651" y="469054"/>
                  <a:pt x="600527" y="414190"/>
                  <a:pt x="598241" y="356844"/>
                </a:cubicBezTo>
                <a:cubicBezTo>
                  <a:pt x="596217" y="305245"/>
                  <a:pt x="589881" y="251818"/>
                  <a:pt x="615354" y="204531"/>
                </a:cubicBezTo>
                <a:cubicBezTo>
                  <a:pt x="655979" y="128962"/>
                  <a:pt x="705879" y="61297"/>
                  <a:pt x="793270" y="33146"/>
                </a:cubicBezTo>
                <a:cubicBezTo>
                  <a:pt x="803198" y="29946"/>
                  <a:pt x="812015" y="23022"/>
                  <a:pt x="821094" y="17340"/>
                </a:cubicBezTo>
                <a:cubicBezTo>
                  <a:pt x="846436" y="1469"/>
                  <a:pt x="873019" y="-4148"/>
                  <a:pt x="902867" y="3167"/>
                </a:cubicBezTo>
                <a:cubicBezTo>
                  <a:pt x="917236" y="6694"/>
                  <a:pt x="932781" y="5453"/>
                  <a:pt x="947738" y="6367"/>
                </a:cubicBezTo>
                <a:cubicBezTo>
                  <a:pt x="970664" y="7804"/>
                  <a:pt x="993654" y="8261"/>
                  <a:pt x="1016449" y="10874"/>
                </a:cubicBezTo>
                <a:cubicBezTo>
                  <a:pt x="1036762" y="13160"/>
                  <a:pt x="1056617" y="19430"/>
                  <a:pt x="1076930" y="21063"/>
                </a:cubicBezTo>
                <a:cubicBezTo>
                  <a:pt x="1155438" y="27464"/>
                  <a:pt x="1202921" y="77429"/>
                  <a:pt x="1205534" y="156851"/>
                </a:cubicBezTo>
                <a:cubicBezTo>
                  <a:pt x="1206056" y="172592"/>
                  <a:pt x="1206709" y="189443"/>
                  <a:pt x="1212457" y="203682"/>
                </a:cubicBezTo>
                <a:cubicBezTo>
                  <a:pt x="1235121" y="260048"/>
                  <a:pt x="1249294" y="317851"/>
                  <a:pt x="1248902" y="372846"/>
                </a:cubicBezTo>
                <a:cubicBezTo>
                  <a:pt x="1264121" y="372846"/>
                  <a:pt x="1279339" y="375589"/>
                  <a:pt x="1293251" y="372323"/>
                </a:cubicBezTo>
                <a:cubicBezTo>
                  <a:pt x="1331133" y="363440"/>
                  <a:pt x="1368558" y="352206"/>
                  <a:pt x="1405918" y="341299"/>
                </a:cubicBezTo>
                <a:cubicBezTo>
                  <a:pt x="1409380" y="340254"/>
                  <a:pt x="1411274" y="334441"/>
                  <a:pt x="1414278" y="331110"/>
                </a:cubicBezTo>
                <a:cubicBezTo>
                  <a:pt x="1435636" y="307205"/>
                  <a:pt x="1457320" y="283561"/>
                  <a:pt x="1478417" y="259460"/>
                </a:cubicBezTo>
                <a:cubicBezTo>
                  <a:pt x="1496444" y="238886"/>
                  <a:pt x="1515450" y="234445"/>
                  <a:pt x="1539290" y="250773"/>
                </a:cubicBezTo>
                <a:cubicBezTo>
                  <a:pt x="1548172" y="256848"/>
                  <a:pt x="1560386" y="261028"/>
                  <a:pt x="1571032" y="261093"/>
                </a:cubicBezTo>
                <a:cubicBezTo>
                  <a:pt x="1602710" y="261289"/>
                  <a:pt x="1634453" y="258219"/>
                  <a:pt x="1666130" y="258088"/>
                </a:cubicBezTo>
                <a:cubicBezTo>
                  <a:pt x="1674164" y="258088"/>
                  <a:pt x="1687161" y="262269"/>
                  <a:pt x="1689447" y="267951"/>
                </a:cubicBezTo>
                <a:cubicBezTo>
                  <a:pt x="1701792" y="298191"/>
                  <a:pt x="1723737" y="289439"/>
                  <a:pt x="1745160" y="284084"/>
                </a:cubicBezTo>
                <a:cubicBezTo>
                  <a:pt x="1767563" y="278467"/>
                  <a:pt x="1790096" y="272850"/>
                  <a:pt x="1812108" y="265926"/>
                </a:cubicBezTo>
                <a:cubicBezTo>
                  <a:pt x="1819096" y="263706"/>
                  <a:pt x="1827260" y="258415"/>
                  <a:pt x="1830526" y="252276"/>
                </a:cubicBezTo>
                <a:cubicBezTo>
                  <a:pt x="1840519" y="233400"/>
                  <a:pt x="1856521" y="231048"/>
                  <a:pt x="1875397" y="229873"/>
                </a:cubicBezTo>
                <a:cubicBezTo>
                  <a:pt x="1933200" y="226215"/>
                  <a:pt x="1990938" y="221708"/>
                  <a:pt x="2048611" y="216287"/>
                </a:cubicBezTo>
                <a:cubicBezTo>
                  <a:pt x="2222543" y="199959"/>
                  <a:pt x="2396409" y="182977"/>
                  <a:pt x="2570276" y="166322"/>
                </a:cubicBezTo>
                <a:cubicBezTo>
                  <a:pt x="2729969" y="150973"/>
                  <a:pt x="2889663" y="135624"/>
                  <a:pt x="3049356" y="120406"/>
                </a:cubicBezTo>
                <a:cubicBezTo>
                  <a:pt x="3209049" y="105188"/>
                  <a:pt x="3368808" y="90753"/>
                  <a:pt x="3528436" y="74555"/>
                </a:cubicBezTo>
                <a:cubicBezTo>
                  <a:pt x="3607205" y="66522"/>
                  <a:pt x="3686431" y="59141"/>
                  <a:pt x="3764090" y="44119"/>
                </a:cubicBezTo>
                <a:cubicBezTo>
                  <a:pt x="3835283" y="30338"/>
                  <a:pt x="3834434" y="26027"/>
                  <a:pt x="3869050" y="89447"/>
                </a:cubicBezTo>
                <a:cubicBezTo>
                  <a:pt x="3869377" y="90100"/>
                  <a:pt x="3870552" y="90296"/>
                  <a:pt x="3871402" y="90688"/>
                </a:cubicBezTo>
                <a:cubicBezTo>
                  <a:pt x="3871598" y="115703"/>
                  <a:pt x="3871598" y="140653"/>
                  <a:pt x="3871598" y="165669"/>
                </a:cubicBezTo>
                <a:close/>
                <a:moveTo>
                  <a:pt x="2098968" y="5990789"/>
                </a:moveTo>
                <a:cubicBezTo>
                  <a:pt x="2089367" y="5990201"/>
                  <a:pt x="2082378" y="5989417"/>
                  <a:pt x="2075324" y="5989417"/>
                </a:cubicBezTo>
                <a:cubicBezTo>
                  <a:pt x="1515450" y="5990332"/>
                  <a:pt x="955641" y="5991311"/>
                  <a:pt x="395767" y="5992291"/>
                </a:cubicBezTo>
                <a:cubicBezTo>
                  <a:pt x="387799" y="5992291"/>
                  <a:pt x="379373" y="5991834"/>
                  <a:pt x="371862" y="5994054"/>
                </a:cubicBezTo>
                <a:cubicBezTo>
                  <a:pt x="312687" y="6011494"/>
                  <a:pt x="256452" y="6068382"/>
                  <a:pt x="263636" y="6155250"/>
                </a:cubicBezTo>
                <a:cubicBezTo>
                  <a:pt x="268012" y="6208612"/>
                  <a:pt x="325816" y="6268048"/>
                  <a:pt x="384860" y="6275820"/>
                </a:cubicBezTo>
                <a:cubicBezTo>
                  <a:pt x="408634" y="6278955"/>
                  <a:pt x="432735" y="6280980"/>
                  <a:pt x="456705" y="6281437"/>
                </a:cubicBezTo>
                <a:cubicBezTo>
                  <a:pt x="558334" y="6283136"/>
                  <a:pt x="659964" y="6285226"/>
                  <a:pt x="761527" y="6285095"/>
                </a:cubicBezTo>
                <a:cubicBezTo>
                  <a:pt x="1199264" y="6284507"/>
                  <a:pt x="1636935" y="6283201"/>
                  <a:pt x="2074671" y="6282091"/>
                </a:cubicBezTo>
                <a:cubicBezTo>
                  <a:pt x="2082378" y="6282091"/>
                  <a:pt x="2090150" y="6281176"/>
                  <a:pt x="2098902" y="6280654"/>
                </a:cubicBezTo>
                <a:cubicBezTo>
                  <a:pt x="2098968" y="6183793"/>
                  <a:pt x="2098968" y="6088630"/>
                  <a:pt x="2098968" y="5990789"/>
                </a:cubicBezTo>
                <a:close/>
                <a:moveTo>
                  <a:pt x="1923142" y="6448250"/>
                </a:moveTo>
                <a:cubicBezTo>
                  <a:pt x="1907140" y="6448250"/>
                  <a:pt x="1894795" y="6448250"/>
                  <a:pt x="1882516" y="6448250"/>
                </a:cubicBezTo>
                <a:cubicBezTo>
                  <a:pt x="1502779" y="6448120"/>
                  <a:pt x="1123042" y="6447401"/>
                  <a:pt x="743239" y="6448054"/>
                </a:cubicBezTo>
                <a:cubicBezTo>
                  <a:pt x="581064" y="6448381"/>
                  <a:pt x="418823" y="6450536"/>
                  <a:pt x="256713" y="6453867"/>
                </a:cubicBezTo>
                <a:cubicBezTo>
                  <a:pt x="164293" y="6455761"/>
                  <a:pt x="100808" y="6537861"/>
                  <a:pt x="119880" y="6626297"/>
                </a:cubicBezTo>
                <a:cubicBezTo>
                  <a:pt x="131506" y="6680181"/>
                  <a:pt x="170564" y="6721983"/>
                  <a:pt x="224840" y="6727730"/>
                </a:cubicBezTo>
                <a:cubicBezTo>
                  <a:pt x="287607" y="6734392"/>
                  <a:pt x="351027" y="6736808"/>
                  <a:pt x="414186" y="6736874"/>
                </a:cubicBezTo>
                <a:cubicBezTo>
                  <a:pt x="908027" y="6737657"/>
                  <a:pt x="1401868" y="6737397"/>
                  <a:pt x="1895710" y="6737462"/>
                </a:cubicBezTo>
                <a:cubicBezTo>
                  <a:pt x="1905115" y="6737462"/>
                  <a:pt x="1914455" y="6737462"/>
                  <a:pt x="1923076" y="6737462"/>
                </a:cubicBezTo>
                <a:cubicBezTo>
                  <a:pt x="1923142" y="6639817"/>
                  <a:pt x="1923142" y="6546287"/>
                  <a:pt x="1923142" y="6448250"/>
                </a:cubicBezTo>
                <a:close/>
                <a:moveTo>
                  <a:pt x="1983362" y="5504916"/>
                </a:moveTo>
                <a:cubicBezTo>
                  <a:pt x="1970691" y="5504916"/>
                  <a:pt x="1960959" y="5504916"/>
                  <a:pt x="1951227" y="5504916"/>
                </a:cubicBezTo>
                <a:cubicBezTo>
                  <a:pt x="1750647" y="5504916"/>
                  <a:pt x="1550001" y="5504916"/>
                  <a:pt x="1349421" y="5504916"/>
                </a:cubicBezTo>
                <a:cubicBezTo>
                  <a:pt x="987449" y="5504916"/>
                  <a:pt x="625412" y="5505112"/>
                  <a:pt x="263440" y="5504459"/>
                </a:cubicBezTo>
                <a:cubicBezTo>
                  <a:pt x="242997" y="5504393"/>
                  <a:pt x="228628" y="5510533"/>
                  <a:pt x="214455" y="5524706"/>
                </a:cubicBezTo>
                <a:cubicBezTo>
                  <a:pt x="171609" y="5567422"/>
                  <a:pt x="161354" y="5618497"/>
                  <a:pt x="175723" y="5674733"/>
                </a:cubicBezTo>
                <a:cubicBezTo>
                  <a:pt x="190746" y="5733581"/>
                  <a:pt x="246720" y="5771529"/>
                  <a:pt x="313667" y="5771594"/>
                </a:cubicBezTo>
                <a:cubicBezTo>
                  <a:pt x="853098" y="5772313"/>
                  <a:pt x="1392463" y="5772966"/>
                  <a:pt x="1931894" y="5773619"/>
                </a:cubicBezTo>
                <a:cubicBezTo>
                  <a:pt x="1948614" y="5773619"/>
                  <a:pt x="1965335" y="5773619"/>
                  <a:pt x="1983362" y="5773619"/>
                </a:cubicBezTo>
                <a:cubicBezTo>
                  <a:pt x="1983362" y="5683485"/>
                  <a:pt x="1983362" y="5595637"/>
                  <a:pt x="1983362" y="5504916"/>
                </a:cubicBezTo>
                <a:close/>
                <a:moveTo>
                  <a:pt x="1692190" y="770871"/>
                </a:moveTo>
                <a:cubicBezTo>
                  <a:pt x="1795910" y="726327"/>
                  <a:pt x="1896167" y="683285"/>
                  <a:pt x="1996424" y="640177"/>
                </a:cubicBezTo>
                <a:cubicBezTo>
                  <a:pt x="2005438" y="636324"/>
                  <a:pt x="2014908" y="633058"/>
                  <a:pt x="2023007" y="627767"/>
                </a:cubicBezTo>
                <a:cubicBezTo>
                  <a:pt x="2028951" y="623848"/>
                  <a:pt x="2036593" y="617317"/>
                  <a:pt x="2037181" y="611308"/>
                </a:cubicBezTo>
                <a:cubicBezTo>
                  <a:pt x="2039205" y="590016"/>
                  <a:pt x="2053248" y="581198"/>
                  <a:pt x="2069838" y="572903"/>
                </a:cubicBezTo>
                <a:cubicBezTo>
                  <a:pt x="2133454" y="541030"/>
                  <a:pt x="2196743" y="508503"/>
                  <a:pt x="2260425" y="476695"/>
                </a:cubicBezTo>
                <a:cubicBezTo>
                  <a:pt x="2269830" y="471993"/>
                  <a:pt x="2280738" y="466376"/>
                  <a:pt x="2290469" y="467094"/>
                </a:cubicBezTo>
                <a:cubicBezTo>
                  <a:pt x="2320253" y="469315"/>
                  <a:pt x="2341610" y="453770"/>
                  <a:pt x="2362119" y="436592"/>
                </a:cubicBezTo>
                <a:cubicBezTo>
                  <a:pt x="2390792" y="412491"/>
                  <a:pt x="2418616" y="387411"/>
                  <a:pt x="2446505" y="362395"/>
                </a:cubicBezTo>
                <a:cubicBezTo>
                  <a:pt x="2454082" y="355603"/>
                  <a:pt x="2460548" y="347504"/>
                  <a:pt x="2472174" y="335029"/>
                </a:cubicBezTo>
                <a:cubicBezTo>
                  <a:pt x="2454212" y="335029"/>
                  <a:pt x="2443043" y="334114"/>
                  <a:pt x="2432005" y="335159"/>
                </a:cubicBezTo>
                <a:cubicBezTo>
                  <a:pt x="2330899" y="344695"/>
                  <a:pt x="2229662" y="353447"/>
                  <a:pt x="2128686" y="364681"/>
                </a:cubicBezTo>
                <a:cubicBezTo>
                  <a:pt x="2050047" y="373434"/>
                  <a:pt x="1971605" y="384798"/>
                  <a:pt x="1893359" y="396555"/>
                </a:cubicBezTo>
                <a:cubicBezTo>
                  <a:pt x="1876638" y="399102"/>
                  <a:pt x="1864555" y="397404"/>
                  <a:pt x="1852537" y="385321"/>
                </a:cubicBezTo>
                <a:cubicBezTo>
                  <a:pt x="1847704" y="380487"/>
                  <a:pt x="1838298" y="377679"/>
                  <a:pt x="1831245" y="378006"/>
                </a:cubicBezTo>
                <a:cubicBezTo>
                  <a:pt x="1801004" y="379573"/>
                  <a:pt x="1770633" y="381010"/>
                  <a:pt x="1740784" y="385647"/>
                </a:cubicBezTo>
                <a:cubicBezTo>
                  <a:pt x="1684941" y="394334"/>
                  <a:pt x="1677691" y="405307"/>
                  <a:pt x="1684745" y="461673"/>
                </a:cubicBezTo>
                <a:cubicBezTo>
                  <a:pt x="1685202" y="465200"/>
                  <a:pt x="1687684" y="470491"/>
                  <a:pt x="1686247" y="471927"/>
                </a:cubicBezTo>
                <a:cubicBezTo>
                  <a:pt x="1679324" y="478851"/>
                  <a:pt x="1672204" y="487276"/>
                  <a:pt x="1663517" y="490020"/>
                </a:cubicBezTo>
                <a:cubicBezTo>
                  <a:pt x="1657770" y="491848"/>
                  <a:pt x="1649214" y="485056"/>
                  <a:pt x="1638110" y="480549"/>
                </a:cubicBezTo>
                <a:cubicBezTo>
                  <a:pt x="1611135" y="520848"/>
                  <a:pt x="1584095" y="561147"/>
                  <a:pt x="1556075" y="602883"/>
                </a:cubicBezTo>
                <a:cubicBezTo>
                  <a:pt x="1592782" y="630053"/>
                  <a:pt x="1628182" y="657028"/>
                  <a:pt x="1664367" y="682762"/>
                </a:cubicBezTo>
                <a:cubicBezTo>
                  <a:pt x="1689121" y="700397"/>
                  <a:pt x="1708911" y="718750"/>
                  <a:pt x="1693366" y="752844"/>
                </a:cubicBezTo>
                <a:cubicBezTo>
                  <a:pt x="1691276" y="757482"/>
                  <a:pt x="1692517" y="763360"/>
                  <a:pt x="1692190" y="770871"/>
                </a:cubicBezTo>
                <a:close/>
                <a:moveTo>
                  <a:pt x="1157201" y="753497"/>
                </a:moveTo>
                <a:cubicBezTo>
                  <a:pt x="1192471" y="785109"/>
                  <a:pt x="1232117" y="797454"/>
                  <a:pt x="1274636" y="803985"/>
                </a:cubicBezTo>
                <a:cubicBezTo>
                  <a:pt x="1293251" y="806859"/>
                  <a:pt x="1300501" y="799413"/>
                  <a:pt x="1301676" y="781583"/>
                </a:cubicBezTo>
                <a:cubicBezTo>
                  <a:pt x="1303244" y="758527"/>
                  <a:pt x="1305073" y="735405"/>
                  <a:pt x="1308665" y="712545"/>
                </a:cubicBezTo>
                <a:cubicBezTo>
                  <a:pt x="1315000" y="672116"/>
                  <a:pt x="1308992" y="628159"/>
                  <a:pt x="1342367" y="594914"/>
                </a:cubicBezTo>
                <a:cubicBezTo>
                  <a:pt x="1347788" y="589493"/>
                  <a:pt x="1347984" y="578390"/>
                  <a:pt x="1349813" y="569768"/>
                </a:cubicBezTo>
                <a:cubicBezTo>
                  <a:pt x="1355561" y="542989"/>
                  <a:pt x="1361308" y="516211"/>
                  <a:pt x="1366207" y="489236"/>
                </a:cubicBezTo>
                <a:cubicBezTo>
                  <a:pt x="1367774" y="480353"/>
                  <a:pt x="1369930" y="465200"/>
                  <a:pt x="1366076" y="463045"/>
                </a:cubicBezTo>
                <a:cubicBezTo>
                  <a:pt x="1356148" y="457428"/>
                  <a:pt x="1342302" y="453901"/>
                  <a:pt x="1331329" y="456121"/>
                </a:cubicBezTo>
                <a:cubicBezTo>
                  <a:pt x="1320160" y="458407"/>
                  <a:pt x="1310167" y="468009"/>
                  <a:pt x="1300370" y="475324"/>
                </a:cubicBezTo>
                <a:cubicBezTo>
                  <a:pt x="1291226" y="482247"/>
                  <a:pt x="1284107" y="492436"/>
                  <a:pt x="1274179" y="497531"/>
                </a:cubicBezTo>
                <a:cubicBezTo>
                  <a:pt x="1254715" y="507589"/>
                  <a:pt x="1251058" y="522807"/>
                  <a:pt x="1249164" y="543185"/>
                </a:cubicBezTo>
                <a:cubicBezTo>
                  <a:pt x="1246290" y="574406"/>
                  <a:pt x="1242306" y="606802"/>
                  <a:pt x="1230680" y="635409"/>
                </a:cubicBezTo>
                <a:cubicBezTo>
                  <a:pt x="1222124" y="656571"/>
                  <a:pt x="1215004" y="675316"/>
                  <a:pt x="1217225" y="698437"/>
                </a:cubicBezTo>
                <a:cubicBezTo>
                  <a:pt x="1219315" y="720448"/>
                  <a:pt x="1206513" y="735209"/>
                  <a:pt x="1186201" y="743178"/>
                </a:cubicBezTo>
                <a:cubicBezTo>
                  <a:pt x="1177579" y="746705"/>
                  <a:pt x="1168631" y="749513"/>
                  <a:pt x="1157201" y="753497"/>
                </a:cubicBezTo>
                <a:close/>
              </a:path>
            </a:pathLst>
          </a:custGeom>
          <a:solidFill>
            <a:srgbClr val="FD2906"/>
          </a:solidFill>
          <a:ln w="6521"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Arial"/>
            </a:endParaRPr>
          </a:p>
        </p:txBody>
      </p:sp>
    </p:spTree>
    <p:extLst>
      <p:ext uri="{BB962C8B-B14F-4D97-AF65-F5344CB8AC3E}">
        <p14:creationId xmlns:p14="http://schemas.microsoft.com/office/powerpoint/2010/main" val="222422838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F60D4C07-ADF6-4D00-9074-A725C989691E}"/>
              </a:ext>
            </a:extLst>
          </p:cNvPr>
          <p:cNvGraphicFramePr/>
          <p:nvPr>
            <p:extLst>
              <p:ext uri="{D42A27DB-BD31-4B8C-83A1-F6EECF244321}">
                <p14:modId xmlns:p14="http://schemas.microsoft.com/office/powerpoint/2010/main" val="3871266557"/>
              </p:ext>
            </p:extLst>
          </p:nvPr>
        </p:nvGraphicFramePr>
        <p:xfrm>
          <a:off x="0" y="0"/>
          <a:ext cx="5734976" cy="5566299"/>
        </p:xfrm>
        <a:graphic>
          <a:graphicData uri="http://schemas.openxmlformats.org/drawingml/2006/chart">
            <c:chart xmlns:c="http://schemas.openxmlformats.org/drawingml/2006/chart" xmlns:r="http://schemas.openxmlformats.org/officeDocument/2006/relationships" r:id="rId3"/>
          </a:graphicData>
        </a:graphic>
      </p:graphicFrame>
      <p:sp>
        <p:nvSpPr>
          <p:cNvPr id="5" name="Téglalap 4"/>
          <p:cNvSpPr/>
          <p:nvPr/>
        </p:nvSpPr>
        <p:spPr>
          <a:xfrm>
            <a:off x="5734976" y="64089"/>
            <a:ext cx="6374166" cy="7058855"/>
          </a:xfrm>
          <a:prstGeom prst="rect">
            <a:avLst/>
          </a:prstGeom>
        </p:spPr>
        <p:txBody>
          <a:bodyPr wrap="square">
            <a:spAutoFit/>
          </a:bodyPr>
          <a:lstStyle/>
          <a:p>
            <a:pPr marL="285750" lvl="0" indent="-285750">
              <a:buFont typeface="Wingdings" panose="05000000000000000000" pitchFamily="2" charset="2"/>
              <a:buChar char="Ø"/>
            </a:pPr>
            <a:r>
              <a:rPr lang="hu-HU" sz="1600" dirty="0">
                <a:latin typeface="Times New Roman" panose="02020603050405020304" pitchFamily="18" charset="0"/>
                <a:ea typeface="Times New Roman" panose="02020603050405020304" pitchFamily="18" charset="0"/>
                <a:cs typeface="Times New Roman" panose="02020603050405020304" pitchFamily="18" charset="0"/>
              </a:rPr>
              <a:t>DEKC MMSZK Facebook oldal karbantartása, állás hirdetések és jelentkezések kezelése: 759 jelentkezés, 24 meghirdetett munkakörben</a:t>
            </a:r>
            <a:r>
              <a:rPr lang="hu-HU" sz="1600"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hu-HU" sz="1600" dirty="0">
                <a:latin typeface="Times New Roman" panose="02020603050405020304" pitchFamily="18" charset="0"/>
                <a:cs typeface="Times New Roman" panose="02020603050405020304" pitchFamily="18" charset="0"/>
              </a:rPr>
              <a:t> </a:t>
            </a:r>
            <a:endParaRPr lang="hu-HU" sz="1600" dirty="0" smtClean="0">
              <a:latin typeface="Times New Roman" panose="02020603050405020304" pitchFamily="18" charset="0"/>
              <a:cs typeface="Times New Roman" panose="02020603050405020304" pitchFamily="18" charset="0"/>
            </a:endParaRPr>
          </a:p>
          <a:p>
            <a:pPr marL="285750" lvl="0" indent="-285750">
              <a:buFont typeface="Wingdings" panose="05000000000000000000" pitchFamily="2" charset="2"/>
              <a:buChar char="Ø"/>
            </a:pPr>
            <a:endParaRPr lang="hu-HU" sz="1600" dirty="0">
              <a:latin typeface="Times New Roman" panose="02020603050405020304" pitchFamily="18" charset="0"/>
              <a:cs typeface="Times New Roman" panose="02020603050405020304" pitchFamily="18" charset="0"/>
            </a:endParaRPr>
          </a:p>
          <a:p>
            <a:pPr marL="285750" lvl="0" indent="-285750">
              <a:buFont typeface="Wingdings" panose="05000000000000000000" pitchFamily="2" charset="2"/>
              <a:buChar char="Ø"/>
            </a:pPr>
            <a:r>
              <a:rPr lang="hu-HU" sz="1600" dirty="0" smtClean="0">
                <a:latin typeface="Times New Roman" panose="02020603050405020304" pitchFamily="18" charset="0"/>
                <a:cs typeface="Times New Roman" panose="02020603050405020304" pitchFamily="18" charset="0"/>
              </a:rPr>
              <a:t>Szolgáltatásaink </a:t>
            </a:r>
            <a:r>
              <a:rPr lang="hu-HU" sz="1600" dirty="0">
                <a:latin typeface="Times New Roman" panose="02020603050405020304" pitchFamily="18" charset="0"/>
                <a:cs typeface="Times New Roman" panose="02020603050405020304" pitchFamily="18" charset="0"/>
              </a:rPr>
              <a:t>keretében, rehabilitációs tanácsadás dolgozóink részére (ellátással kapcsolatban, pótszabadság kérelmekkel kapcsolatban): 28 fő</a:t>
            </a:r>
          </a:p>
          <a:p>
            <a:endParaRPr lang="hu-HU" sz="1600" dirty="0">
              <a:latin typeface="Times New Roman" panose="02020603050405020304" pitchFamily="18" charset="0"/>
              <a:cs typeface="Times New Roman" panose="02020603050405020304" pitchFamily="18" charset="0"/>
            </a:endParaRPr>
          </a:p>
          <a:p>
            <a:pPr marL="285750" lvl="0" indent="-285750">
              <a:buFont typeface="Wingdings" panose="05000000000000000000" pitchFamily="2" charset="2"/>
              <a:buChar char="Ø"/>
            </a:pPr>
            <a:r>
              <a:rPr lang="hu-HU" sz="1600" dirty="0">
                <a:latin typeface="Times New Roman" panose="02020603050405020304" pitchFamily="18" charset="0"/>
                <a:cs typeface="Times New Roman" panose="02020603050405020304" pitchFamily="18" charset="0"/>
              </a:rPr>
              <a:t>Saját mmk-ás dolgozóink közül a lejáró komplex felülvizsgálati jegyzőkönyvek miatt, értesítések, felülvizsgálatra való felkészítés, dokumentációk, beadványok készítése, fellebbezések ügyintézése: 19 fő</a:t>
            </a:r>
          </a:p>
          <a:p>
            <a:endParaRPr lang="hu-HU" sz="1600" dirty="0">
              <a:latin typeface="Times New Roman" panose="02020603050405020304" pitchFamily="18" charset="0"/>
              <a:cs typeface="Times New Roman" panose="02020603050405020304" pitchFamily="18" charset="0"/>
            </a:endParaRPr>
          </a:p>
          <a:p>
            <a:pPr marL="285750" lvl="0" indent="-285750">
              <a:buFont typeface="Wingdings" panose="05000000000000000000" pitchFamily="2" charset="2"/>
              <a:buChar char="Ø"/>
            </a:pPr>
            <a:r>
              <a:rPr lang="hu-HU" sz="1600" dirty="0">
                <a:latin typeface="Times New Roman" panose="02020603050405020304" pitchFamily="18" charset="0"/>
                <a:cs typeface="Times New Roman" panose="02020603050405020304" pitchFamily="18" charset="0"/>
              </a:rPr>
              <a:t>Adatbázisba jelentkező álláskeresők, </a:t>
            </a:r>
            <a:r>
              <a:rPr lang="hu-HU" sz="1600" dirty="0" err="1">
                <a:latin typeface="Times New Roman" panose="02020603050405020304" pitchFamily="18" charset="0"/>
                <a:cs typeface="Times New Roman" panose="02020603050405020304" pitchFamily="18" charset="0"/>
              </a:rPr>
              <a:t>interjúztatása</a:t>
            </a:r>
            <a:r>
              <a:rPr lang="hu-HU" sz="1600" dirty="0">
                <a:latin typeface="Times New Roman" panose="02020603050405020304" pitchFamily="18" charset="0"/>
                <a:cs typeface="Times New Roman" panose="02020603050405020304" pitchFamily="18" charset="0"/>
              </a:rPr>
              <a:t>, adminisztrációja: Személy meghallgatásra, állásinterjúra megjelent 150 fő.</a:t>
            </a:r>
          </a:p>
          <a:p>
            <a:endParaRPr lang="hu-HU" sz="1600" dirty="0">
              <a:latin typeface="Times New Roman" panose="02020603050405020304" pitchFamily="18" charset="0"/>
              <a:cs typeface="Times New Roman" panose="02020603050405020304" pitchFamily="18" charset="0"/>
            </a:endParaRPr>
          </a:p>
          <a:p>
            <a:pPr marL="285750" lvl="0" indent="-285750">
              <a:buFont typeface="Wingdings" panose="05000000000000000000" pitchFamily="2" charset="2"/>
              <a:buChar char="Ø"/>
            </a:pPr>
            <a:r>
              <a:rPr lang="hu-HU" sz="1600" dirty="0">
                <a:latin typeface="Times New Roman" panose="02020603050405020304" pitchFamily="18" charset="0"/>
                <a:cs typeface="Times New Roman" panose="02020603050405020304" pitchFamily="18" charset="0"/>
              </a:rPr>
              <a:t>DE negyedévente kötelező rehabilitációs hozzájárulás befizetésével kapcsolatos egyeztetések: DE KC HR</a:t>
            </a:r>
          </a:p>
          <a:p>
            <a:pPr marL="285750" indent="-285750">
              <a:buFont typeface="Wingdings" panose="05000000000000000000" pitchFamily="2" charset="2"/>
              <a:buChar char="Ø"/>
            </a:pPr>
            <a:endParaRPr lang="hu-HU" sz="1600" dirty="0">
              <a:latin typeface="Times New Roman" panose="02020603050405020304" pitchFamily="18" charset="0"/>
              <a:cs typeface="Times New Roman" panose="02020603050405020304" pitchFamily="18" charset="0"/>
            </a:endParaRPr>
          </a:p>
          <a:p>
            <a:pPr marL="285750" lvl="0" indent="-285750">
              <a:buFont typeface="Wingdings" panose="05000000000000000000" pitchFamily="2" charset="2"/>
              <a:buChar char="Ø"/>
            </a:pPr>
            <a:r>
              <a:rPr lang="hu-HU" sz="1600" dirty="0">
                <a:latin typeface="Times New Roman" panose="02020603050405020304" pitchFamily="18" charset="0"/>
                <a:cs typeface="Times New Roman" panose="02020603050405020304" pitchFamily="18" charset="0"/>
              </a:rPr>
              <a:t>A DE dolgozók közül új mmk-ás dolgozóink részére nyújtott tanácsadás, dokumentációk elkészítése, felülvizsgálatra való felkészítés: 18 fő</a:t>
            </a:r>
          </a:p>
          <a:p>
            <a:pPr marL="285750" indent="-285750">
              <a:buFont typeface="Wingdings" panose="05000000000000000000" pitchFamily="2" charset="2"/>
              <a:buChar char="Ø"/>
            </a:pPr>
            <a:endParaRPr lang="hu-HU" sz="1600" dirty="0">
              <a:latin typeface="Times New Roman" panose="02020603050405020304" pitchFamily="18" charset="0"/>
              <a:cs typeface="Times New Roman" panose="02020603050405020304" pitchFamily="18" charset="0"/>
            </a:endParaRPr>
          </a:p>
          <a:p>
            <a:pPr marL="285750" lvl="0" indent="-285750">
              <a:buFont typeface="Wingdings" panose="05000000000000000000" pitchFamily="2" charset="2"/>
              <a:buChar char="Ø"/>
            </a:pPr>
            <a:r>
              <a:rPr lang="hu-HU" sz="1600" dirty="0">
                <a:latin typeface="Times New Roman" panose="02020603050405020304" pitchFamily="18" charset="0"/>
                <a:cs typeface="Times New Roman" panose="02020603050405020304" pitchFamily="18" charset="0"/>
              </a:rPr>
              <a:t>DE szervezeti egységeitől beérkező munkaerőigényekkel kapcsolatos tevékenység (egyeztetések, munkaerő toborzás, </a:t>
            </a:r>
            <a:r>
              <a:rPr lang="hu-HU" sz="1600" dirty="0" err="1">
                <a:latin typeface="Times New Roman" panose="02020603050405020304" pitchFamily="18" charset="0"/>
                <a:cs typeface="Times New Roman" panose="02020603050405020304" pitchFamily="18" charset="0"/>
              </a:rPr>
              <a:t>interjúztatások</a:t>
            </a:r>
            <a:r>
              <a:rPr lang="hu-HU" sz="1600" dirty="0">
                <a:latin typeface="Times New Roman" panose="02020603050405020304" pitchFamily="18" charset="0"/>
                <a:cs typeface="Times New Roman" panose="02020603050405020304" pitchFamily="18" charset="0"/>
              </a:rPr>
              <a:t> előkészítése): 62 db</a:t>
            </a:r>
          </a:p>
          <a:p>
            <a:r>
              <a:rPr lang="hu-HU" sz="1600" dirty="0">
                <a:latin typeface="Times New Roman" panose="02020603050405020304" pitchFamily="18" charset="0"/>
                <a:cs typeface="Times New Roman" panose="02020603050405020304" pitchFamily="18" charset="0"/>
              </a:rPr>
              <a:t> </a:t>
            </a:r>
          </a:p>
          <a:p>
            <a:pPr marL="285750" lvl="0" indent="-285750">
              <a:buFont typeface="Wingdings" panose="05000000000000000000" pitchFamily="2" charset="2"/>
              <a:buChar char="Ø"/>
            </a:pPr>
            <a:r>
              <a:rPr lang="hu-HU" sz="1600" dirty="0">
                <a:latin typeface="Times New Roman" panose="02020603050405020304" pitchFamily="18" charset="0"/>
                <a:cs typeface="Times New Roman" panose="02020603050405020304" pitchFamily="18" charset="0"/>
              </a:rPr>
              <a:t>Új mmk-ás dolgozók munkába állításával kapcsolatos feladatok (beköröztetés, orvosi alkalmassági, dokumentációk előkészítése, komplex minősítésének </a:t>
            </a:r>
            <a:r>
              <a:rPr lang="hu-HU" sz="1600" dirty="0" err="1">
                <a:latin typeface="Times New Roman" panose="02020603050405020304" pitchFamily="18" charset="0"/>
                <a:cs typeface="Times New Roman" panose="02020603050405020304" pitchFamily="18" charset="0"/>
              </a:rPr>
              <a:t>monitorozása</a:t>
            </a:r>
            <a:r>
              <a:rPr lang="hu-HU" sz="1600" dirty="0">
                <a:latin typeface="Times New Roman" panose="02020603050405020304" pitchFamily="18" charset="0"/>
                <a:cs typeface="Times New Roman" panose="02020603050405020304" pitchFamily="18" charset="0"/>
              </a:rPr>
              <a:t>: 31 fő</a:t>
            </a:r>
          </a:p>
          <a:p>
            <a:pPr lvl="0" algn="just">
              <a:lnSpc>
                <a:spcPct val="115000"/>
              </a:lnSpc>
              <a:spcAft>
                <a:spcPts val="0"/>
              </a:spcAft>
            </a:pPr>
            <a:endParaRPr lang="hu-HU"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889816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D18A23B-4C6B-4063-9B3F-02F74DDEE412}"/>
              </a:ext>
            </a:extLst>
          </p:cNvPr>
          <p:cNvSpPr>
            <a:spLocks noGrp="1"/>
          </p:cNvSpPr>
          <p:nvPr>
            <p:ph type="title"/>
          </p:nvPr>
        </p:nvSpPr>
        <p:spPr>
          <a:xfrm>
            <a:off x="740546" y="125428"/>
            <a:ext cx="10515600" cy="792809"/>
          </a:xfrm>
        </p:spPr>
        <p:txBody>
          <a:bodyPr>
            <a:normAutofit/>
          </a:bodyPr>
          <a:lstStyle/>
          <a:p>
            <a:pPr algn="ctr"/>
            <a:r>
              <a:rPr lang="hu-HU"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Munkahelyi tapasztalatok </a:t>
            </a:r>
            <a:endParaRPr lang="hu-HU" sz="2800" dirty="0">
              <a:latin typeface="Times New Roman" panose="02020603050405020304" pitchFamily="18" charset="0"/>
              <a:cs typeface="Times New Roman" panose="02020603050405020304" pitchFamily="18" charset="0"/>
            </a:endParaRPr>
          </a:p>
        </p:txBody>
      </p:sp>
      <p:sp>
        <p:nvSpPr>
          <p:cNvPr id="5" name="Tartalom helye 2"/>
          <p:cNvSpPr txBox="1">
            <a:spLocks/>
          </p:cNvSpPr>
          <p:nvPr/>
        </p:nvSpPr>
        <p:spPr>
          <a:xfrm>
            <a:off x="1967185" y="918237"/>
            <a:ext cx="8673515" cy="4932473"/>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64008" marR="0" lvl="0" indent="0" algn="l" defTabSz="457200" rtl="0" eaLnBrk="1" fontAlgn="auto" latinLnBrk="0" hangingPunct="1">
              <a:lnSpc>
                <a:spcPct val="150000"/>
              </a:lnSpc>
              <a:spcBef>
                <a:spcPct val="20000"/>
              </a:spcBef>
              <a:spcAft>
                <a:spcPts val="600"/>
              </a:spcAft>
              <a:buClr>
                <a:srgbClr val="83992A"/>
              </a:buClr>
              <a:buSzPct val="115000"/>
              <a:buFont typeface="Arial"/>
              <a:buNone/>
              <a:tabLst/>
              <a:defRPr/>
            </a:pPr>
            <a:r>
              <a:rPr kumimoji="0" lang="hu-HU" sz="1800" b="1" i="0" u="sng" strike="noStrike" kern="1200" cap="none" spc="0" normalizeH="0" baseline="0" noProof="0" dirty="0" smtClean="0">
                <a:ln>
                  <a:noFill/>
                </a:ln>
                <a:solidFill>
                  <a:sysClr val="windowText" lastClr="000000">
                    <a:lumMod val="85000"/>
                    <a:lumOff val="15000"/>
                  </a:sysClr>
                </a:solidFill>
                <a:effectLst/>
                <a:uLnTx/>
                <a:uFillTx/>
                <a:latin typeface="Garamond" panose="02020404030301010803"/>
                <a:ea typeface="+mn-ea"/>
                <a:cs typeface="+mn-cs"/>
              </a:rPr>
              <a:t>Az eredményes munkavállalás alapfeltétele: </a:t>
            </a:r>
          </a:p>
          <a:p>
            <a:pPr marL="724662" marR="0" lvl="1"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hu-HU" sz="1800" b="0" i="0" u="none" strike="noStrike" kern="1200" cap="none" spc="0" normalizeH="0" baseline="0" noProof="0" dirty="0" smtClean="0">
                <a:ln>
                  <a:noFill/>
                </a:ln>
                <a:solidFill>
                  <a:sysClr val="windowText" lastClr="000000">
                    <a:lumMod val="85000"/>
                    <a:lumOff val="15000"/>
                  </a:sysClr>
                </a:solidFill>
                <a:effectLst/>
                <a:uLnTx/>
                <a:uFillTx/>
                <a:latin typeface="Garamond" panose="02020404030301010803"/>
                <a:ea typeface="+mn-ea"/>
                <a:cs typeface="+mn-cs"/>
              </a:rPr>
              <a:t>Munkavállaló számára fontos, hogy elfogadja sérültségét, vagy az egészségi állapotát, akkor  lehet sikeres a munkavállalás.</a:t>
            </a:r>
          </a:p>
          <a:p>
            <a:pPr marL="724662" marR="0" lvl="1"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hu-HU" sz="1800" b="0" i="0" u="none" strike="noStrike" kern="1200" cap="none" spc="0" normalizeH="0" baseline="0" noProof="0" dirty="0" smtClean="0">
                <a:ln>
                  <a:noFill/>
                </a:ln>
                <a:solidFill>
                  <a:sysClr val="windowText" lastClr="000000">
                    <a:lumMod val="85000"/>
                    <a:lumOff val="15000"/>
                  </a:sysClr>
                </a:solidFill>
                <a:effectLst/>
                <a:uLnTx/>
                <a:uFillTx/>
                <a:latin typeface="Garamond" panose="02020404030301010803"/>
                <a:ea typeface="+mn-ea"/>
                <a:cs typeface="+mn-cs"/>
              </a:rPr>
              <a:t>Megtanuljon és tudjon együtt élni a tartós betegségével, vagy a fogyatékosságával</a:t>
            </a:r>
          </a:p>
          <a:p>
            <a:pPr marL="64008" marR="0" lvl="0" indent="0" algn="l" defTabSz="457200" rtl="0" eaLnBrk="1" fontAlgn="auto" latinLnBrk="0" hangingPunct="1">
              <a:lnSpc>
                <a:spcPct val="150000"/>
              </a:lnSpc>
              <a:spcBef>
                <a:spcPct val="20000"/>
              </a:spcBef>
              <a:spcAft>
                <a:spcPts val="600"/>
              </a:spcAft>
              <a:buClr>
                <a:srgbClr val="83992A"/>
              </a:buClr>
              <a:buSzPct val="115000"/>
              <a:buFont typeface="Arial"/>
              <a:buNone/>
              <a:tabLst/>
              <a:defRPr/>
            </a:pPr>
            <a:r>
              <a:rPr kumimoji="0" lang="hu-HU" sz="1800" b="1" i="0" u="sng" strike="noStrike" kern="1200" cap="none" spc="0" normalizeH="0" baseline="0" noProof="0" dirty="0" smtClean="0">
                <a:ln>
                  <a:noFill/>
                </a:ln>
                <a:solidFill>
                  <a:sysClr val="windowText" lastClr="000000">
                    <a:lumMod val="85000"/>
                    <a:lumOff val="15000"/>
                  </a:sysClr>
                </a:solidFill>
                <a:effectLst/>
                <a:uLnTx/>
                <a:uFillTx/>
                <a:latin typeface="Garamond" panose="02020404030301010803"/>
                <a:ea typeface="+mn-ea"/>
                <a:cs typeface="+mn-cs"/>
              </a:rPr>
              <a:t>Munkahelyi tapasztalatok: </a:t>
            </a:r>
          </a:p>
          <a:p>
            <a:pPr marL="724662" marR="0" lvl="1"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hu-HU" sz="1800" b="0" i="0" u="none" strike="noStrike" kern="1200" cap="none" spc="0" normalizeH="0" baseline="0" noProof="0" dirty="0" smtClean="0">
                <a:ln>
                  <a:noFill/>
                </a:ln>
                <a:solidFill>
                  <a:sysClr val="windowText" lastClr="000000">
                    <a:lumMod val="85000"/>
                    <a:lumOff val="15000"/>
                  </a:sysClr>
                </a:solidFill>
                <a:effectLst/>
                <a:uLnTx/>
                <a:uFillTx/>
                <a:latin typeface="Garamond" panose="02020404030301010803"/>
                <a:ea typeface="+mn-ea"/>
                <a:cs typeface="+mn-cs"/>
              </a:rPr>
              <a:t>Megfelelő munkakörben 100%-</a:t>
            </a:r>
            <a:r>
              <a:rPr kumimoji="0" lang="hu-HU" sz="1800" b="0" i="0" u="none" strike="noStrike" kern="1200" cap="none" spc="0" normalizeH="0" baseline="0" noProof="0" dirty="0" err="1" smtClean="0">
                <a:ln>
                  <a:noFill/>
                </a:ln>
                <a:solidFill>
                  <a:sysClr val="windowText" lastClr="000000">
                    <a:lumMod val="85000"/>
                    <a:lumOff val="15000"/>
                  </a:sysClr>
                </a:solidFill>
                <a:effectLst/>
                <a:uLnTx/>
                <a:uFillTx/>
                <a:latin typeface="Garamond" panose="02020404030301010803"/>
                <a:ea typeface="+mn-ea"/>
                <a:cs typeface="+mn-cs"/>
              </a:rPr>
              <a:t>os</a:t>
            </a:r>
            <a:r>
              <a:rPr kumimoji="0" lang="hu-HU" sz="1800" b="0" i="0" u="none" strike="noStrike" kern="1200" cap="none" spc="0" normalizeH="0" baseline="0" noProof="0" dirty="0" smtClean="0">
                <a:ln>
                  <a:noFill/>
                </a:ln>
                <a:solidFill>
                  <a:sysClr val="windowText" lastClr="000000">
                    <a:lumMod val="85000"/>
                    <a:lumOff val="15000"/>
                  </a:sysClr>
                </a:solidFill>
                <a:effectLst/>
                <a:uLnTx/>
                <a:uFillTx/>
                <a:latin typeface="Garamond" panose="02020404030301010803"/>
                <a:ea typeface="+mn-ea"/>
                <a:cs typeface="+mn-cs"/>
              </a:rPr>
              <a:t> teljesítményre képesek </a:t>
            </a:r>
          </a:p>
          <a:p>
            <a:pPr marL="724662" marR="0" lvl="1"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hu-HU" sz="1800" b="0" i="0" u="none" strike="noStrike" kern="1200" cap="none" spc="0" normalizeH="0" baseline="0" noProof="0" dirty="0" err="1" smtClean="0">
                <a:ln>
                  <a:noFill/>
                </a:ln>
                <a:solidFill>
                  <a:sysClr val="windowText" lastClr="000000">
                    <a:lumMod val="85000"/>
                    <a:lumOff val="15000"/>
                  </a:sysClr>
                </a:solidFill>
                <a:effectLst/>
                <a:uLnTx/>
                <a:uFillTx/>
                <a:latin typeface="Garamond" panose="02020404030301010803"/>
                <a:ea typeface="+mn-ea"/>
                <a:cs typeface="+mn-cs"/>
              </a:rPr>
              <a:t>Elkötelezettebbek</a:t>
            </a:r>
            <a:r>
              <a:rPr kumimoji="0" lang="hu-HU" sz="1800" b="0" i="0" u="none" strike="noStrike" kern="1200" cap="none" spc="0" normalizeH="0" baseline="0" noProof="0" dirty="0" smtClean="0">
                <a:ln>
                  <a:noFill/>
                </a:ln>
                <a:solidFill>
                  <a:sysClr val="windowText" lastClr="000000">
                    <a:lumMod val="85000"/>
                    <a:lumOff val="15000"/>
                  </a:sysClr>
                </a:solidFill>
                <a:effectLst/>
                <a:uLnTx/>
                <a:uFillTx/>
                <a:latin typeface="Garamond" panose="02020404030301010803"/>
                <a:ea typeface="+mn-ea"/>
                <a:cs typeface="+mn-cs"/>
              </a:rPr>
              <a:t> </a:t>
            </a:r>
          </a:p>
          <a:p>
            <a:pPr marL="724662" marR="0" lvl="1"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hu-HU" sz="1800" b="0" i="0" u="none" strike="noStrike" kern="1200" cap="none" spc="0" normalizeH="0" baseline="0" noProof="0" dirty="0" smtClean="0">
                <a:ln>
                  <a:noFill/>
                </a:ln>
                <a:solidFill>
                  <a:sysClr val="windowText" lastClr="000000">
                    <a:lumMod val="85000"/>
                    <a:lumOff val="15000"/>
                  </a:sysClr>
                </a:solidFill>
                <a:effectLst/>
                <a:uLnTx/>
                <a:uFillTx/>
                <a:latin typeface="Garamond" panose="02020404030301010803"/>
                <a:ea typeface="+mn-ea"/>
                <a:cs typeface="+mn-cs"/>
              </a:rPr>
              <a:t>Megbízhatóbbak </a:t>
            </a:r>
          </a:p>
          <a:p>
            <a:pPr marL="724662" marR="0" lvl="1"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hu-HU" sz="1800" b="0" i="0" u="none" strike="noStrike" kern="1200" cap="none" spc="0" normalizeH="0" baseline="0" noProof="0" dirty="0" smtClean="0">
                <a:ln>
                  <a:noFill/>
                </a:ln>
                <a:solidFill>
                  <a:sysClr val="windowText" lastClr="000000">
                    <a:lumMod val="85000"/>
                    <a:lumOff val="15000"/>
                  </a:sysClr>
                </a:solidFill>
                <a:effectLst/>
                <a:uLnTx/>
                <a:uFillTx/>
                <a:latin typeface="Garamond" panose="02020404030301010803"/>
                <a:ea typeface="+mn-ea"/>
                <a:cs typeface="+mn-cs"/>
              </a:rPr>
              <a:t>Ragaszkodóbbak </a:t>
            </a:r>
          </a:p>
          <a:p>
            <a:pPr marL="724662" marR="0" lvl="1"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hu-HU" sz="1800" b="0" i="0" u="none" strike="noStrike" kern="1200" cap="none" spc="0" normalizeH="0" baseline="0" noProof="0" dirty="0" smtClean="0">
                <a:ln>
                  <a:noFill/>
                </a:ln>
                <a:solidFill>
                  <a:sysClr val="windowText" lastClr="000000">
                    <a:lumMod val="85000"/>
                    <a:lumOff val="15000"/>
                  </a:sysClr>
                </a:solidFill>
                <a:effectLst/>
                <a:uLnTx/>
                <a:uFillTx/>
                <a:latin typeface="Garamond" panose="02020404030301010803"/>
                <a:ea typeface="+mn-ea"/>
                <a:cs typeface="+mn-cs"/>
              </a:rPr>
              <a:t>Jobb a monotónia tűrésük</a:t>
            </a:r>
          </a:p>
          <a:p>
            <a:pPr marL="724662" marR="0" lvl="1" indent="-285750" algn="l" defTabSz="457200" rtl="0" eaLnBrk="1" fontAlgn="auto" latinLnBrk="0" hangingPunct="1">
              <a:lnSpc>
                <a:spcPct val="100000"/>
              </a:lnSpc>
              <a:spcBef>
                <a:spcPct val="20000"/>
              </a:spcBef>
              <a:spcAft>
                <a:spcPts val="600"/>
              </a:spcAft>
              <a:buClr>
                <a:srgbClr val="83992A"/>
              </a:buClr>
              <a:buSzPct val="115000"/>
              <a:buFont typeface="Arial"/>
              <a:buChar char="•"/>
              <a:tabLst/>
              <a:defRPr/>
            </a:pPr>
            <a:r>
              <a:rPr kumimoji="0" lang="hu-HU" sz="1800" b="0" i="0" u="none" strike="noStrike" kern="1200" cap="none" spc="0" normalizeH="0" baseline="0" noProof="0" dirty="0" smtClean="0">
                <a:ln>
                  <a:noFill/>
                </a:ln>
                <a:solidFill>
                  <a:sysClr val="windowText" lastClr="000000">
                    <a:lumMod val="85000"/>
                    <a:lumOff val="15000"/>
                  </a:sysClr>
                </a:solidFill>
                <a:effectLst/>
                <a:uLnTx/>
                <a:uFillTx/>
                <a:latin typeface="Garamond" panose="02020404030301010803"/>
                <a:ea typeface="+mn-ea"/>
                <a:cs typeface="+mn-cs"/>
              </a:rPr>
              <a:t>Munkáltató elégedett, és bizalommal fordul a munkavállaló felé </a:t>
            </a:r>
            <a:endParaRPr kumimoji="0" lang="hu-HU" sz="1800" b="0" i="0" u="none" strike="noStrike" kern="1200" cap="none" spc="0" normalizeH="0" baseline="0" noProof="0" dirty="0">
              <a:ln>
                <a:noFill/>
              </a:ln>
              <a:solidFill>
                <a:sysClr val="windowText" lastClr="000000">
                  <a:lumMod val="85000"/>
                  <a:lumOff val="15000"/>
                </a:sysClr>
              </a:solidFill>
              <a:effectLst/>
              <a:uLnTx/>
              <a:uFillTx/>
              <a:latin typeface="Garamond" panose="02020404030301010803"/>
              <a:ea typeface="+mn-ea"/>
              <a:cs typeface="+mn-cs"/>
            </a:endParaRPr>
          </a:p>
        </p:txBody>
      </p:sp>
      <p:sp>
        <p:nvSpPr>
          <p:cNvPr id="6" name="Szalagnyíl jobbra 5"/>
          <p:cNvSpPr/>
          <p:nvPr/>
        </p:nvSpPr>
        <p:spPr>
          <a:xfrm>
            <a:off x="572251" y="1149150"/>
            <a:ext cx="1057583" cy="3049871"/>
          </a:xfrm>
          <a:prstGeom prst="curvedRightArrow">
            <a:avLst>
              <a:gd name="adj1" fmla="val 25000"/>
              <a:gd name="adj2" fmla="val 50000"/>
              <a:gd name="adj3" fmla="val 67910"/>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dirty="0">
              <a:solidFill>
                <a:schemeClr val="tx1"/>
              </a:solidFill>
            </a:endParaRPr>
          </a:p>
        </p:txBody>
      </p:sp>
    </p:spTree>
    <p:extLst>
      <p:ext uri="{BB962C8B-B14F-4D97-AF65-F5344CB8AC3E}">
        <p14:creationId xmlns:p14="http://schemas.microsoft.com/office/powerpoint/2010/main" val="16276563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749B2A2D-2F93-41FE-8846-6848BF15DD1E}"/>
              </a:ext>
            </a:extLst>
          </p:cNvPr>
          <p:cNvSpPr>
            <a:spLocks noGrp="1"/>
          </p:cNvSpPr>
          <p:nvPr>
            <p:ph idx="1"/>
          </p:nvPr>
        </p:nvSpPr>
        <p:spPr>
          <a:xfrm>
            <a:off x="0" y="-1"/>
            <a:ext cx="12192000" cy="4305671"/>
          </a:xfrm>
        </p:spPr>
        <p:txBody>
          <a:bodyPr>
            <a:normAutofit fontScale="32500" lnSpcReduction="20000"/>
          </a:bodyPr>
          <a:lstStyle/>
          <a:p>
            <a:pPr marL="0" indent="0">
              <a:buNone/>
            </a:pPr>
            <a:endParaRPr lang="hu-HU" sz="1800" b="1" dirty="0" smtClean="0">
              <a:latin typeface="Times New Roman" panose="02020603050405020304" pitchFamily="18" charset="0"/>
              <a:cs typeface="Times New Roman" panose="02020603050405020304" pitchFamily="18" charset="0"/>
            </a:endParaRPr>
          </a:p>
          <a:p>
            <a:pPr marL="0" indent="0">
              <a:buNone/>
            </a:pPr>
            <a:r>
              <a:rPr lang="hu-HU" sz="4000" b="1" dirty="0" smtClean="0">
                <a:latin typeface="Times New Roman" panose="02020603050405020304" pitchFamily="18" charset="0"/>
                <a:cs typeface="Times New Roman" panose="02020603050405020304" pitchFamily="18" charset="0"/>
              </a:rPr>
              <a:t>Pályázatok:</a:t>
            </a:r>
          </a:p>
          <a:p>
            <a:r>
              <a:rPr lang="hu-HU" sz="4000" b="1" dirty="0" smtClean="0">
                <a:latin typeface="Times New Roman" panose="02020603050405020304" pitchFamily="18" charset="0"/>
                <a:cs typeface="Times New Roman" panose="02020603050405020304" pitchFamily="18" charset="0"/>
              </a:rPr>
              <a:t>EFOP-1.1.1-15 „MEGVÁLTOZOTT MUNKAKÉPESSÉGŰ EMBEREK TÁMOGATÁSA</a:t>
            </a:r>
          </a:p>
          <a:p>
            <a:pPr marL="0" indent="0" algn="just">
              <a:buNone/>
            </a:pPr>
            <a:r>
              <a:rPr lang="hu-HU" sz="4000" dirty="0">
                <a:latin typeface="Times New Roman" panose="02020603050405020304" pitchFamily="18" charset="0"/>
                <a:cs typeface="Times New Roman" panose="02020603050405020304" pitchFamily="18" charset="0"/>
              </a:rPr>
              <a:t>Az elmúlt 7 évben a gazdasági növekedést kihasználva, a foglalkozási rehabilitációt segítő, európai uniós támogatások révén megvalósuló projektek segítségének köszönhetően közel 21.000 megváltozott munkaképességű személy helyezkedett el. Jelenleg országosan mintegy 150.000 megváltozott munkaképességű ember áll munkában, amely jelentős előrelépést jelent az egészségkárosodott emberek foglalkoztatottságában</a:t>
            </a:r>
            <a:r>
              <a:rPr lang="hu-HU" sz="4000" dirty="0" smtClean="0">
                <a:latin typeface="Times New Roman" panose="02020603050405020304" pitchFamily="18" charset="0"/>
                <a:cs typeface="Times New Roman" panose="02020603050405020304" pitchFamily="18" charset="0"/>
              </a:rPr>
              <a:t>.</a:t>
            </a:r>
          </a:p>
          <a:p>
            <a:pPr algn="just"/>
            <a:r>
              <a:rPr lang="hu-HU" sz="4000" b="1" dirty="0" smtClean="0">
                <a:latin typeface="Times New Roman" panose="02020603050405020304" pitchFamily="18" charset="0"/>
                <a:cs typeface="Times New Roman" panose="02020603050405020304" pitchFamily="18" charset="0"/>
              </a:rPr>
              <a:t>NFSZ (Nemzeti </a:t>
            </a:r>
            <a:r>
              <a:rPr lang="hu-HU" sz="4000" b="1" smtClean="0">
                <a:latin typeface="Times New Roman" panose="02020603050405020304" pitchFamily="18" charset="0"/>
                <a:cs typeface="Times New Roman" panose="02020603050405020304" pitchFamily="18" charset="0"/>
              </a:rPr>
              <a:t>Foglalkoztatási Szolgálat) Súlyosan </a:t>
            </a:r>
            <a:r>
              <a:rPr lang="hu-HU" sz="4000" b="1" dirty="0" smtClean="0">
                <a:latin typeface="Times New Roman" panose="02020603050405020304" pitchFamily="18" charset="0"/>
                <a:cs typeface="Times New Roman" panose="02020603050405020304" pitchFamily="18" charset="0"/>
              </a:rPr>
              <a:t>hátrányos helyzetű munkavállaló foglalkoztatását </a:t>
            </a:r>
          </a:p>
          <a:p>
            <a:pPr marL="0" indent="0" algn="just">
              <a:buNone/>
            </a:pPr>
            <a:r>
              <a:rPr lang="hu-HU" sz="4000" b="1" dirty="0" smtClean="0">
                <a:latin typeface="Times New Roman" panose="02020603050405020304" pitchFamily="18" charset="0"/>
                <a:cs typeface="Times New Roman" panose="02020603050405020304" pitchFamily="18" charset="0"/>
              </a:rPr>
              <a:t>elősegítő támogatások:</a:t>
            </a:r>
            <a:r>
              <a:rPr lang="hu-HU" sz="4000" dirty="0" smtClean="0">
                <a:latin typeface="Times New Roman" panose="02020603050405020304" pitchFamily="18" charset="0"/>
                <a:cs typeface="Times New Roman" panose="02020603050405020304" pitchFamily="18" charset="0"/>
              </a:rPr>
              <a:t> Bértámogatás munkavállaló bérének 50%, </a:t>
            </a:r>
          </a:p>
          <a:p>
            <a:pPr marL="0" indent="0" algn="just">
              <a:buNone/>
            </a:pPr>
            <a:r>
              <a:rPr lang="hu-HU" sz="4000" dirty="0" smtClean="0">
                <a:latin typeface="Times New Roman" panose="02020603050405020304" pitchFamily="18" charset="0"/>
                <a:cs typeface="Times New Roman" panose="02020603050405020304" pitchFamily="18" charset="0"/>
              </a:rPr>
              <a:t>maximális összege a kötelező legkisebb munkabér 150 %. 4 hónapos időtartam.</a:t>
            </a:r>
          </a:p>
          <a:p>
            <a:pPr marL="0" indent="0">
              <a:buNone/>
            </a:pPr>
            <a:r>
              <a:rPr lang="hu-HU" sz="4000" b="1" dirty="0" err="1" smtClean="0">
                <a:latin typeface="Times New Roman" panose="02020603050405020304" pitchFamily="18" charset="0"/>
                <a:cs typeface="Times New Roman" panose="02020603050405020304" pitchFamily="18" charset="0"/>
              </a:rPr>
              <a:t>Akreditált</a:t>
            </a:r>
            <a:r>
              <a:rPr lang="hu-HU" sz="4000" b="1" dirty="0" smtClean="0">
                <a:latin typeface="Times New Roman" panose="02020603050405020304" pitchFamily="18" charset="0"/>
                <a:cs typeface="Times New Roman" panose="02020603050405020304" pitchFamily="18" charset="0"/>
              </a:rPr>
              <a:t> munkáltatók részére: </a:t>
            </a:r>
            <a:r>
              <a:rPr lang="hu-HU" sz="4000" dirty="0" err="1" smtClean="0">
                <a:latin typeface="Times New Roman" panose="02020603050405020304" pitchFamily="18" charset="0"/>
                <a:cs typeface="Times New Roman" panose="02020603050405020304" pitchFamily="18" charset="0"/>
              </a:rPr>
              <a:t>MMk</a:t>
            </a:r>
            <a:r>
              <a:rPr lang="hu-HU" sz="4000" dirty="0" smtClean="0">
                <a:latin typeface="Times New Roman" panose="02020603050405020304" pitchFamily="18" charset="0"/>
                <a:cs typeface="Times New Roman" panose="02020603050405020304" pitchFamily="18" charset="0"/>
              </a:rPr>
              <a:t>-ás munkavállalók </a:t>
            </a:r>
          </a:p>
          <a:p>
            <a:pPr marL="0" indent="0">
              <a:buNone/>
            </a:pPr>
            <a:r>
              <a:rPr lang="hu-HU" sz="4000" dirty="0" smtClean="0">
                <a:latin typeface="Times New Roman" panose="02020603050405020304" pitchFamily="18" charset="0"/>
                <a:cs typeface="Times New Roman" panose="02020603050405020304" pitchFamily="18" charset="0"/>
              </a:rPr>
              <a:t>2022</a:t>
            </a:r>
            <a:r>
              <a:rPr lang="hu-HU" sz="4000" dirty="0">
                <a:latin typeface="Times New Roman" panose="02020603050405020304" pitchFamily="18" charset="0"/>
                <a:cs typeface="Times New Roman" panose="02020603050405020304" pitchFamily="18" charset="0"/>
              </a:rPr>
              <a:t>. ÉVI REHABILITÁCIÓS </a:t>
            </a:r>
            <a:r>
              <a:rPr lang="hu-HU" sz="4000" dirty="0" smtClean="0">
                <a:latin typeface="Times New Roman" panose="02020603050405020304" pitchFamily="18" charset="0"/>
                <a:cs typeface="Times New Roman" panose="02020603050405020304" pitchFamily="18" charset="0"/>
              </a:rPr>
              <a:t>CÉLÚ TARTÓS</a:t>
            </a:r>
            <a:r>
              <a:rPr lang="hu-HU" sz="4000" dirty="0">
                <a:latin typeface="Times New Roman" panose="02020603050405020304" pitchFamily="18" charset="0"/>
                <a:cs typeface="Times New Roman" panose="02020603050405020304" pitchFamily="18" charset="0"/>
              </a:rPr>
              <a:t>, VAGY TRANZIT </a:t>
            </a:r>
            <a:endParaRPr lang="hu-HU" sz="4000" dirty="0" smtClean="0">
              <a:latin typeface="Times New Roman" panose="02020603050405020304" pitchFamily="18" charset="0"/>
              <a:cs typeface="Times New Roman" panose="02020603050405020304" pitchFamily="18" charset="0"/>
            </a:endParaRPr>
          </a:p>
          <a:p>
            <a:pPr marL="0" indent="0">
              <a:buNone/>
            </a:pPr>
            <a:r>
              <a:rPr lang="hu-HU" sz="4000" dirty="0" smtClean="0">
                <a:latin typeface="Times New Roman" panose="02020603050405020304" pitchFamily="18" charset="0"/>
                <a:cs typeface="Times New Roman" panose="02020603050405020304" pitchFamily="18" charset="0"/>
              </a:rPr>
              <a:t>FOGLALKOZTATÁSÁNAK </a:t>
            </a:r>
            <a:r>
              <a:rPr lang="hu-HU" sz="4000" dirty="0">
                <a:latin typeface="Times New Roman" panose="02020603050405020304" pitchFamily="18" charset="0"/>
                <a:cs typeface="Times New Roman" panose="02020603050405020304" pitchFamily="18" charset="0"/>
              </a:rPr>
              <a:t>TÁMOGATÁSÁRA</a:t>
            </a:r>
          </a:p>
          <a:p>
            <a:pPr marL="0" indent="0">
              <a:buNone/>
            </a:pPr>
            <a:r>
              <a:rPr lang="hu-HU" sz="4000" b="1" dirty="0">
                <a:latin typeface="Times New Roman" panose="02020603050405020304" pitchFamily="18" charset="0"/>
                <a:cs typeface="Times New Roman" panose="02020603050405020304" pitchFamily="18" charset="0"/>
              </a:rPr>
              <a:t>Adókedvezmények</a:t>
            </a:r>
            <a:r>
              <a:rPr lang="hu-HU" sz="4000" b="1" dirty="0" smtClean="0">
                <a:latin typeface="Times New Roman" panose="02020603050405020304" pitchFamily="18" charset="0"/>
                <a:cs typeface="Times New Roman" panose="02020603050405020304" pitchFamily="18" charset="0"/>
              </a:rPr>
              <a:t>:</a:t>
            </a:r>
          </a:p>
          <a:p>
            <a:pPr marL="342900" lvl="0" indent="-342900">
              <a:lnSpc>
                <a:spcPct val="115000"/>
              </a:lnSpc>
              <a:spcAft>
                <a:spcPts val="0"/>
              </a:spcAft>
              <a:buFont typeface="Symbol" panose="05050102010706020507" pitchFamily="18" charset="2"/>
              <a:buChar char=""/>
            </a:pPr>
            <a:r>
              <a:rPr lang="hu-HU" sz="4000" dirty="0">
                <a:latin typeface="Times New Roman" panose="02020603050405020304" pitchFamily="18" charset="0"/>
                <a:ea typeface="Times New Roman" panose="02020603050405020304" pitchFamily="18" charset="0"/>
                <a:cs typeface="Times New Roman" panose="02020603050405020304" pitchFamily="18" charset="0"/>
              </a:rPr>
              <a:t>Tartós betegséggel kapcsolatban érvényesíthető személyi adókedvezmény: 10.000 </a:t>
            </a:r>
            <a:r>
              <a:rPr lang="hu-HU" sz="4000" dirty="0" smtClean="0">
                <a:latin typeface="Times New Roman" panose="02020603050405020304" pitchFamily="18" charset="0"/>
                <a:ea typeface="Times New Roman" panose="02020603050405020304" pitchFamily="18" charset="0"/>
                <a:cs typeface="Times New Roman" panose="02020603050405020304" pitchFamily="18" charset="0"/>
              </a:rPr>
              <a:t>Ft/hó</a:t>
            </a:r>
          </a:p>
          <a:p>
            <a:pPr marL="342900" lvl="0" indent="-342900">
              <a:lnSpc>
                <a:spcPct val="115000"/>
              </a:lnSpc>
              <a:spcAft>
                <a:spcPts val="0"/>
              </a:spcAft>
              <a:buFont typeface="Symbol" panose="05050102010706020507" pitchFamily="18" charset="2"/>
              <a:buChar char=""/>
            </a:pPr>
            <a:r>
              <a:rPr lang="hu-HU" sz="4000" dirty="0">
                <a:latin typeface="Times New Roman" panose="02020603050405020304" pitchFamily="18" charset="0"/>
                <a:cs typeface="Times New Roman" panose="02020603050405020304" pitchFamily="18" charset="0"/>
              </a:rPr>
              <a:t>SZOCHO mentesség, minimál bér kétszereség érvényesíthető: </a:t>
            </a:r>
            <a:r>
              <a:rPr lang="hu-HU" sz="4000" i="1" dirty="0" smtClean="0">
                <a:latin typeface="Times New Roman" panose="02020603050405020304" pitchFamily="18" charset="0"/>
                <a:cs typeface="Times New Roman" panose="02020603050405020304" pitchFamily="18" charset="0"/>
              </a:rPr>
              <a:t>a</a:t>
            </a:r>
            <a:r>
              <a:rPr lang="hu-HU" sz="4000" i="1" dirty="0">
                <a:latin typeface="Times New Roman" panose="02020603050405020304" pitchFamily="18" charset="0"/>
                <a:cs typeface="Times New Roman" panose="02020603050405020304" pitchFamily="18" charset="0"/>
              </a:rPr>
              <a:t> kedvezmény mértéke megegyezik </a:t>
            </a:r>
            <a:endParaRPr lang="hu-HU" sz="4000" i="1" dirty="0" smtClean="0">
              <a:latin typeface="Times New Roman" panose="02020603050405020304" pitchFamily="18" charset="0"/>
              <a:cs typeface="Times New Roman" panose="02020603050405020304" pitchFamily="18" charset="0"/>
            </a:endParaRPr>
          </a:p>
          <a:p>
            <a:pPr marL="0" lvl="0" indent="0">
              <a:lnSpc>
                <a:spcPct val="115000"/>
              </a:lnSpc>
              <a:spcAft>
                <a:spcPts val="0"/>
              </a:spcAft>
              <a:buNone/>
            </a:pPr>
            <a:r>
              <a:rPr lang="hu-HU" sz="4000" i="1" dirty="0" smtClean="0">
                <a:latin typeface="Times New Roman" panose="02020603050405020304" pitchFamily="18" charset="0"/>
                <a:cs typeface="Times New Roman" panose="02020603050405020304" pitchFamily="18" charset="0"/>
              </a:rPr>
              <a:t>         az </a:t>
            </a:r>
            <a:r>
              <a:rPr lang="hu-HU" sz="4000" i="1" dirty="0">
                <a:latin typeface="Times New Roman" panose="02020603050405020304" pitchFamily="18" charset="0"/>
                <a:cs typeface="Times New Roman" panose="02020603050405020304" pitchFamily="18" charset="0"/>
              </a:rPr>
              <a:t>adóalap</a:t>
            </a:r>
            <a:r>
              <a:rPr lang="hu-HU" sz="4000" i="1" dirty="0" smtClean="0">
                <a:latin typeface="Times New Roman" panose="02020603050405020304" pitchFamily="18" charset="0"/>
                <a:cs typeface="Times New Roman" panose="02020603050405020304" pitchFamily="18" charset="0"/>
              </a:rPr>
              <a:t>, (</a:t>
            </a:r>
            <a:r>
              <a:rPr lang="hu-HU" sz="4000" i="1" dirty="0">
                <a:latin typeface="Times New Roman" panose="02020603050405020304" pitchFamily="18" charset="0"/>
                <a:cs typeface="Times New Roman" panose="02020603050405020304" pitchFamily="18" charset="0"/>
              </a:rPr>
              <a:t>de legfeljebb a minimálbér kétszerese -2022-ben 400 000 Ft</a:t>
            </a:r>
            <a:r>
              <a:rPr lang="hu-HU" sz="4000" i="1" dirty="0" smtClean="0">
                <a:latin typeface="Times New Roman" panose="02020603050405020304" pitchFamily="18" charset="0"/>
                <a:cs typeface="Times New Roman" panose="02020603050405020304" pitchFamily="18" charset="0"/>
              </a:rPr>
              <a:t>) </a:t>
            </a:r>
            <a:r>
              <a:rPr lang="hu-HU" sz="4000" dirty="0" smtClean="0">
                <a:latin typeface="Times New Roman" panose="02020603050405020304" pitchFamily="18" charset="0"/>
                <a:cs typeface="Times New Roman" panose="02020603050405020304" pitchFamily="18" charset="0"/>
              </a:rPr>
              <a:t>4.800.000 </a:t>
            </a:r>
            <a:r>
              <a:rPr lang="hu-HU" sz="4000" dirty="0">
                <a:latin typeface="Times New Roman" panose="02020603050405020304" pitchFamily="18" charset="0"/>
                <a:cs typeface="Times New Roman" panose="02020603050405020304" pitchFamily="18" charset="0"/>
              </a:rPr>
              <a:t>Ft </a:t>
            </a:r>
            <a:r>
              <a:rPr lang="hu-HU" sz="4000" dirty="0" smtClean="0">
                <a:latin typeface="Times New Roman" panose="02020603050405020304" pitchFamily="18" charset="0"/>
                <a:cs typeface="Times New Roman" panose="02020603050405020304" pitchFamily="18" charset="0"/>
              </a:rPr>
              <a:t>–ig.</a:t>
            </a:r>
            <a:endParaRPr lang="hu-HU" sz="4000" dirty="0">
              <a:latin typeface="Times New Roman" panose="02020603050405020304" pitchFamily="18" charset="0"/>
              <a:ea typeface="Times New Roman" panose="02020603050405020304" pitchFamily="18" charset="0"/>
              <a:cs typeface="Times New Roman" panose="02020603050405020304" pitchFamily="18" charset="0"/>
            </a:endParaRPr>
          </a:p>
          <a:p>
            <a:pPr marL="0" indent="0">
              <a:buNone/>
            </a:pPr>
            <a:endParaRPr lang="hu-HU" sz="1800" b="1" dirty="0" smtClean="0">
              <a:latin typeface="Times New Roman" panose="02020603050405020304" pitchFamily="18" charset="0"/>
              <a:cs typeface="Times New Roman" panose="02020603050405020304" pitchFamily="18" charset="0"/>
            </a:endParaRPr>
          </a:p>
          <a:p>
            <a:endParaRPr lang="hu-HU" dirty="0"/>
          </a:p>
        </p:txBody>
      </p:sp>
      <p:pic>
        <p:nvPicPr>
          <p:cNvPr id="5" name="Kép 4"/>
          <p:cNvPicPr>
            <a:picLocks noChangeAspect="1"/>
          </p:cNvPicPr>
          <p:nvPr/>
        </p:nvPicPr>
        <p:blipFill>
          <a:blip r:embed="rId3"/>
          <a:stretch>
            <a:fillRect/>
          </a:stretch>
        </p:blipFill>
        <p:spPr>
          <a:xfrm>
            <a:off x="7352799" y="1650731"/>
            <a:ext cx="4749554" cy="3754988"/>
          </a:xfrm>
          <a:prstGeom prst="rect">
            <a:avLst/>
          </a:prstGeom>
        </p:spPr>
      </p:pic>
      <p:sp>
        <p:nvSpPr>
          <p:cNvPr id="6" name="Cím 6"/>
          <p:cNvSpPr>
            <a:spLocks noGrp="1"/>
          </p:cNvSpPr>
          <p:nvPr>
            <p:ph type="title"/>
          </p:nvPr>
        </p:nvSpPr>
        <p:spPr>
          <a:xfrm>
            <a:off x="3023546" y="130744"/>
            <a:ext cx="5593976" cy="313932"/>
          </a:xfrm>
          <a:prstGeom prst="rect">
            <a:avLst/>
          </a:prstGeom>
        </p:spPr>
        <p:txBody>
          <a:bodyPr wrap="square">
            <a:spAutoFit/>
          </a:bodyPr>
          <a:lstStyle/>
          <a:p>
            <a:r>
              <a:rPr lang="hu-HU" sz="1600" b="1" dirty="0">
                <a:latin typeface="Times New Roman" panose="02020603050405020304" pitchFamily="18" charset="0"/>
                <a:cs typeface="Times New Roman" panose="02020603050405020304" pitchFamily="18" charset="0"/>
              </a:rPr>
              <a:t>Megváltozott munkaképességű személyek a munkaerőpiacon </a:t>
            </a:r>
            <a:endParaRPr lang="hu-HU" sz="1600" b="1" dirty="0"/>
          </a:p>
        </p:txBody>
      </p:sp>
      <p:pic>
        <p:nvPicPr>
          <p:cNvPr id="7" name="Kép 6"/>
          <p:cNvPicPr>
            <a:picLocks noChangeAspect="1"/>
          </p:cNvPicPr>
          <p:nvPr/>
        </p:nvPicPr>
        <p:blipFill>
          <a:blip r:embed="rId4"/>
          <a:stretch>
            <a:fillRect/>
          </a:stretch>
        </p:blipFill>
        <p:spPr>
          <a:xfrm>
            <a:off x="4271682" y="3983795"/>
            <a:ext cx="4043083" cy="2874205"/>
          </a:xfrm>
          <a:prstGeom prst="rect">
            <a:avLst/>
          </a:prstGeom>
        </p:spPr>
      </p:pic>
    </p:spTree>
    <p:extLst>
      <p:ext uri="{BB962C8B-B14F-4D97-AF65-F5344CB8AC3E}">
        <p14:creationId xmlns:p14="http://schemas.microsoft.com/office/powerpoint/2010/main" val="363386651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04735"/>
        </a:solidFill>
        <a:effectLst/>
      </p:bgPr>
    </p:bg>
    <p:spTree>
      <p:nvGrpSpPr>
        <p:cNvPr id="1" name=""/>
        <p:cNvGrpSpPr/>
        <p:nvPr/>
      </p:nvGrpSpPr>
      <p:grpSpPr>
        <a:xfrm>
          <a:off x="0" y="0"/>
          <a:ext cx="0" cy="0"/>
          <a:chOff x="0" y="0"/>
          <a:chExt cx="0" cy="0"/>
        </a:xfrm>
      </p:grpSpPr>
      <p:pic>
        <p:nvPicPr>
          <p:cNvPr id="3" name="Picture 2" descr="j0213526"/>
          <p:cNvPicPr>
            <a:picLocks noChangeAspect="1"/>
          </p:cNvPicPr>
          <p:nvPr/>
        </p:nvPicPr>
        <p:blipFill>
          <a:blip r:embed="rId2"/>
          <a:srcRect/>
          <a:stretch>
            <a:fillRect/>
          </a:stretch>
        </p:blipFill>
        <p:spPr>
          <a:xfrm>
            <a:off x="320116" y="563732"/>
            <a:ext cx="4500632" cy="4067595"/>
          </a:xfrm>
          <a:prstGeom prst="rect">
            <a:avLst/>
          </a:prstGeom>
          <a:noFill/>
          <a:ln cap="flat">
            <a:noFill/>
          </a:ln>
        </p:spPr>
      </p:pic>
      <p:sp>
        <p:nvSpPr>
          <p:cNvPr id="4" name="Szövegdoboz 3"/>
          <p:cNvSpPr txBox="1"/>
          <p:nvPr/>
        </p:nvSpPr>
        <p:spPr>
          <a:xfrm>
            <a:off x="5629018" y="3296377"/>
            <a:ext cx="5539089" cy="4001095"/>
          </a:xfrm>
          <a:prstGeom prst="rect">
            <a:avLst/>
          </a:prstGeom>
          <a:noFill/>
        </p:spPr>
        <p:txBody>
          <a:bodyPr wrap="square" rtlCol="0">
            <a:spAutoFit/>
          </a:bodyPr>
          <a:lstStyle/>
          <a:p>
            <a:r>
              <a:rPr lang="hu-HU" sz="1600" dirty="0" smtClean="0">
                <a:solidFill>
                  <a:srgbClr val="FFC000"/>
                </a:solidFill>
                <a:latin typeface="Times New Roman" panose="02020603050405020304" pitchFamily="18" charset="0"/>
                <a:cs typeface="Times New Roman" panose="02020603050405020304" pitchFamily="18" charset="0"/>
              </a:rPr>
              <a:t>Kövér Tamás </a:t>
            </a:r>
          </a:p>
          <a:p>
            <a:r>
              <a:rPr lang="hu-HU" sz="1600" dirty="0" smtClean="0">
                <a:solidFill>
                  <a:srgbClr val="FFC000"/>
                </a:solidFill>
                <a:latin typeface="Times New Roman" panose="02020603050405020304" pitchFamily="18" charset="0"/>
                <a:cs typeface="Times New Roman" panose="02020603050405020304" pitchFamily="18" charset="0"/>
              </a:rPr>
              <a:t>Központvezető</a:t>
            </a:r>
          </a:p>
          <a:p>
            <a:endParaRPr lang="hu-HU" sz="1600" dirty="0" smtClean="0">
              <a:solidFill>
                <a:srgbClr val="FFC000"/>
              </a:solidFill>
              <a:latin typeface="Times New Roman" panose="02020603050405020304" pitchFamily="18" charset="0"/>
              <a:cs typeface="Times New Roman" panose="02020603050405020304" pitchFamily="18" charset="0"/>
            </a:endParaRPr>
          </a:p>
          <a:p>
            <a:r>
              <a:rPr lang="hu-HU" sz="1600" b="1" dirty="0">
                <a:solidFill>
                  <a:srgbClr val="FFC000"/>
                </a:solidFill>
                <a:latin typeface="Times New Roman" panose="02020603050405020304" pitchFamily="18" charset="0"/>
                <a:cs typeface="Times New Roman" panose="02020603050405020304" pitchFamily="18" charset="0"/>
              </a:rPr>
              <a:t>Debreceni Egyetem Kancellária</a:t>
            </a:r>
            <a:br>
              <a:rPr lang="hu-HU" sz="1600" b="1" dirty="0">
                <a:solidFill>
                  <a:srgbClr val="FFC000"/>
                </a:solidFill>
                <a:latin typeface="Times New Roman" panose="02020603050405020304" pitchFamily="18" charset="0"/>
                <a:cs typeface="Times New Roman" panose="02020603050405020304" pitchFamily="18" charset="0"/>
              </a:rPr>
            </a:br>
            <a:r>
              <a:rPr lang="hu-HU" sz="1600" b="1" dirty="0" smtClean="0">
                <a:solidFill>
                  <a:srgbClr val="FFC000"/>
                </a:solidFill>
                <a:latin typeface="Times New Roman" panose="02020603050405020304" pitchFamily="18" charset="0"/>
                <a:cs typeface="Times New Roman" panose="02020603050405020304" pitchFamily="18" charset="0"/>
              </a:rPr>
              <a:t>Megváltozott </a:t>
            </a:r>
            <a:r>
              <a:rPr lang="hu-HU" sz="1600" b="1" dirty="0">
                <a:solidFill>
                  <a:srgbClr val="FFC000"/>
                </a:solidFill>
                <a:latin typeface="Times New Roman" panose="02020603050405020304" pitchFamily="18" charset="0"/>
                <a:cs typeface="Times New Roman" panose="02020603050405020304" pitchFamily="18" charset="0"/>
              </a:rPr>
              <a:t>Munkaképességűek Szolgáltató Központja</a:t>
            </a:r>
            <a:br>
              <a:rPr lang="hu-HU" sz="1600" b="1" dirty="0">
                <a:solidFill>
                  <a:srgbClr val="FFC000"/>
                </a:solidFill>
                <a:latin typeface="Times New Roman" panose="02020603050405020304" pitchFamily="18" charset="0"/>
                <a:cs typeface="Times New Roman" panose="02020603050405020304" pitchFamily="18" charset="0"/>
              </a:rPr>
            </a:br>
            <a:endParaRPr lang="hu-HU" sz="1600" b="1" dirty="0" smtClean="0">
              <a:solidFill>
                <a:srgbClr val="FFC000"/>
              </a:solidFill>
              <a:latin typeface="Times New Roman" panose="02020603050405020304" pitchFamily="18" charset="0"/>
              <a:cs typeface="Times New Roman" panose="02020603050405020304" pitchFamily="18" charset="0"/>
            </a:endParaRPr>
          </a:p>
          <a:p>
            <a:endParaRPr lang="hu-HU" sz="1600" dirty="0">
              <a:solidFill>
                <a:srgbClr val="FFC000"/>
              </a:solidFill>
              <a:latin typeface="Times New Roman" panose="02020603050405020304" pitchFamily="18" charset="0"/>
              <a:cs typeface="Times New Roman" panose="02020603050405020304" pitchFamily="18" charset="0"/>
            </a:endParaRPr>
          </a:p>
          <a:p>
            <a:r>
              <a:rPr lang="hu-HU" sz="1600" dirty="0">
                <a:solidFill>
                  <a:srgbClr val="FFC000"/>
                </a:solidFill>
                <a:latin typeface="Times New Roman" panose="02020603050405020304" pitchFamily="18" charset="0"/>
                <a:cs typeface="Times New Roman" panose="02020603050405020304" pitchFamily="18" charset="0"/>
              </a:rPr>
              <a:t>4027 Debrecen, Egyetem sgrt. 13., Tisza István Kollégium, fsz.</a:t>
            </a:r>
          </a:p>
          <a:p>
            <a:r>
              <a:rPr lang="hu-HU" sz="1600" dirty="0">
                <a:solidFill>
                  <a:srgbClr val="FFC000"/>
                </a:solidFill>
                <a:latin typeface="Times New Roman" panose="02020603050405020304" pitchFamily="18" charset="0"/>
                <a:cs typeface="Times New Roman" panose="02020603050405020304" pitchFamily="18" charset="0"/>
              </a:rPr>
              <a:t>Telefon: +36 (52) 512-700/ 73573</a:t>
            </a:r>
          </a:p>
          <a:p>
            <a:r>
              <a:rPr lang="hu-HU" sz="1600" dirty="0">
                <a:solidFill>
                  <a:srgbClr val="FFC000"/>
                </a:solidFill>
                <a:latin typeface="Times New Roman" panose="02020603050405020304" pitchFamily="18" charset="0"/>
                <a:cs typeface="Times New Roman" panose="02020603050405020304" pitchFamily="18" charset="0"/>
              </a:rPr>
              <a:t>Mobil: 06-30-436-0801</a:t>
            </a:r>
          </a:p>
          <a:p>
            <a:r>
              <a:rPr lang="hu-HU" sz="1600" dirty="0">
                <a:solidFill>
                  <a:srgbClr val="FFC000"/>
                </a:solidFill>
                <a:latin typeface="Times New Roman" panose="02020603050405020304" pitchFamily="18" charset="0"/>
                <a:cs typeface="Times New Roman" panose="02020603050405020304" pitchFamily="18" charset="0"/>
              </a:rPr>
              <a:t>Fax: +36 (52) 414-089</a:t>
            </a:r>
          </a:p>
          <a:p>
            <a:r>
              <a:rPr lang="hu-HU" sz="1600" dirty="0">
                <a:solidFill>
                  <a:srgbClr val="FFC000"/>
                </a:solidFill>
                <a:latin typeface="Times New Roman" panose="02020603050405020304" pitchFamily="18" charset="0"/>
                <a:cs typeface="Times New Roman" panose="02020603050405020304" pitchFamily="18" charset="0"/>
              </a:rPr>
              <a:t>E-mail: kover.tamas@fin.unideb.hu</a:t>
            </a:r>
          </a:p>
          <a:p>
            <a:r>
              <a:rPr lang="hu-HU" sz="1600" dirty="0">
                <a:solidFill>
                  <a:srgbClr val="FFC000"/>
                </a:solidFill>
                <a:latin typeface="Times New Roman" panose="02020603050405020304" pitchFamily="18" charset="0"/>
                <a:cs typeface="Times New Roman" panose="02020603050405020304" pitchFamily="18" charset="0"/>
              </a:rPr>
              <a:t>https://szervezetek.unideb.hu/hu/node/210</a:t>
            </a:r>
            <a:br>
              <a:rPr lang="hu-HU" sz="1600" dirty="0">
                <a:solidFill>
                  <a:srgbClr val="FFC000"/>
                </a:solidFill>
                <a:latin typeface="Times New Roman" panose="02020603050405020304" pitchFamily="18" charset="0"/>
                <a:cs typeface="Times New Roman" panose="02020603050405020304" pitchFamily="18" charset="0"/>
              </a:rPr>
            </a:br>
            <a:r>
              <a:rPr lang="hu-HU" sz="1600" dirty="0" smtClean="0">
                <a:solidFill>
                  <a:srgbClr val="FFC000"/>
                </a:solidFill>
                <a:latin typeface="Times New Roman" panose="02020603050405020304" pitchFamily="18" charset="0"/>
                <a:cs typeface="Times New Roman" panose="02020603050405020304" pitchFamily="18" charset="0"/>
              </a:rPr>
              <a:t>https</a:t>
            </a:r>
            <a:r>
              <a:rPr lang="hu-HU" sz="1600" dirty="0">
                <a:solidFill>
                  <a:srgbClr val="FFC000"/>
                </a:solidFill>
                <a:latin typeface="Times New Roman" panose="02020603050405020304" pitchFamily="18" charset="0"/>
                <a:cs typeface="Times New Roman" panose="02020603050405020304" pitchFamily="18" charset="0"/>
              </a:rPr>
              <a:t>://kancellaria.unideb.hu/</a:t>
            </a:r>
          </a:p>
          <a:p>
            <a:r>
              <a:rPr lang="hu-HU" sz="1200" dirty="0"/>
              <a:t/>
            </a:r>
            <a:br>
              <a:rPr lang="hu-HU" sz="1200" dirty="0"/>
            </a:br>
            <a:endParaRPr lang="hu-HU" dirty="0"/>
          </a:p>
        </p:txBody>
      </p:sp>
      <p:sp>
        <p:nvSpPr>
          <p:cNvPr id="6" name="Téglalap 5"/>
          <p:cNvSpPr/>
          <p:nvPr/>
        </p:nvSpPr>
        <p:spPr>
          <a:xfrm>
            <a:off x="5474271" y="2377005"/>
            <a:ext cx="6565328" cy="584775"/>
          </a:xfrm>
          <a:prstGeom prst="rect">
            <a:avLst/>
          </a:prstGeom>
        </p:spPr>
        <p:txBody>
          <a:bodyPr wrap="square">
            <a:spAutoFit/>
          </a:bodyPr>
          <a:lstStyle/>
          <a:p>
            <a:r>
              <a:rPr lang="hu-HU" sz="3200" dirty="0">
                <a:solidFill>
                  <a:schemeClr val="accent4">
                    <a:lumMod val="60000"/>
                    <a:lumOff val="40000"/>
                  </a:schemeClr>
                </a:solidFill>
              </a:rPr>
              <a:t>Köszönöm megtisztelő figyelmüket!</a:t>
            </a:r>
          </a:p>
        </p:txBody>
      </p:sp>
      <p:pic>
        <p:nvPicPr>
          <p:cNvPr id="7" name="Kép 6">
            <a:extLst>
              <a:ext uri="{FF2B5EF4-FFF2-40B4-BE49-F238E27FC236}">
                <a16:creationId xmlns:a16="http://schemas.microsoft.com/office/drawing/2014/main" id="{7F0EBF6A-3197-49D5-AE65-D3C4D1E1CFBD}"/>
              </a:ext>
            </a:extLst>
          </p:cNvPr>
          <p:cNvPicPr>
            <a:picLocks noChangeAspect="1"/>
          </p:cNvPicPr>
          <p:nvPr/>
        </p:nvPicPr>
        <p:blipFill>
          <a:blip r:embed="rId3"/>
          <a:stretch>
            <a:fillRect/>
          </a:stretch>
        </p:blipFill>
        <p:spPr>
          <a:xfrm>
            <a:off x="3566627" y="5296924"/>
            <a:ext cx="1658256" cy="1426588"/>
          </a:xfrm>
          <a:prstGeom prst="rect">
            <a:avLst/>
          </a:prstGeom>
        </p:spPr>
      </p:pic>
    </p:spTree>
    <p:extLst>
      <p:ext uri="{BB962C8B-B14F-4D97-AF65-F5344CB8AC3E}">
        <p14:creationId xmlns:p14="http://schemas.microsoft.com/office/powerpoint/2010/main" val="4226049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749B2A2D-2F93-41FE-8846-6848BF15DD1E}"/>
              </a:ext>
            </a:extLst>
          </p:cNvPr>
          <p:cNvSpPr>
            <a:spLocks noGrp="1"/>
          </p:cNvSpPr>
          <p:nvPr>
            <p:ph idx="1"/>
          </p:nvPr>
        </p:nvSpPr>
        <p:spPr>
          <a:xfrm>
            <a:off x="116541" y="692458"/>
            <a:ext cx="11797292" cy="4358936"/>
          </a:xfrm>
        </p:spPr>
        <p:txBody>
          <a:bodyPr>
            <a:normAutofit fontScale="92500" lnSpcReduction="20000"/>
          </a:bodyPr>
          <a:lstStyle/>
          <a:p>
            <a:pPr algn="just"/>
            <a:r>
              <a:rPr lang="hu-HU" dirty="0">
                <a:latin typeface="Times New Roman" panose="02020603050405020304" pitchFamily="18" charset="0"/>
                <a:cs typeface="Times New Roman" panose="02020603050405020304" pitchFamily="18" charset="0"/>
              </a:rPr>
              <a:t>A Kormány által elfogadott Munkavédelem Nemzeti Politikáját, mely összhangban van az egészségvédelemmel kapcsolatos 2014 – 2020 közötti stratégiájával, melyet a tagállamoknak figyelembe kell venniük. A Kormány </a:t>
            </a:r>
            <a:r>
              <a:rPr lang="hu-HU" b="1" dirty="0">
                <a:latin typeface="Times New Roman" panose="02020603050405020304" pitchFamily="18" charset="0"/>
                <a:cs typeface="Times New Roman" panose="02020603050405020304" pitchFamily="18" charset="0"/>
              </a:rPr>
              <a:t>2016-tól 2022-ig terjedő időszakra határozza meg a hazai munkavédelem prioritásait</a:t>
            </a:r>
            <a:r>
              <a:rPr lang="hu-HU" b="1" dirty="0" smtClean="0">
                <a:latin typeface="Times New Roman" panose="02020603050405020304" pitchFamily="18" charset="0"/>
                <a:cs typeface="Times New Roman" panose="02020603050405020304" pitchFamily="18" charset="0"/>
              </a:rPr>
              <a:t>.</a:t>
            </a:r>
          </a:p>
          <a:p>
            <a:pPr marL="0" indent="0" algn="just">
              <a:buNone/>
            </a:pPr>
            <a:endParaRPr lang="hu-HU" dirty="0">
              <a:latin typeface="Times New Roman" panose="02020603050405020304" pitchFamily="18" charset="0"/>
              <a:cs typeface="Times New Roman" panose="02020603050405020304" pitchFamily="18" charset="0"/>
            </a:endParaRPr>
          </a:p>
          <a:p>
            <a:pPr algn="just"/>
            <a:r>
              <a:rPr lang="hu-HU" dirty="0">
                <a:latin typeface="Times New Roman" panose="02020603050405020304" pitchFamily="18" charset="0"/>
                <a:cs typeface="Times New Roman" panose="02020603050405020304" pitchFamily="18" charset="0"/>
              </a:rPr>
              <a:t>A </a:t>
            </a:r>
            <a:r>
              <a:rPr lang="hu-HU" b="1" dirty="0">
                <a:latin typeface="Times New Roman" panose="02020603050405020304" pitchFamily="18" charset="0"/>
                <a:cs typeface="Times New Roman" panose="02020603050405020304" pitchFamily="18" charset="0"/>
              </a:rPr>
              <a:t>Munkavédelem Nemzeti Politikájában feladatként </a:t>
            </a:r>
            <a:r>
              <a:rPr lang="hu-HU" dirty="0">
                <a:latin typeface="Times New Roman" panose="02020603050405020304" pitchFamily="18" charset="0"/>
                <a:cs typeface="Times New Roman" panose="02020603050405020304" pitchFamily="18" charset="0"/>
              </a:rPr>
              <a:t>került kitűzésre többek </a:t>
            </a:r>
            <a:r>
              <a:rPr lang="hu-HU" dirty="0" smtClean="0">
                <a:latin typeface="Times New Roman" panose="02020603050405020304" pitchFamily="18" charset="0"/>
                <a:cs typeface="Times New Roman" panose="02020603050405020304" pitchFamily="18" charset="0"/>
              </a:rPr>
              <a:t>között a </a:t>
            </a:r>
            <a:r>
              <a:rPr lang="hu-HU" b="1" dirty="0">
                <a:latin typeface="Times New Roman" panose="02020603050405020304" pitchFamily="18" charset="0"/>
                <a:cs typeface="Times New Roman" panose="02020603050405020304" pitchFamily="18" charset="0"/>
              </a:rPr>
              <a:t>sérülékeny csoportba tartozó </a:t>
            </a:r>
            <a:r>
              <a:rPr lang="hu-HU" dirty="0">
                <a:latin typeface="Times New Roman" panose="02020603050405020304" pitchFamily="18" charset="0"/>
                <a:cs typeface="Times New Roman" panose="02020603050405020304" pitchFamily="18" charset="0"/>
              </a:rPr>
              <a:t>munkavállalókat érintő foglalkozási </a:t>
            </a:r>
            <a:r>
              <a:rPr lang="hu-HU" b="1" dirty="0">
                <a:latin typeface="Times New Roman" panose="02020603050405020304" pitchFamily="18" charset="0"/>
                <a:cs typeface="Times New Roman" panose="02020603050405020304" pitchFamily="18" charset="0"/>
              </a:rPr>
              <a:t>kockázatok csökkentése</a:t>
            </a:r>
            <a:r>
              <a:rPr lang="hu-HU" b="1" dirty="0" smtClean="0">
                <a:latin typeface="Times New Roman" panose="02020603050405020304" pitchFamily="18" charset="0"/>
                <a:cs typeface="Times New Roman" panose="02020603050405020304" pitchFamily="18" charset="0"/>
              </a:rPr>
              <a:t>.</a:t>
            </a:r>
          </a:p>
          <a:p>
            <a:pPr marL="0" indent="0" algn="just">
              <a:buNone/>
            </a:pPr>
            <a:endParaRPr lang="hu-HU" dirty="0" smtClean="0">
              <a:latin typeface="Times New Roman" panose="02020603050405020304" pitchFamily="18" charset="0"/>
              <a:cs typeface="Times New Roman" panose="02020603050405020304" pitchFamily="18" charset="0"/>
            </a:endParaRPr>
          </a:p>
          <a:p>
            <a:pPr algn="just"/>
            <a:r>
              <a:rPr lang="hu-HU" b="1" dirty="0" smtClean="0">
                <a:latin typeface="Times New Roman" panose="02020603050405020304" pitchFamily="18" charset="0"/>
                <a:cs typeface="Times New Roman" panose="02020603050405020304" pitchFamily="18" charset="0"/>
              </a:rPr>
              <a:t>Nemzetgazdasági Minisztérium, Munkavédelmi Főosztálya </a:t>
            </a:r>
            <a:r>
              <a:rPr lang="hu-HU" dirty="0" smtClean="0">
                <a:latin typeface="Times New Roman" panose="02020603050405020304" pitchFamily="18" charset="0"/>
                <a:cs typeface="Times New Roman" panose="02020603050405020304" pitchFamily="18" charset="0"/>
              </a:rPr>
              <a:t>2017. évben Megváltozott </a:t>
            </a:r>
            <a:r>
              <a:rPr lang="hu-HU" dirty="0">
                <a:latin typeface="Times New Roman" panose="02020603050405020304" pitchFamily="18" charset="0"/>
                <a:cs typeface="Times New Roman" panose="02020603050405020304" pitchFamily="18" charset="0"/>
              </a:rPr>
              <a:t>munkaképességű </a:t>
            </a:r>
            <a:r>
              <a:rPr lang="hu-HU" dirty="0" smtClean="0">
                <a:latin typeface="Times New Roman" panose="02020603050405020304" pitchFamily="18" charset="0"/>
                <a:cs typeface="Times New Roman" panose="02020603050405020304" pitchFamily="18" charset="0"/>
              </a:rPr>
              <a:t>munkavállalók munkakörülményeinek célvizsgálata összefoglaló jelentése 2018-ban készült el.</a:t>
            </a:r>
            <a:endParaRPr lang="hu-HU" dirty="0">
              <a:latin typeface="Times New Roman" panose="02020603050405020304" pitchFamily="18" charset="0"/>
              <a:cs typeface="Times New Roman" panose="02020603050405020304" pitchFamily="18" charset="0"/>
            </a:endParaRPr>
          </a:p>
          <a:p>
            <a:endParaRPr lang="hu-HU" dirty="0">
              <a:latin typeface="Times New Roman" panose="02020603050405020304" pitchFamily="18" charset="0"/>
              <a:cs typeface="Times New Roman" panose="02020603050405020304" pitchFamily="18" charset="0"/>
            </a:endParaRPr>
          </a:p>
        </p:txBody>
      </p:sp>
      <p:sp>
        <p:nvSpPr>
          <p:cNvPr id="4" name="Cím 6"/>
          <p:cNvSpPr>
            <a:spLocks noGrp="1"/>
          </p:cNvSpPr>
          <p:nvPr>
            <p:ph type="title"/>
          </p:nvPr>
        </p:nvSpPr>
        <p:spPr>
          <a:xfrm>
            <a:off x="3023546" y="130744"/>
            <a:ext cx="5593976" cy="313932"/>
          </a:xfrm>
          <a:prstGeom prst="rect">
            <a:avLst/>
          </a:prstGeom>
        </p:spPr>
        <p:txBody>
          <a:bodyPr wrap="square">
            <a:spAutoFit/>
          </a:bodyPr>
          <a:lstStyle/>
          <a:p>
            <a:r>
              <a:rPr lang="hu-HU" sz="1600" b="1" dirty="0">
                <a:latin typeface="Times New Roman" panose="02020603050405020304" pitchFamily="18" charset="0"/>
                <a:cs typeface="Times New Roman" panose="02020603050405020304" pitchFamily="18" charset="0"/>
              </a:rPr>
              <a:t>Megváltozott munkaképességű személyek a munkaerőpiacon </a:t>
            </a:r>
            <a:endParaRPr lang="hu-HU" sz="1600" b="1" dirty="0"/>
          </a:p>
        </p:txBody>
      </p:sp>
    </p:spTree>
    <p:extLst>
      <p:ext uri="{BB962C8B-B14F-4D97-AF65-F5344CB8AC3E}">
        <p14:creationId xmlns:p14="http://schemas.microsoft.com/office/powerpoint/2010/main" val="21183069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D18A23B-4C6B-4063-9B3F-02F74DDEE412}"/>
              </a:ext>
            </a:extLst>
          </p:cNvPr>
          <p:cNvSpPr>
            <a:spLocks noGrp="1"/>
          </p:cNvSpPr>
          <p:nvPr>
            <p:ph type="title"/>
          </p:nvPr>
        </p:nvSpPr>
        <p:spPr>
          <a:xfrm>
            <a:off x="4208930" y="80681"/>
            <a:ext cx="3222811" cy="475131"/>
          </a:xfrm>
        </p:spPr>
        <p:txBody>
          <a:bodyPr>
            <a:normAutofit fontScale="90000"/>
          </a:bodyPr>
          <a:lstStyle/>
          <a:p>
            <a:r>
              <a:rPr lang="hu-HU" sz="2700" b="1" dirty="0" smtClean="0"/>
              <a:t/>
            </a:r>
            <a:br>
              <a:rPr lang="hu-HU" sz="2700" b="1" dirty="0" smtClean="0"/>
            </a:br>
            <a:r>
              <a:rPr lang="hu-HU" sz="2700" b="1" dirty="0"/>
              <a:t/>
            </a:r>
            <a:br>
              <a:rPr lang="hu-HU" sz="2700" b="1" dirty="0"/>
            </a:br>
            <a:r>
              <a:rPr lang="hu-HU" sz="2700" b="1" dirty="0" smtClean="0">
                <a:latin typeface="Times New Roman" panose="02020603050405020304" pitchFamily="18" charset="0"/>
                <a:cs typeface="Times New Roman" panose="02020603050405020304" pitchFamily="18" charset="0"/>
              </a:rPr>
              <a:t>Hazai </a:t>
            </a:r>
            <a:r>
              <a:rPr lang="hu-HU" sz="2700" b="1" dirty="0">
                <a:latin typeface="Times New Roman" panose="02020603050405020304" pitchFamily="18" charset="0"/>
                <a:cs typeface="Times New Roman" panose="02020603050405020304" pitchFamily="18" charset="0"/>
              </a:rPr>
              <a:t>jogi szabályozás</a:t>
            </a:r>
            <a:r>
              <a:rPr lang="hu-HU" dirty="0"/>
              <a:t/>
            </a:r>
            <a:br>
              <a:rPr lang="hu-HU" dirty="0"/>
            </a:br>
            <a:endParaRPr lang="hu-HU" dirty="0"/>
          </a:p>
        </p:txBody>
      </p:sp>
      <p:sp>
        <p:nvSpPr>
          <p:cNvPr id="3" name="Tartalom helye 2">
            <a:extLst>
              <a:ext uri="{FF2B5EF4-FFF2-40B4-BE49-F238E27FC236}">
                <a16:creationId xmlns:a16="http://schemas.microsoft.com/office/drawing/2014/main" id="{749B2A2D-2F93-41FE-8846-6848BF15DD1E}"/>
              </a:ext>
            </a:extLst>
          </p:cNvPr>
          <p:cNvSpPr>
            <a:spLocks noGrp="1"/>
          </p:cNvSpPr>
          <p:nvPr>
            <p:ph idx="1"/>
          </p:nvPr>
        </p:nvSpPr>
        <p:spPr>
          <a:xfrm>
            <a:off x="215153" y="555812"/>
            <a:ext cx="11779623" cy="4974131"/>
          </a:xfrm>
        </p:spPr>
        <p:txBody>
          <a:bodyPr>
            <a:normAutofit/>
          </a:bodyPr>
          <a:lstStyle/>
          <a:p>
            <a:pPr algn="just"/>
            <a:r>
              <a:rPr lang="hu-HU" dirty="0" smtClean="0">
                <a:latin typeface="Times New Roman" panose="02020603050405020304" pitchFamily="18" charset="0"/>
                <a:cs typeface="Times New Roman" panose="02020603050405020304" pitchFamily="18" charset="0"/>
              </a:rPr>
              <a:t>Bonyolult </a:t>
            </a:r>
            <a:r>
              <a:rPr lang="hu-HU" dirty="0">
                <a:latin typeface="Times New Roman" panose="02020603050405020304" pitchFamily="18" charset="0"/>
                <a:cs typeface="Times New Roman" panose="02020603050405020304" pitchFamily="18" charset="0"/>
              </a:rPr>
              <a:t>módon szabályozza a megváltozott munkaképesség fogalmát és a hozzá kapcsolódó munkajogi rendszert és szociális támogatási rendszert.</a:t>
            </a:r>
          </a:p>
          <a:p>
            <a:pPr algn="just"/>
            <a:r>
              <a:rPr lang="hu-HU" dirty="0" smtClean="0">
                <a:latin typeface="Times New Roman" panose="02020603050405020304" pitchFamily="18" charset="0"/>
                <a:cs typeface="Times New Roman" panose="02020603050405020304" pitchFamily="18" charset="0"/>
              </a:rPr>
              <a:t>A </a:t>
            </a:r>
            <a:r>
              <a:rPr lang="hu-HU" dirty="0">
                <a:latin typeface="Times New Roman" panose="02020603050405020304" pitchFamily="18" charset="0"/>
                <a:cs typeface="Times New Roman" panose="02020603050405020304" pitchFamily="18" charset="0"/>
              </a:rPr>
              <a:t>hazai jogrendszerben nem létezik egységes definíció.</a:t>
            </a:r>
          </a:p>
          <a:p>
            <a:pPr algn="just"/>
            <a:r>
              <a:rPr lang="hu-HU" dirty="0" smtClean="0">
                <a:latin typeface="Times New Roman" panose="02020603050405020304" pitchFamily="18" charset="0"/>
                <a:cs typeface="Times New Roman" panose="02020603050405020304" pitchFamily="18" charset="0"/>
              </a:rPr>
              <a:t>A </a:t>
            </a:r>
            <a:r>
              <a:rPr lang="hu-HU" dirty="0">
                <a:latin typeface="Times New Roman" panose="02020603050405020304" pitchFamily="18" charset="0"/>
                <a:cs typeface="Times New Roman" panose="02020603050405020304" pitchFamily="18" charset="0"/>
              </a:rPr>
              <a:t>fogalmak sokfélesége az egyes jogterületek és szakterületek különbözőségéből fakad.</a:t>
            </a:r>
          </a:p>
          <a:p>
            <a:pPr algn="just"/>
            <a:r>
              <a:rPr lang="hu-HU" dirty="0" smtClean="0">
                <a:latin typeface="Times New Roman" panose="02020603050405020304" pitchFamily="18" charset="0"/>
                <a:cs typeface="Times New Roman" panose="02020603050405020304" pitchFamily="18" charset="0"/>
              </a:rPr>
              <a:t>A </a:t>
            </a:r>
            <a:r>
              <a:rPr lang="hu-HU" b="1" u="sng" dirty="0">
                <a:latin typeface="Times New Roman" panose="02020603050405020304" pitchFamily="18" charset="0"/>
                <a:cs typeface="Times New Roman" panose="02020603050405020304" pitchFamily="18" charset="0"/>
              </a:rPr>
              <a:t>fogyatékos személyekre </a:t>
            </a:r>
            <a:r>
              <a:rPr lang="hu-HU" dirty="0">
                <a:latin typeface="Times New Roman" panose="02020603050405020304" pitchFamily="18" charset="0"/>
                <a:cs typeface="Times New Roman" panose="02020603050405020304" pitchFamily="18" charset="0"/>
              </a:rPr>
              <a:t>vonatkozó szóhasználat sem egységes: </a:t>
            </a:r>
          </a:p>
          <a:p>
            <a:pPr marL="0" indent="0" algn="just">
              <a:buNone/>
            </a:pPr>
            <a:r>
              <a:rPr lang="hu-HU" dirty="0">
                <a:latin typeface="Times New Roman" panose="02020603050405020304" pitchFamily="18" charset="0"/>
                <a:cs typeface="Times New Roman" panose="02020603050405020304" pitchFamily="18" charset="0"/>
              </a:rPr>
              <a:t> </a:t>
            </a:r>
            <a:r>
              <a:rPr lang="hu-HU" dirty="0" smtClean="0">
                <a:latin typeface="Times New Roman" panose="02020603050405020304" pitchFamily="18" charset="0"/>
                <a:cs typeface="Times New Roman" panose="02020603050405020304" pitchFamily="18" charset="0"/>
              </a:rPr>
              <a:t>  találkozunk </a:t>
            </a:r>
            <a:r>
              <a:rPr lang="hu-HU" b="1" u="sng" dirty="0">
                <a:latin typeface="Times New Roman" panose="02020603050405020304" pitchFamily="18" charset="0"/>
                <a:cs typeface="Times New Roman" panose="02020603050405020304" pitchFamily="18" charset="0"/>
              </a:rPr>
              <a:t>a fogyatékkal élő/ fogyatékossággal élő kifeje</a:t>
            </a:r>
            <a:r>
              <a:rPr lang="hu-HU" dirty="0">
                <a:latin typeface="Times New Roman" panose="02020603050405020304" pitchFamily="18" charset="0"/>
                <a:cs typeface="Times New Roman" panose="02020603050405020304" pitchFamily="18" charset="0"/>
              </a:rPr>
              <a:t>zésekkel is.</a:t>
            </a:r>
          </a:p>
          <a:p>
            <a:pPr algn="just"/>
            <a:r>
              <a:rPr lang="hu-HU" dirty="0" smtClean="0">
                <a:latin typeface="Times New Roman" panose="02020603050405020304" pitchFamily="18" charset="0"/>
                <a:cs typeface="Times New Roman" panose="02020603050405020304" pitchFamily="18" charset="0"/>
              </a:rPr>
              <a:t>A </a:t>
            </a:r>
            <a:r>
              <a:rPr lang="hu-HU" b="1" u="sng" dirty="0">
                <a:latin typeface="Times New Roman" panose="02020603050405020304" pitchFamily="18" charset="0"/>
                <a:cs typeface="Times New Roman" panose="02020603050405020304" pitchFamily="18" charset="0"/>
              </a:rPr>
              <a:t>megváltozott munkaképesség </a:t>
            </a:r>
            <a:r>
              <a:rPr lang="hu-HU" dirty="0">
                <a:latin typeface="Times New Roman" panose="02020603050405020304" pitchFamily="18" charset="0"/>
                <a:cs typeface="Times New Roman" panose="02020603050405020304" pitchFamily="18" charset="0"/>
              </a:rPr>
              <a:t>fogalma a foglalkoztathatóság szempontjából fogalmazza meg a fogyatékosság, illetve az egészségkárosodás miatti akadályozottságot.</a:t>
            </a:r>
          </a:p>
          <a:p>
            <a:endParaRPr lang="hu-HU" dirty="0"/>
          </a:p>
        </p:txBody>
      </p:sp>
    </p:spTree>
    <p:extLst>
      <p:ext uri="{BB962C8B-B14F-4D97-AF65-F5344CB8AC3E}">
        <p14:creationId xmlns:p14="http://schemas.microsoft.com/office/powerpoint/2010/main" val="36066842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AD18A23B-4C6B-4063-9B3F-02F74DDEE412}"/>
              </a:ext>
            </a:extLst>
          </p:cNvPr>
          <p:cNvSpPr>
            <a:spLocks noGrp="1"/>
          </p:cNvSpPr>
          <p:nvPr>
            <p:ph type="title"/>
          </p:nvPr>
        </p:nvSpPr>
        <p:spPr>
          <a:xfrm>
            <a:off x="4639235" y="0"/>
            <a:ext cx="2415988" cy="540310"/>
          </a:xfrm>
        </p:spPr>
        <p:txBody>
          <a:bodyPr>
            <a:normAutofit/>
          </a:bodyPr>
          <a:lstStyle/>
          <a:p>
            <a:r>
              <a:rPr lang="hu-HU" sz="1800" b="1" dirty="0">
                <a:latin typeface="Times New Roman" panose="02020603050405020304" pitchFamily="18" charset="0"/>
                <a:cs typeface="Times New Roman" panose="02020603050405020304" pitchFamily="18" charset="0"/>
              </a:rPr>
              <a:t>Hazai jogi szabályozás</a:t>
            </a:r>
            <a:endParaRPr lang="hu-HU" sz="1800" dirty="0">
              <a:latin typeface="Times New Roman" panose="02020603050405020304" pitchFamily="18" charset="0"/>
              <a:cs typeface="Times New Roman" panose="02020603050405020304" pitchFamily="18" charset="0"/>
            </a:endParaRPr>
          </a:p>
        </p:txBody>
      </p:sp>
      <p:sp>
        <p:nvSpPr>
          <p:cNvPr id="3" name="Tartalom helye 2">
            <a:extLst>
              <a:ext uri="{FF2B5EF4-FFF2-40B4-BE49-F238E27FC236}">
                <a16:creationId xmlns:a16="http://schemas.microsoft.com/office/drawing/2014/main" id="{749B2A2D-2F93-41FE-8846-6848BF15DD1E}"/>
              </a:ext>
            </a:extLst>
          </p:cNvPr>
          <p:cNvSpPr>
            <a:spLocks noGrp="1"/>
          </p:cNvSpPr>
          <p:nvPr>
            <p:ph idx="1"/>
          </p:nvPr>
        </p:nvSpPr>
        <p:spPr>
          <a:xfrm>
            <a:off x="206188" y="540310"/>
            <a:ext cx="11707906" cy="4989633"/>
          </a:xfrm>
        </p:spPr>
        <p:txBody>
          <a:bodyPr>
            <a:normAutofit/>
          </a:bodyPr>
          <a:lstStyle/>
          <a:p>
            <a:pPr marL="0" indent="0">
              <a:buNone/>
            </a:pPr>
            <a:r>
              <a:rPr lang="hu-HU" sz="1800" b="1" dirty="0">
                <a:latin typeface="Times New Roman" panose="02020603050405020304" pitchFamily="18" charset="0"/>
                <a:cs typeface="Times New Roman" panose="02020603050405020304" pitchFamily="18" charset="0"/>
              </a:rPr>
              <a:t>Magyarország </a:t>
            </a:r>
            <a:r>
              <a:rPr lang="hu-HU" sz="1800" b="1" dirty="0" smtClean="0">
                <a:latin typeface="Times New Roman" panose="02020603050405020304" pitchFamily="18" charset="0"/>
                <a:cs typeface="Times New Roman" panose="02020603050405020304" pitchFamily="18" charset="0"/>
              </a:rPr>
              <a:t>Alaptörvénye, XII</a:t>
            </a:r>
            <a:r>
              <a:rPr lang="hu-HU" sz="1800" b="1" dirty="0">
                <a:latin typeface="Times New Roman" panose="02020603050405020304" pitchFamily="18" charset="0"/>
                <a:cs typeface="Times New Roman" panose="02020603050405020304" pitchFamily="18" charset="0"/>
              </a:rPr>
              <a:t>. cikk</a:t>
            </a:r>
          </a:p>
          <a:p>
            <a:pPr marL="0" indent="0">
              <a:buNone/>
            </a:pPr>
            <a:r>
              <a:rPr lang="hu-HU" sz="1800" dirty="0">
                <a:latin typeface="Times New Roman" panose="02020603050405020304" pitchFamily="18" charset="0"/>
                <a:cs typeface="Times New Roman" panose="02020603050405020304" pitchFamily="18" charset="0"/>
              </a:rPr>
              <a:t>(1) Mindenkinek joga van a munka és a </a:t>
            </a:r>
            <a:r>
              <a:rPr lang="hu-HU" sz="1800" b="1" dirty="0">
                <a:latin typeface="Times New Roman" panose="02020603050405020304" pitchFamily="18" charset="0"/>
                <a:cs typeface="Times New Roman" panose="02020603050405020304" pitchFamily="18" charset="0"/>
              </a:rPr>
              <a:t>foglalkozás szabad megválasztásához</a:t>
            </a:r>
            <a:r>
              <a:rPr lang="hu-HU" sz="1800" dirty="0">
                <a:latin typeface="Times New Roman" panose="02020603050405020304" pitchFamily="18" charset="0"/>
                <a:cs typeface="Times New Roman" panose="02020603050405020304" pitchFamily="18" charset="0"/>
              </a:rPr>
              <a:t>, valamint a vállalkozáshoz. Képességeinek és lehetőségeinek megfelelő munkavégzéssel mindenki köteles hozzájárulni a közösség gyarapodásához.</a:t>
            </a:r>
          </a:p>
          <a:p>
            <a:pPr marL="0" indent="0">
              <a:buNone/>
            </a:pPr>
            <a:r>
              <a:rPr lang="hu-HU" sz="1800" dirty="0">
                <a:latin typeface="Times New Roman" panose="02020603050405020304" pitchFamily="18" charset="0"/>
                <a:cs typeface="Times New Roman" panose="02020603050405020304" pitchFamily="18" charset="0"/>
              </a:rPr>
              <a:t>(2) Magyarország törekszik megteremteni annak feltételeit, hogy minden munkaképes ember, aki dolgozni akar, </a:t>
            </a:r>
            <a:r>
              <a:rPr lang="hu-HU" sz="1800" b="1" dirty="0">
                <a:latin typeface="Times New Roman" panose="02020603050405020304" pitchFamily="18" charset="0"/>
                <a:cs typeface="Times New Roman" panose="02020603050405020304" pitchFamily="18" charset="0"/>
              </a:rPr>
              <a:t>dolgozhasson.</a:t>
            </a:r>
          </a:p>
          <a:p>
            <a:pPr marL="0" indent="0">
              <a:buNone/>
            </a:pPr>
            <a:r>
              <a:rPr lang="hu-HU" sz="1800" dirty="0" smtClean="0">
                <a:latin typeface="Times New Roman" panose="02020603050405020304" pitchFamily="18" charset="0"/>
                <a:cs typeface="Times New Roman" panose="02020603050405020304" pitchFamily="18" charset="0"/>
              </a:rPr>
              <a:t>A </a:t>
            </a:r>
            <a:r>
              <a:rPr lang="hu-HU" sz="1800" dirty="0">
                <a:latin typeface="Times New Roman" panose="02020603050405020304" pitchFamily="18" charset="0"/>
                <a:cs typeface="Times New Roman" panose="02020603050405020304" pitchFamily="18" charset="0"/>
              </a:rPr>
              <a:t>megváltozott munkaképességű személyek ellátásairól és egyes törvények módosításáról szóló </a:t>
            </a:r>
            <a:r>
              <a:rPr lang="hu-HU" sz="1800" b="1" dirty="0">
                <a:latin typeface="Times New Roman" panose="02020603050405020304" pitchFamily="18" charset="0"/>
                <a:cs typeface="Times New Roman" panose="02020603050405020304" pitchFamily="18" charset="0"/>
              </a:rPr>
              <a:t>2011. évi CXCI. Törvény: Magyarország Alaptörvénye XII. cikkének végrehajtása érdekében:</a:t>
            </a:r>
          </a:p>
          <a:p>
            <a:r>
              <a:rPr lang="hu-HU" sz="1800" dirty="0">
                <a:latin typeface="Times New Roman" panose="02020603050405020304" pitchFamily="18" charset="0"/>
                <a:cs typeface="Times New Roman" panose="02020603050405020304" pitchFamily="18" charset="0"/>
              </a:rPr>
              <a:t> </a:t>
            </a:r>
            <a:r>
              <a:rPr lang="hu-HU" sz="1800" dirty="0" smtClean="0">
                <a:latin typeface="Times New Roman" panose="02020603050405020304" pitchFamily="18" charset="0"/>
                <a:cs typeface="Times New Roman" panose="02020603050405020304" pitchFamily="18" charset="0"/>
              </a:rPr>
              <a:t>a </a:t>
            </a:r>
            <a:r>
              <a:rPr lang="hu-HU" sz="1800" dirty="0">
                <a:latin typeface="Times New Roman" panose="02020603050405020304" pitchFamily="18" charset="0"/>
                <a:cs typeface="Times New Roman" panose="02020603050405020304" pitchFamily="18" charset="0"/>
              </a:rPr>
              <a:t>megváltozott munkaképességű személyek megmaradt, </a:t>
            </a:r>
            <a:r>
              <a:rPr lang="hu-HU" sz="1800" dirty="0" smtClean="0">
                <a:latin typeface="Times New Roman" panose="02020603050405020304" pitchFamily="18" charset="0"/>
                <a:cs typeface="Times New Roman" panose="02020603050405020304" pitchFamily="18" charset="0"/>
              </a:rPr>
              <a:t>fejleszthető képességeire </a:t>
            </a:r>
            <a:r>
              <a:rPr lang="hu-HU" sz="1800" dirty="0">
                <a:latin typeface="Times New Roman" panose="02020603050405020304" pitchFamily="18" charset="0"/>
                <a:cs typeface="Times New Roman" panose="02020603050405020304" pitchFamily="18" charset="0"/>
              </a:rPr>
              <a:t>épülő, foglalkoztatás központú rehabilitációjának,</a:t>
            </a:r>
          </a:p>
          <a:p>
            <a:r>
              <a:rPr lang="hu-HU" sz="1800" dirty="0" smtClean="0">
                <a:latin typeface="Times New Roman" panose="02020603050405020304" pitchFamily="18" charset="0"/>
                <a:cs typeface="Times New Roman" panose="02020603050405020304" pitchFamily="18" charset="0"/>
              </a:rPr>
              <a:t>társadalmi </a:t>
            </a:r>
            <a:r>
              <a:rPr lang="hu-HU" sz="1800" dirty="0" err="1">
                <a:latin typeface="Times New Roman" panose="02020603050405020304" pitchFamily="18" charset="0"/>
                <a:cs typeface="Times New Roman" panose="02020603050405020304" pitchFamily="18" charset="0"/>
              </a:rPr>
              <a:t>reintegrációjának</a:t>
            </a:r>
            <a:r>
              <a:rPr lang="hu-HU" sz="1800" dirty="0">
                <a:latin typeface="Times New Roman" panose="02020603050405020304" pitchFamily="18" charset="0"/>
                <a:cs typeface="Times New Roman" panose="02020603050405020304" pitchFamily="18" charset="0"/>
              </a:rPr>
              <a:t>,</a:t>
            </a:r>
          </a:p>
          <a:p>
            <a:r>
              <a:rPr lang="hu-HU" sz="1800" dirty="0" smtClean="0">
                <a:latin typeface="Times New Roman" panose="02020603050405020304" pitchFamily="18" charset="0"/>
                <a:cs typeface="Times New Roman" panose="02020603050405020304" pitchFamily="18" charset="0"/>
              </a:rPr>
              <a:t>foglalkoztatásának </a:t>
            </a:r>
            <a:r>
              <a:rPr lang="hu-HU" sz="1800" dirty="0">
                <a:latin typeface="Times New Roman" panose="02020603050405020304" pitchFamily="18" charset="0"/>
                <a:cs typeface="Times New Roman" panose="02020603050405020304" pitchFamily="18" charset="0"/>
              </a:rPr>
              <a:t>elősegítésére, továbbá</a:t>
            </a:r>
          </a:p>
          <a:p>
            <a:r>
              <a:rPr lang="hu-HU" sz="1800" dirty="0" smtClean="0">
                <a:latin typeface="Times New Roman" panose="02020603050405020304" pitchFamily="18" charset="0"/>
                <a:cs typeface="Times New Roman" panose="02020603050405020304" pitchFamily="18" charset="0"/>
              </a:rPr>
              <a:t>a </a:t>
            </a:r>
            <a:r>
              <a:rPr lang="hu-HU" sz="1800" dirty="0">
                <a:latin typeface="Times New Roman" panose="02020603050405020304" pitchFamily="18" charset="0"/>
                <a:cs typeface="Times New Roman" panose="02020603050405020304" pitchFamily="18" charset="0"/>
              </a:rPr>
              <a:t>kieső jövedelem miatti keresetpótlás.</a:t>
            </a:r>
          </a:p>
          <a:p>
            <a:endParaRPr lang="hu-HU" dirty="0"/>
          </a:p>
        </p:txBody>
      </p:sp>
    </p:spTree>
    <p:extLst>
      <p:ext uri="{BB962C8B-B14F-4D97-AF65-F5344CB8AC3E}">
        <p14:creationId xmlns:p14="http://schemas.microsoft.com/office/powerpoint/2010/main" val="20503791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artalom helye 2">
            <a:extLst>
              <a:ext uri="{FF2B5EF4-FFF2-40B4-BE49-F238E27FC236}">
                <a16:creationId xmlns:a16="http://schemas.microsoft.com/office/drawing/2014/main" id="{749B2A2D-2F93-41FE-8846-6848BF15DD1E}"/>
              </a:ext>
            </a:extLst>
          </p:cNvPr>
          <p:cNvSpPr>
            <a:spLocks noGrp="1"/>
          </p:cNvSpPr>
          <p:nvPr>
            <p:ph idx="1"/>
          </p:nvPr>
        </p:nvSpPr>
        <p:spPr>
          <a:xfrm>
            <a:off x="161365" y="540310"/>
            <a:ext cx="11869270" cy="4989633"/>
          </a:xfrm>
        </p:spPr>
        <p:txBody>
          <a:bodyPr>
            <a:normAutofit lnSpcReduction="10000"/>
          </a:bodyPr>
          <a:lstStyle/>
          <a:p>
            <a:pPr marL="0" indent="0" algn="just">
              <a:buNone/>
            </a:pPr>
            <a:r>
              <a:rPr lang="hu-HU" sz="1800" dirty="0">
                <a:latin typeface="Times New Roman" panose="02020603050405020304" pitchFamily="18" charset="0"/>
                <a:cs typeface="Times New Roman" panose="02020603050405020304" pitchFamily="18" charset="0"/>
              </a:rPr>
              <a:t>A megváltozott munkaképességű személyek ellátásairól és egyes törvények módosításáról szóló </a:t>
            </a:r>
            <a:r>
              <a:rPr lang="hu-HU" sz="1800" b="1" dirty="0">
                <a:latin typeface="Times New Roman" panose="02020603050405020304" pitchFamily="18" charset="0"/>
                <a:cs typeface="Times New Roman" panose="02020603050405020304" pitchFamily="18" charset="0"/>
              </a:rPr>
              <a:t>2011. évi CXCI. törvény értelmében:</a:t>
            </a:r>
          </a:p>
          <a:p>
            <a:pPr marL="0" indent="0" algn="just">
              <a:buNone/>
            </a:pPr>
            <a:r>
              <a:rPr lang="hu-HU" sz="1800" b="1" dirty="0">
                <a:latin typeface="Times New Roman" panose="02020603050405020304" pitchFamily="18" charset="0"/>
                <a:cs typeface="Times New Roman" panose="02020603050405020304" pitchFamily="18" charset="0"/>
              </a:rPr>
              <a:t>Ellátásra jogosult</a:t>
            </a:r>
            <a:r>
              <a:rPr lang="hu-HU" sz="1800" dirty="0">
                <a:latin typeface="Times New Roman" panose="02020603050405020304" pitchFamily="18" charset="0"/>
                <a:cs typeface="Times New Roman" panose="02020603050405020304" pitchFamily="18" charset="0"/>
              </a:rPr>
              <a:t>, és a továbbiakban </a:t>
            </a:r>
            <a:r>
              <a:rPr lang="hu-HU" sz="1800" b="1" dirty="0">
                <a:latin typeface="Times New Roman" panose="02020603050405020304" pitchFamily="18" charset="0"/>
                <a:cs typeface="Times New Roman" panose="02020603050405020304" pitchFamily="18" charset="0"/>
              </a:rPr>
              <a:t>megváltozott munkaképességűként </a:t>
            </a:r>
            <a:r>
              <a:rPr lang="hu-HU" sz="1800" dirty="0">
                <a:latin typeface="Times New Roman" panose="02020603050405020304" pitchFamily="18" charset="0"/>
                <a:cs typeface="Times New Roman" panose="02020603050405020304" pitchFamily="18" charset="0"/>
              </a:rPr>
              <a:t>definiálható.</a:t>
            </a:r>
          </a:p>
          <a:p>
            <a:pPr marL="0" indent="0" algn="just">
              <a:buNone/>
            </a:pPr>
            <a:r>
              <a:rPr lang="hu-HU" sz="1800" dirty="0" smtClean="0">
                <a:latin typeface="Times New Roman" panose="02020603050405020304" pitchFamily="18" charset="0"/>
                <a:cs typeface="Times New Roman" panose="02020603050405020304" pitchFamily="18" charset="0"/>
              </a:rPr>
              <a:t>- </a:t>
            </a:r>
            <a:r>
              <a:rPr lang="hu-HU" sz="1800" dirty="0">
                <a:latin typeface="Times New Roman" panose="02020603050405020304" pitchFamily="18" charset="0"/>
                <a:cs typeface="Times New Roman" panose="02020603050405020304" pitchFamily="18" charset="0"/>
              </a:rPr>
              <a:t>a kérelem benyújtásakor 15. életévét betöltött személy, akinek</a:t>
            </a:r>
          </a:p>
          <a:p>
            <a:pPr marL="0" indent="0" algn="just">
              <a:buNone/>
            </a:pPr>
            <a:r>
              <a:rPr lang="hu-HU" sz="1800" dirty="0">
                <a:latin typeface="Times New Roman" panose="02020603050405020304" pitchFamily="18" charset="0"/>
                <a:cs typeface="Times New Roman" panose="02020603050405020304" pitchFamily="18" charset="0"/>
              </a:rPr>
              <a:t>- az egészségi állapota a rehabilitációs hatóság komplex minősítése alapján 60 százalékos vagy kisebb mértékű és</a:t>
            </a:r>
          </a:p>
          <a:p>
            <a:pPr marL="0" indent="0" algn="just">
              <a:buNone/>
            </a:pPr>
            <a:r>
              <a:rPr lang="hu-HU" sz="1800" dirty="0">
                <a:latin typeface="Times New Roman" panose="02020603050405020304" pitchFamily="18" charset="0"/>
                <a:cs typeface="Times New Roman" panose="02020603050405020304" pitchFamily="18" charset="0"/>
              </a:rPr>
              <a:t>- meghatározott biztosítási idővel rendelkezik.</a:t>
            </a:r>
          </a:p>
          <a:p>
            <a:pPr marL="0" indent="0" algn="just">
              <a:buNone/>
            </a:pPr>
            <a:r>
              <a:rPr lang="hu-HU" sz="1800" b="1" u="sng" dirty="0">
                <a:latin typeface="Times New Roman" panose="02020603050405020304" pitchFamily="18" charset="0"/>
                <a:cs typeface="Times New Roman" panose="02020603050405020304" pitchFamily="18" charset="0"/>
              </a:rPr>
              <a:t>Egészségi állapot: </a:t>
            </a:r>
            <a:r>
              <a:rPr lang="hu-HU" sz="1800" dirty="0">
                <a:latin typeface="Times New Roman" panose="02020603050405020304" pitchFamily="18" charset="0"/>
                <a:cs typeface="Times New Roman" panose="02020603050405020304" pitchFamily="18" charset="0"/>
              </a:rPr>
              <a:t>az egyén fizikai, mentális, szociális jóllétének betegség, illetve sérülés után kialakult vagy veleszületett rendellenesség következtében fennálló tartós vagy végleges kedvezőtlen változásait (a továbbiakban: egészségkárosodás) figyelembe véve meghatározott állapot.</a:t>
            </a:r>
          </a:p>
          <a:p>
            <a:pPr marL="0" indent="0" algn="just">
              <a:buNone/>
            </a:pPr>
            <a:r>
              <a:rPr lang="hu-HU" sz="1900" dirty="0">
                <a:latin typeface="Times New Roman" panose="02020603050405020304" pitchFamily="18" charset="0"/>
                <a:cs typeface="Times New Roman" panose="02020603050405020304" pitchFamily="18" charset="0"/>
              </a:rPr>
              <a:t>A munkavédelemről szóló </a:t>
            </a:r>
            <a:r>
              <a:rPr lang="hu-HU" sz="1900" b="1" dirty="0">
                <a:latin typeface="Times New Roman" panose="02020603050405020304" pitchFamily="18" charset="0"/>
                <a:cs typeface="Times New Roman" panose="02020603050405020304" pitchFamily="18" charset="0"/>
              </a:rPr>
              <a:t>1993. évi XCIII. törvény (Mvt.) szerint:</a:t>
            </a:r>
          </a:p>
          <a:p>
            <a:pPr marL="0" indent="0" algn="just">
              <a:buNone/>
            </a:pPr>
            <a:r>
              <a:rPr lang="hu-HU" sz="1900" b="1" dirty="0">
                <a:latin typeface="Times New Roman" panose="02020603050405020304" pitchFamily="18" charset="0"/>
                <a:cs typeface="Times New Roman" panose="02020603050405020304" pitchFamily="18" charset="0"/>
              </a:rPr>
              <a:t>„Sérülékeny csoport:</a:t>
            </a:r>
          </a:p>
          <a:p>
            <a:pPr marL="0" indent="0" algn="just">
              <a:buNone/>
            </a:pPr>
            <a:r>
              <a:rPr lang="hu-HU" sz="1900" dirty="0">
                <a:latin typeface="Times New Roman" panose="02020603050405020304" pitchFamily="18" charset="0"/>
                <a:cs typeface="Times New Roman" panose="02020603050405020304" pitchFamily="18" charset="0"/>
              </a:rPr>
              <a:t>- az a </a:t>
            </a:r>
            <a:r>
              <a:rPr lang="hu-HU" sz="1900" dirty="0" smtClean="0">
                <a:latin typeface="Times New Roman" panose="02020603050405020304" pitchFamily="18" charset="0"/>
                <a:cs typeface="Times New Roman" panose="02020603050405020304" pitchFamily="18" charset="0"/>
              </a:rPr>
              <a:t>munkavállalói kategória, amelybe </a:t>
            </a:r>
            <a:r>
              <a:rPr lang="hu-HU" sz="1900" dirty="0">
                <a:latin typeface="Times New Roman" panose="02020603050405020304" pitchFamily="18" charset="0"/>
                <a:cs typeface="Times New Roman" panose="02020603050405020304" pitchFamily="18" charset="0"/>
              </a:rPr>
              <a:t>tartozó munkavállalókat </a:t>
            </a:r>
            <a:r>
              <a:rPr lang="hu-HU" sz="1900" b="1" dirty="0">
                <a:latin typeface="Times New Roman" panose="02020603050405020304" pitchFamily="18" charset="0"/>
                <a:cs typeface="Times New Roman" panose="02020603050405020304" pitchFamily="18" charset="0"/>
              </a:rPr>
              <a:t>testi, lelki adottságaik, állapotuk </a:t>
            </a:r>
            <a:r>
              <a:rPr lang="hu-HU" sz="1900" b="1" dirty="0" smtClean="0">
                <a:latin typeface="Times New Roman" panose="02020603050405020304" pitchFamily="18" charset="0"/>
                <a:cs typeface="Times New Roman" panose="02020603050405020304" pitchFamily="18" charset="0"/>
              </a:rPr>
              <a:t>következtében </a:t>
            </a:r>
            <a:r>
              <a:rPr lang="hu-HU" sz="1900" dirty="0" smtClean="0">
                <a:latin typeface="Times New Roman" panose="02020603050405020304" pitchFamily="18" charset="0"/>
                <a:cs typeface="Times New Roman" panose="02020603050405020304" pitchFamily="18" charset="0"/>
              </a:rPr>
              <a:t>a </a:t>
            </a:r>
            <a:r>
              <a:rPr lang="hu-HU" sz="1900" dirty="0">
                <a:latin typeface="Times New Roman" panose="02020603050405020304" pitchFamily="18" charset="0"/>
                <a:cs typeface="Times New Roman" panose="02020603050405020304" pitchFamily="18" charset="0"/>
              </a:rPr>
              <a:t>munkavégzéssel összefüggő </a:t>
            </a:r>
            <a:r>
              <a:rPr lang="hu-HU" sz="1900" b="1" dirty="0">
                <a:latin typeface="Times New Roman" panose="02020603050405020304" pitchFamily="18" charset="0"/>
                <a:cs typeface="Times New Roman" panose="02020603050405020304" pitchFamily="18" charset="0"/>
              </a:rPr>
              <a:t>kockázatok fokozottan fenyegetnek</a:t>
            </a:r>
            <a:r>
              <a:rPr lang="hu-HU" sz="1900" dirty="0">
                <a:latin typeface="Times New Roman" panose="02020603050405020304" pitchFamily="18" charset="0"/>
                <a:cs typeface="Times New Roman" panose="02020603050405020304" pitchFamily="18" charset="0"/>
              </a:rPr>
              <a:t>, illetve akik maguk is fokozott kockázatot jelenthetnek munkavégzésük során</a:t>
            </a:r>
          </a:p>
          <a:p>
            <a:pPr marL="0" indent="0" algn="just">
              <a:buNone/>
            </a:pPr>
            <a:r>
              <a:rPr lang="hu-HU" sz="1900" dirty="0" smtClean="0">
                <a:latin typeface="Times New Roman" panose="02020603050405020304" pitchFamily="18" charset="0"/>
                <a:cs typeface="Times New Roman" panose="02020603050405020304" pitchFamily="18" charset="0"/>
              </a:rPr>
              <a:t>(</a:t>
            </a:r>
            <a:r>
              <a:rPr lang="hu-HU" sz="1900" dirty="0">
                <a:latin typeface="Times New Roman" panose="02020603050405020304" pitchFamily="18" charset="0"/>
                <a:cs typeface="Times New Roman" panose="02020603050405020304" pitchFamily="18" charset="0"/>
              </a:rPr>
              <a:t>pl. fiatalkorúak, terhes, nemrégen szült, anyatejet adó nők és szoptató anyák, idősödők, megváltozott munkaképességűek).”</a:t>
            </a:r>
          </a:p>
          <a:p>
            <a:endParaRPr lang="hu-HU" dirty="0"/>
          </a:p>
          <a:p>
            <a:endParaRPr lang="hu-HU" dirty="0"/>
          </a:p>
        </p:txBody>
      </p:sp>
      <p:sp>
        <p:nvSpPr>
          <p:cNvPr id="4" name="Cím 1">
            <a:extLst>
              <a:ext uri="{FF2B5EF4-FFF2-40B4-BE49-F238E27FC236}">
                <a16:creationId xmlns:a16="http://schemas.microsoft.com/office/drawing/2014/main" id="{AD18A23B-4C6B-4063-9B3F-02F74DDEE412}"/>
              </a:ext>
            </a:extLst>
          </p:cNvPr>
          <p:cNvSpPr>
            <a:spLocks noGrp="1"/>
          </p:cNvSpPr>
          <p:nvPr>
            <p:ph type="title"/>
          </p:nvPr>
        </p:nvSpPr>
        <p:spPr>
          <a:xfrm>
            <a:off x="4639235" y="0"/>
            <a:ext cx="2415988" cy="540310"/>
          </a:xfrm>
        </p:spPr>
        <p:txBody>
          <a:bodyPr>
            <a:normAutofit/>
          </a:bodyPr>
          <a:lstStyle/>
          <a:p>
            <a:r>
              <a:rPr lang="hu-HU" sz="1800" b="1" dirty="0">
                <a:latin typeface="Times New Roman" panose="02020603050405020304" pitchFamily="18" charset="0"/>
                <a:cs typeface="Times New Roman" panose="02020603050405020304" pitchFamily="18" charset="0"/>
              </a:rPr>
              <a:t>Hazai jogi szabályozás</a:t>
            </a:r>
            <a:endParaRPr lang="hu-HU"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09821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6475</TotalTime>
  <Words>5431</Words>
  <Application>Microsoft Office PowerPoint</Application>
  <PresentationFormat>Szélesvásznú</PresentationFormat>
  <Paragraphs>729</Paragraphs>
  <Slides>50</Slides>
  <Notes>0</Notes>
  <HiddenSlides>0</HiddenSlides>
  <MMClips>0</MMClips>
  <ScaleCrop>false</ScaleCrop>
  <HeadingPairs>
    <vt:vector size="6" baseType="variant">
      <vt:variant>
        <vt:lpstr>Használt betűtípusok</vt:lpstr>
      </vt:variant>
      <vt:variant>
        <vt:i4>12</vt:i4>
      </vt:variant>
      <vt:variant>
        <vt:lpstr>Téma</vt:lpstr>
      </vt:variant>
      <vt:variant>
        <vt:i4>1</vt:i4>
      </vt:variant>
      <vt:variant>
        <vt:lpstr>Diacímek</vt:lpstr>
      </vt:variant>
      <vt:variant>
        <vt:i4>50</vt:i4>
      </vt:variant>
    </vt:vector>
  </HeadingPairs>
  <TitlesOfParts>
    <vt:vector size="63" baseType="lpstr">
      <vt:lpstr>Angsana New</vt:lpstr>
      <vt:lpstr>Arial</vt:lpstr>
      <vt:lpstr>Calibri</vt:lpstr>
      <vt:lpstr>Calibri Light</vt:lpstr>
      <vt:lpstr>Cambria</vt:lpstr>
      <vt:lpstr>Century Gothic</vt:lpstr>
      <vt:lpstr>Garamond</vt:lpstr>
      <vt:lpstr>Symbol</vt:lpstr>
      <vt:lpstr>Times New Roman</vt:lpstr>
      <vt:lpstr>Verdana</vt:lpstr>
      <vt:lpstr>Wingdings</vt:lpstr>
      <vt:lpstr>Wingdings 2</vt:lpstr>
      <vt:lpstr>Office-téma</vt:lpstr>
      <vt:lpstr>Megváltozott munkaképességű személyek a munkaerőpiacon  Munkahelyi rehabilitáció a munkabiztonsági szakember szemével.</vt:lpstr>
      <vt:lpstr>Megváltozott munkaképességű személyek a munkaerőpiacon  Munkahelyi rehabilitáció a munkabiztonsági szakember szemével.</vt:lpstr>
      <vt:lpstr>PowerPoint-bemutató</vt:lpstr>
      <vt:lpstr>Megváltozott munkaképességű személyek a munkaerőpiacon </vt:lpstr>
      <vt:lpstr>Megváltozott munkaképességű személyek a munkaerőpiacon </vt:lpstr>
      <vt:lpstr>Megváltozott munkaképességű személyek a munkaerőpiacon </vt:lpstr>
      <vt:lpstr>  Hazai jogi szabályozás </vt:lpstr>
      <vt:lpstr>Hazai jogi szabályozás</vt:lpstr>
      <vt:lpstr>Hazai jogi szabályozás</vt:lpstr>
      <vt:lpstr>Hazai jogi szabályozás</vt:lpstr>
      <vt:lpstr>Hazai jogi szabályozás</vt:lpstr>
      <vt:lpstr> Munkavédelmi szempontból a magyar szabályozás nem tesz különbséget aközött, hogy a munkavállaló megváltozott munkaképességű, vagy fogyatékossággal élő. </vt:lpstr>
      <vt:lpstr>  Hogyan értelmezzük a megváltozott munkaképességet ? </vt:lpstr>
      <vt:lpstr>   </vt:lpstr>
      <vt:lpstr>PowerPoint-bemutató</vt:lpstr>
      <vt:lpstr>Ki kerülhet a Kormányhivatal Rehabilitációs Ellátási és Szakértői Osztály –RESZO- komplex bizottsági minősítésére?</vt:lpstr>
      <vt:lpstr>Tartós betegségből/fogyatékosságból -&gt; megváltozott munkaképesség</vt:lpstr>
      <vt:lpstr>7/2012. (II.17.) NEFMI rend. Komplex minősítés vizsgálati szempontjai</vt:lpstr>
      <vt:lpstr>  Az ügyfél útja a komplex vizsgálati eljárásban 7/2012. (II.14.) NEFMI rendelet  </vt:lpstr>
      <vt:lpstr>HR és a Munkabiztonsági szakember szerepe az mmk-ás foglalkoztatás során, toborzás kiválasztás során.</vt:lpstr>
      <vt:lpstr>PowerPoint-bemutató</vt:lpstr>
      <vt:lpstr>PowerPoint-bemutató</vt:lpstr>
      <vt:lpstr>PowerPoint-bemutató</vt:lpstr>
      <vt:lpstr>PowerPoint-bemutató</vt:lpstr>
      <vt:lpstr>HOVÁ FORDULHAT A MUNKÁLTATÓ SZAKMAI SEGÍTSÉGÉRT?</vt:lpstr>
      <vt:lpstr> Ellátásra való jogosultság közös szabály </vt:lpstr>
      <vt:lpstr> Komplex szakvélemény jelentése 1. – rehabilitációs ellátás </vt:lpstr>
      <vt:lpstr>Komplex szakvélemény jelentése 2.– rokkantsági ellátás</vt:lpstr>
      <vt:lpstr>Munkavállalót megillető kedvezmények, kötelezettségek</vt:lpstr>
      <vt:lpstr> A munkaadó az alábbi támogatásban részesülőket veheti figyelembe a rehabilitációs hozzájárulásnál: </vt:lpstr>
      <vt:lpstr>Megváltozott munkaképességű munkavállalók rehabilitációs hozzájárulási adó –reha- szempontjából</vt:lpstr>
      <vt:lpstr>Munkáltatók az mmk-ás foglalkoztatásban</vt:lpstr>
      <vt:lpstr>1. Akkreditált munkáltatók</vt:lpstr>
      <vt:lpstr>2. Nyílt munkaerőpiaci munkáltatók</vt:lpstr>
      <vt:lpstr>PowerPoint-bemutató</vt:lpstr>
      <vt:lpstr>Miért jó ez a foglalkoztatási forma a munka világában?</vt:lpstr>
      <vt:lpstr>Foglalkozás-egészségügyi szolgálat teendői megváltozott munkaképességű munkavállaló foglalkoztatása esetében </vt:lpstr>
      <vt:lpstr> Rehabilitáció és visszatérés a munkába </vt:lpstr>
      <vt:lpstr> Munkabiztonsági szakember teendői megváltozott munkaképességű munkavállaló foglalkoztatása esetében. </vt:lpstr>
      <vt:lpstr>Munkahelyi cél vizsgálat mire terjedjen ki mmk-ás foglalkoztatás esetén.</vt:lpstr>
      <vt:lpstr>PowerPoint-bemutató</vt:lpstr>
      <vt:lpstr>PowerPoint-bemutató</vt:lpstr>
      <vt:lpstr>PowerPoint-bemutató</vt:lpstr>
      <vt:lpstr>Saját szervezet bemutatása: MMSZK</vt:lpstr>
      <vt:lpstr>Saját szervezet bemutatása: MMSZK</vt:lpstr>
      <vt:lpstr>MMSZK szervezeti felépítése</vt:lpstr>
      <vt:lpstr>PowerPoint-bemutató</vt:lpstr>
      <vt:lpstr>PowerPoint-bemutató</vt:lpstr>
      <vt:lpstr>Munkahelyi tapasztalatok </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Előadás címe</dc:title>
  <dc:creator>Atte</dc:creator>
  <cp:lastModifiedBy>kover.tamas@fin.unideb.hu</cp:lastModifiedBy>
  <cp:revision>88</cp:revision>
  <cp:lastPrinted>2022-10-17T06:55:19Z</cp:lastPrinted>
  <dcterms:created xsi:type="dcterms:W3CDTF">2017-11-07T12:57:53Z</dcterms:created>
  <dcterms:modified xsi:type="dcterms:W3CDTF">2022-10-18T21:03:20Z</dcterms:modified>
</cp:coreProperties>
</file>