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8" r:id="rId2"/>
    <p:sldId id="259" r:id="rId3"/>
    <p:sldId id="262" r:id="rId4"/>
    <p:sldId id="307" r:id="rId5"/>
    <p:sldId id="495" r:id="rId6"/>
    <p:sldId id="279" r:id="rId7"/>
    <p:sldId id="483" r:id="rId8"/>
    <p:sldId id="332" r:id="rId9"/>
    <p:sldId id="325" r:id="rId10"/>
    <p:sldId id="271" r:id="rId11"/>
    <p:sldId id="272" r:id="rId12"/>
    <p:sldId id="273" r:id="rId13"/>
    <p:sldId id="487" r:id="rId14"/>
    <p:sldId id="496" r:id="rId15"/>
    <p:sldId id="485" r:id="rId16"/>
    <p:sldId id="486" r:id="rId17"/>
    <p:sldId id="476" r:id="rId18"/>
    <p:sldId id="484" r:id="rId19"/>
    <p:sldId id="469" r:id="rId20"/>
    <p:sldId id="499" r:id="rId21"/>
    <p:sldId id="407" r:id="rId22"/>
    <p:sldId id="401" r:id="rId23"/>
    <p:sldId id="493" r:id="rId24"/>
    <p:sldId id="415" r:id="rId25"/>
    <p:sldId id="498" r:id="rId26"/>
    <p:sldId id="456" r:id="rId27"/>
    <p:sldId id="30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86562" autoAdjust="0"/>
  </p:normalViewPr>
  <p:slideViewPr>
    <p:cSldViewPr snapToGrid="0">
      <p:cViewPr varScale="1">
        <p:scale>
          <a:sx n="96" d="100"/>
          <a:sy n="96" d="100"/>
        </p:scale>
        <p:origin x="11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4EAACC-E22B-478D-BC28-1E831921C63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44CF5CE-C7E1-4CCC-AFDB-93D0CC63577E}">
      <dgm:prSet phldrT="[Szöveg]" phldr="0" custT="1"/>
      <dgm:spPr/>
      <dgm:t>
        <a:bodyPr/>
        <a:lstStyle/>
        <a:p>
          <a:r>
            <a:rPr lang="hu-HU" sz="1200" dirty="0" err="1">
              <a:solidFill>
                <a:schemeClr val="bg1"/>
              </a:solidFill>
            </a:rPr>
            <a:t>Mmk</a:t>
          </a:r>
          <a:r>
            <a:rPr lang="hu-HU" sz="1200" dirty="0">
              <a:solidFill>
                <a:schemeClr val="bg1"/>
              </a:solidFill>
            </a:rPr>
            <a:t>-sok száma: </a:t>
          </a:r>
        </a:p>
        <a:p>
          <a:r>
            <a:rPr lang="hu-HU" sz="1200" dirty="0">
              <a:solidFill>
                <a:schemeClr val="bg1"/>
              </a:solidFill>
            </a:rPr>
            <a:t>767 ezer fő </a:t>
          </a:r>
        </a:p>
        <a:p>
          <a:endParaRPr lang="hu-HU" sz="1200" dirty="0">
            <a:solidFill>
              <a:schemeClr val="bg1"/>
            </a:solidFill>
          </a:endParaRPr>
        </a:p>
      </dgm:t>
    </dgm:pt>
    <dgm:pt modelId="{A579F0F9-4D88-4B48-A249-D639B6064768}" type="parTrans" cxnId="{C5C88719-5352-423E-A45E-EA2F57DA93BA}">
      <dgm:prSet/>
      <dgm:spPr/>
      <dgm:t>
        <a:bodyPr/>
        <a:lstStyle/>
        <a:p>
          <a:endParaRPr lang="hu-HU">
            <a:solidFill>
              <a:schemeClr val="bg1"/>
            </a:solidFill>
          </a:endParaRPr>
        </a:p>
      </dgm:t>
    </dgm:pt>
    <dgm:pt modelId="{85DE6422-3204-4ADF-A698-6DCE5A57CC24}" type="sibTrans" cxnId="{C5C88719-5352-423E-A45E-EA2F57DA93BA}">
      <dgm:prSet/>
      <dgm:spPr/>
      <dgm:t>
        <a:bodyPr/>
        <a:lstStyle/>
        <a:p>
          <a:endParaRPr lang="hu-HU">
            <a:solidFill>
              <a:schemeClr val="bg1"/>
            </a:solidFill>
          </a:endParaRPr>
        </a:p>
      </dgm:t>
    </dgm:pt>
    <dgm:pt modelId="{5A0CFA8B-6271-44B5-B043-C55BB6E5825E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200" b="0" dirty="0">
              <a:solidFill>
                <a:schemeClr val="bg1"/>
              </a:solidFill>
            </a:rPr>
            <a:t>45–64 éves korcsoportba tartozik az összlétszám 4/5-e: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200" b="0" dirty="0">
              <a:solidFill>
                <a:schemeClr val="bg1"/>
              </a:solidFill>
            </a:rPr>
            <a:t>621 ezer fő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200" b="0" dirty="0">
              <a:solidFill>
                <a:schemeClr val="bg1"/>
              </a:solidFill>
            </a:rPr>
            <a:t>ezen belül 2/3-a 55–64 éves</a:t>
          </a:r>
          <a:endParaRPr lang="hu-HU" sz="1200" b="0" dirty="0"/>
        </a:p>
        <a:p>
          <a:pPr marL="0"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0" dirty="0">
              <a:solidFill>
                <a:schemeClr val="bg1"/>
              </a:solidFill>
            </a:rPr>
            <a:t> </a:t>
          </a:r>
          <a:endParaRPr lang="hu-HU" sz="1200" b="0" dirty="0"/>
        </a:p>
      </dgm:t>
    </dgm:pt>
    <dgm:pt modelId="{2D7B6498-0E85-43B9-9E68-D79E72063F42}" type="parTrans" cxnId="{7F124144-F41F-4829-BE12-34DA1D5C71E3}">
      <dgm:prSet/>
      <dgm:spPr/>
      <dgm:t>
        <a:bodyPr/>
        <a:lstStyle/>
        <a:p>
          <a:endParaRPr lang="hu-HU"/>
        </a:p>
      </dgm:t>
    </dgm:pt>
    <dgm:pt modelId="{92FF05C5-F6F2-4983-9786-06ADE302D660}" type="sibTrans" cxnId="{7F124144-F41F-4829-BE12-34DA1D5C71E3}">
      <dgm:prSet/>
      <dgm:spPr/>
      <dgm:t>
        <a:bodyPr/>
        <a:lstStyle/>
        <a:p>
          <a:endParaRPr lang="hu-HU"/>
        </a:p>
      </dgm:t>
    </dgm:pt>
    <dgm:pt modelId="{394E6A4F-4B93-49F1-8A20-8BE74EA408CB}">
      <dgm:prSet custT="1"/>
      <dgm:spPr/>
      <dgm:t>
        <a:bodyPr/>
        <a:lstStyle/>
        <a:p>
          <a:pPr marR="0" eaLnBrk="1" fontAlgn="auto" latinLnBrk="0" hangingPunct="1">
            <a:buClrTx/>
            <a:buSzTx/>
            <a:buFontTx/>
            <a:buNone/>
            <a:tabLst/>
            <a:defRPr/>
          </a:pPr>
          <a:r>
            <a:rPr lang="hu-HU" sz="1200" b="0" dirty="0">
              <a:solidFill>
                <a:schemeClr val="bg1"/>
              </a:solidFill>
            </a:rPr>
            <a:t>18 - 44 éves korcsoportba </a:t>
          </a:r>
          <a:r>
            <a:rPr lang="hu-HU" sz="1200" b="0" dirty="0" err="1">
              <a:solidFill>
                <a:schemeClr val="bg1"/>
              </a:solidFill>
            </a:rPr>
            <a:t>tartozikaz</a:t>
          </a:r>
          <a:r>
            <a:rPr lang="hu-HU" sz="1200" b="0" dirty="0">
              <a:solidFill>
                <a:schemeClr val="bg1"/>
              </a:solidFill>
            </a:rPr>
            <a:t> összlétszám 1/5-e: </a:t>
          </a:r>
        </a:p>
        <a:p>
          <a:pPr marR="0" eaLnBrk="1" fontAlgn="auto" latinLnBrk="0" hangingPunct="1">
            <a:buClrTx/>
            <a:buSzTx/>
            <a:buFontTx/>
            <a:buNone/>
            <a:tabLst/>
            <a:defRPr/>
          </a:pPr>
          <a:r>
            <a:rPr lang="hu-HU" sz="1200" b="0" dirty="0">
              <a:solidFill>
                <a:schemeClr val="bg1"/>
              </a:solidFill>
            </a:rPr>
            <a:t>146 ezer fő  </a:t>
          </a:r>
          <a:endParaRPr lang="hu-HU" sz="1200" b="0" dirty="0"/>
        </a:p>
      </dgm:t>
    </dgm:pt>
    <dgm:pt modelId="{A1F7D038-E94C-4EE2-B1C8-C8A601F18DBD}" type="parTrans" cxnId="{870F51CC-50D8-42CF-8A04-3EE2425490B2}">
      <dgm:prSet/>
      <dgm:spPr/>
      <dgm:t>
        <a:bodyPr/>
        <a:lstStyle/>
        <a:p>
          <a:endParaRPr lang="hu-HU"/>
        </a:p>
      </dgm:t>
    </dgm:pt>
    <dgm:pt modelId="{2DEEC773-D8C0-41C7-9EE6-1B025EBB3000}" type="sibTrans" cxnId="{870F51CC-50D8-42CF-8A04-3EE2425490B2}">
      <dgm:prSet/>
      <dgm:spPr/>
      <dgm:t>
        <a:bodyPr/>
        <a:lstStyle/>
        <a:p>
          <a:endParaRPr lang="hu-HU"/>
        </a:p>
      </dgm:t>
    </dgm:pt>
    <dgm:pt modelId="{D598BCE1-F8A6-488A-98E3-1E56BDF81132}" type="pres">
      <dgm:prSet presAssocID="{CF4EAACC-E22B-478D-BC28-1E831921C63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20CCF7D-B808-4ED1-BCAC-00D4E6CEA9F7}" type="pres">
      <dgm:prSet presAssocID="{E44CF5CE-C7E1-4CCC-AFDB-93D0CC63577E}" presName="root1" presStyleCnt="0"/>
      <dgm:spPr/>
    </dgm:pt>
    <dgm:pt modelId="{58B4E2D1-4932-4C63-8493-4194C0FEAA7E}" type="pres">
      <dgm:prSet presAssocID="{E44CF5CE-C7E1-4CCC-AFDB-93D0CC63577E}" presName="LevelOneTextNode" presStyleLbl="node0" presStyleIdx="0" presStyleCnt="1" custLinFactNeighborX="-120" custLinFactNeighborY="21767">
        <dgm:presLayoutVars>
          <dgm:chPref val="3"/>
        </dgm:presLayoutVars>
      </dgm:prSet>
      <dgm:spPr/>
    </dgm:pt>
    <dgm:pt modelId="{92959ECD-3115-4BF5-9201-C0D3DAA0563A}" type="pres">
      <dgm:prSet presAssocID="{E44CF5CE-C7E1-4CCC-AFDB-93D0CC63577E}" presName="level2hierChild" presStyleCnt="0"/>
      <dgm:spPr/>
    </dgm:pt>
    <dgm:pt modelId="{5F430B87-1F1E-4C26-A8E5-1E8D7EF7FA62}" type="pres">
      <dgm:prSet presAssocID="{A1F7D038-E94C-4EE2-B1C8-C8A601F18DBD}" presName="conn2-1" presStyleLbl="parChTrans1D2" presStyleIdx="0" presStyleCnt="2"/>
      <dgm:spPr/>
    </dgm:pt>
    <dgm:pt modelId="{AAF83558-ABEE-4432-AF93-16DF7943E2B1}" type="pres">
      <dgm:prSet presAssocID="{A1F7D038-E94C-4EE2-B1C8-C8A601F18DBD}" presName="connTx" presStyleLbl="parChTrans1D2" presStyleIdx="0" presStyleCnt="2"/>
      <dgm:spPr/>
    </dgm:pt>
    <dgm:pt modelId="{100F3A3A-8D5F-4918-9E81-6246FA2C676D}" type="pres">
      <dgm:prSet presAssocID="{394E6A4F-4B93-49F1-8A20-8BE74EA408CB}" presName="root2" presStyleCnt="0"/>
      <dgm:spPr/>
    </dgm:pt>
    <dgm:pt modelId="{EDEB6C6C-7F38-44A3-8E98-8272A02E73C5}" type="pres">
      <dgm:prSet presAssocID="{394E6A4F-4B93-49F1-8A20-8BE74EA408CB}" presName="LevelTwoTextNode" presStyleLbl="node2" presStyleIdx="0" presStyleCnt="2">
        <dgm:presLayoutVars>
          <dgm:chPref val="3"/>
        </dgm:presLayoutVars>
      </dgm:prSet>
      <dgm:spPr/>
    </dgm:pt>
    <dgm:pt modelId="{57540B13-1F5A-423C-96DE-1400F1DEF0D5}" type="pres">
      <dgm:prSet presAssocID="{394E6A4F-4B93-49F1-8A20-8BE74EA408CB}" presName="level3hierChild" presStyleCnt="0"/>
      <dgm:spPr/>
    </dgm:pt>
    <dgm:pt modelId="{18B2035E-4F09-440F-B67F-DABA7A500B73}" type="pres">
      <dgm:prSet presAssocID="{2D7B6498-0E85-43B9-9E68-D79E72063F42}" presName="conn2-1" presStyleLbl="parChTrans1D2" presStyleIdx="1" presStyleCnt="2"/>
      <dgm:spPr/>
    </dgm:pt>
    <dgm:pt modelId="{CD3CD2E2-6AC5-47E0-8612-E6FFF5D087DE}" type="pres">
      <dgm:prSet presAssocID="{2D7B6498-0E85-43B9-9E68-D79E72063F42}" presName="connTx" presStyleLbl="parChTrans1D2" presStyleIdx="1" presStyleCnt="2"/>
      <dgm:spPr/>
    </dgm:pt>
    <dgm:pt modelId="{FBBB2649-D0C1-4AA2-A6E6-70789F09D2BB}" type="pres">
      <dgm:prSet presAssocID="{5A0CFA8B-6271-44B5-B043-C55BB6E5825E}" presName="root2" presStyleCnt="0"/>
      <dgm:spPr/>
    </dgm:pt>
    <dgm:pt modelId="{79D36005-2DAB-4E33-9404-0F663B03F699}" type="pres">
      <dgm:prSet presAssocID="{5A0CFA8B-6271-44B5-B043-C55BB6E5825E}" presName="LevelTwoTextNode" presStyleLbl="node2" presStyleIdx="1" presStyleCnt="2">
        <dgm:presLayoutVars>
          <dgm:chPref val="3"/>
        </dgm:presLayoutVars>
      </dgm:prSet>
      <dgm:spPr/>
    </dgm:pt>
    <dgm:pt modelId="{24101827-E146-44DE-849D-279064289548}" type="pres">
      <dgm:prSet presAssocID="{5A0CFA8B-6271-44B5-B043-C55BB6E5825E}" presName="level3hierChild" presStyleCnt="0"/>
      <dgm:spPr/>
    </dgm:pt>
  </dgm:ptLst>
  <dgm:cxnLst>
    <dgm:cxn modelId="{2B92DB15-6933-49B0-899E-0D72EE60EF40}" type="presOf" srcId="{A1F7D038-E94C-4EE2-B1C8-C8A601F18DBD}" destId="{AAF83558-ABEE-4432-AF93-16DF7943E2B1}" srcOrd="1" destOrd="0" presId="urn:microsoft.com/office/officeart/2005/8/layout/hierarchy2"/>
    <dgm:cxn modelId="{C5C88719-5352-423E-A45E-EA2F57DA93BA}" srcId="{CF4EAACC-E22B-478D-BC28-1E831921C633}" destId="{E44CF5CE-C7E1-4CCC-AFDB-93D0CC63577E}" srcOrd="0" destOrd="0" parTransId="{A579F0F9-4D88-4B48-A249-D639B6064768}" sibTransId="{85DE6422-3204-4ADF-A698-6DCE5A57CC24}"/>
    <dgm:cxn modelId="{7F124144-F41F-4829-BE12-34DA1D5C71E3}" srcId="{E44CF5CE-C7E1-4CCC-AFDB-93D0CC63577E}" destId="{5A0CFA8B-6271-44B5-B043-C55BB6E5825E}" srcOrd="1" destOrd="0" parTransId="{2D7B6498-0E85-43B9-9E68-D79E72063F42}" sibTransId="{92FF05C5-F6F2-4983-9786-06ADE302D660}"/>
    <dgm:cxn modelId="{8B79FC79-20F2-47EE-ADA3-801929C68D52}" type="presOf" srcId="{A1F7D038-E94C-4EE2-B1C8-C8A601F18DBD}" destId="{5F430B87-1F1E-4C26-A8E5-1E8D7EF7FA62}" srcOrd="0" destOrd="0" presId="urn:microsoft.com/office/officeart/2005/8/layout/hierarchy2"/>
    <dgm:cxn modelId="{95B3CF8C-77B8-470E-9C92-53056B061E8C}" type="presOf" srcId="{394E6A4F-4B93-49F1-8A20-8BE74EA408CB}" destId="{EDEB6C6C-7F38-44A3-8E98-8272A02E73C5}" srcOrd="0" destOrd="0" presId="urn:microsoft.com/office/officeart/2005/8/layout/hierarchy2"/>
    <dgm:cxn modelId="{4453DA9E-B244-4EE5-8768-A7C86E86A21D}" type="presOf" srcId="{CF4EAACC-E22B-478D-BC28-1E831921C633}" destId="{D598BCE1-F8A6-488A-98E3-1E56BDF81132}" srcOrd="0" destOrd="0" presId="urn:microsoft.com/office/officeart/2005/8/layout/hierarchy2"/>
    <dgm:cxn modelId="{236CC7B2-9D39-4180-A45C-3A6874D3E0F6}" type="presOf" srcId="{E44CF5CE-C7E1-4CCC-AFDB-93D0CC63577E}" destId="{58B4E2D1-4932-4C63-8493-4194C0FEAA7E}" srcOrd="0" destOrd="0" presId="urn:microsoft.com/office/officeart/2005/8/layout/hierarchy2"/>
    <dgm:cxn modelId="{381878BD-D2E8-4E93-8053-3446D5C431F6}" type="presOf" srcId="{2D7B6498-0E85-43B9-9E68-D79E72063F42}" destId="{CD3CD2E2-6AC5-47E0-8612-E6FFF5D087DE}" srcOrd="1" destOrd="0" presId="urn:microsoft.com/office/officeart/2005/8/layout/hierarchy2"/>
    <dgm:cxn modelId="{870F51CC-50D8-42CF-8A04-3EE2425490B2}" srcId="{E44CF5CE-C7E1-4CCC-AFDB-93D0CC63577E}" destId="{394E6A4F-4B93-49F1-8A20-8BE74EA408CB}" srcOrd="0" destOrd="0" parTransId="{A1F7D038-E94C-4EE2-B1C8-C8A601F18DBD}" sibTransId="{2DEEC773-D8C0-41C7-9EE6-1B025EBB3000}"/>
    <dgm:cxn modelId="{274817D4-57AF-490B-BD7D-22F2DD4C0539}" type="presOf" srcId="{5A0CFA8B-6271-44B5-B043-C55BB6E5825E}" destId="{79D36005-2DAB-4E33-9404-0F663B03F699}" srcOrd="0" destOrd="0" presId="urn:microsoft.com/office/officeart/2005/8/layout/hierarchy2"/>
    <dgm:cxn modelId="{F56B39E5-6580-470B-AE2B-97F357F947B8}" type="presOf" srcId="{2D7B6498-0E85-43B9-9E68-D79E72063F42}" destId="{18B2035E-4F09-440F-B67F-DABA7A500B73}" srcOrd="0" destOrd="0" presId="urn:microsoft.com/office/officeart/2005/8/layout/hierarchy2"/>
    <dgm:cxn modelId="{6251A868-1203-4DE6-B898-7CE2834C49D8}" type="presParOf" srcId="{D598BCE1-F8A6-488A-98E3-1E56BDF81132}" destId="{D20CCF7D-B808-4ED1-BCAC-00D4E6CEA9F7}" srcOrd="0" destOrd="0" presId="urn:microsoft.com/office/officeart/2005/8/layout/hierarchy2"/>
    <dgm:cxn modelId="{5775D4AC-65A4-4BF8-839C-5830DE23995E}" type="presParOf" srcId="{D20CCF7D-B808-4ED1-BCAC-00D4E6CEA9F7}" destId="{58B4E2D1-4932-4C63-8493-4194C0FEAA7E}" srcOrd="0" destOrd="0" presId="urn:microsoft.com/office/officeart/2005/8/layout/hierarchy2"/>
    <dgm:cxn modelId="{602AB63B-C462-4F22-A1DE-668AA1506004}" type="presParOf" srcId="{D20CCF7D-B808-4ED1-BCAC-00D4E6CEA9F7}" destId="{92959ECD-3115-4BF5-9201-C0D3DAA0563A}" srcOrd="1" destOrd="0" presId="urn:microsoft.com/office/officeart/2005/8/layout/hierarchy2"/>
    <dgm:cxn modelId="{63E203BB-24DE-4AD2-8B07-A976D9080F16}" type="presParOf" srcId="{92959ECD-3115-4BF5-9201-C0D3DAA0563A}" destId="{5F430B87-1F1E-4C26-A8E5-1E8D7EF7FA62}" srcOrd="0" destOrd="0" presId="urn:microsoft.com/office/officeart/2005/8/layout/hierarchy2"/>
    <dgm:cxn modelId="{C754871E-8B76-49F6-B1C7-E24AC555CE6A}" type="presParOf" srcId="{5F430B87-1F1E-4C26-A8E5-1E8D7EF7FA62}" destId="{AAF83558-ABEE-4432-AF93-16DF7943E2B1}" srcOrd="0" destOrd="0" presId="urn:microsoft.com/office/officeart/2005/8/layout/hierarchy2"/>
    <dgm:cxn modelId="{4E8B499F-DD73-4EC7-8A8C-A7B4843DA50D}" type="presParOf" srcId="{92959ECD-3115-4BF5-9201-C0D3DAA0563A}" destId="{100F3A3A-8D5F-4918-9E81-6246FA2C676D}" srcOrd="1" destOrd="0" presId="urn:microsoft.com/office/officeart/2005/8/layout/hierarchy2"/>
    <dgm:cxn modelId="{2D9BB591-577D-40EC-B1DF-74ED4CFCBCB7}" type="presParOf" srcId="{100F3A3A-8D5F-4918-9E81-6246FA2C676D}" destId="{EDEB6C6C-7F38-44A3-8E98-8272A02E73C5}" srcOrd="0" destOrd="0" presId="urn:microsoft.com/office/officeart/2005/8/layout/hierarchy2"/>
    <dgm:cxn modelId="{A9DAEAE4-14D5-4A88-8505-28B293838D5E}" type="presParOf" srcId="{100F3A3A-8D5F-4918-9E81-6246FA2C676D}" destId="{57540B13-1F5A-423C-96DE-1400F1DEF0D5}" srcOrd="1" destOrd="0" presId="urn:microsoft.com/office/officeart/2005/8/layout/hierarchy2"/>
    <dgm:cxn modelId="{4BACCECA-0D06-45FC-9905-025D56DC0407}" type="presParOf" srcId="{92959ECD-3115-4BF5-9201-C0D3DAA0563A}" destId="{18B2035E-4F09-440F-B67F-DABA7A500B73}" srcOrd="2" destOrd="0" presId="urn:microsoft.com/office/officeart/2005/8/layout/hierarchy2"/>
    <dgm:cxn modelId="{1153242A-4606-4BEF-A0F6-DEFB5090E082}" type="presParOf" srcId="{18B2035E-4F09-440F-B67F-DABA7A500B73}" destId="{CD3CD2E2-6AC5-47E0-8612-E6FFF5D087DE}" srcOrd="0" destOrd="0" presId="urn:microsoft.com/office/officeart/2005/8/layout/hierarchy2"/>
    <dgm:cxn modelId="{91E438BF-BB44-46DD-A493-EA5C74549EC6}" type="presParOf" srcId="{92959ECD-3115-4BF5-9201-C0D3DAA0563A}" destId="{FBBB2649-D0C1-4AA2-A6E6-70789F09D2BB}" srcOrd="3" destOrd="0" presId="urn:microsoft.com/office/officeart/2005/8/layout/hierarchy2"/>
    <dgm:cxn modelId="{99140C6B-8B75-41D3-95F9-57F463866B11}" type="presParOf" srcId="{FBBB2649-D0C1-4AA2-A6E6-70789F09D2BB}" destId="{79D36005-2DAB-4E33-9404-0F663B03F699}" srcOrd="0" destOrd="0" presId="urn:microsoft.com/office/officeart/2005/8/layout/hierarchy2"/>
    <dgm:cxn modelId="{2590D278-EABD-4698-A534-35E84AE73FCC}" type="presParOf" srcId="{FBBB2649-D0C1-4AA2-A6E6-70789F09D2BB}" destId="{24101827-E146-44DE-849D-279064289548}" srcOrd="1" destOrd="0" presId="urn:microsoft.com/office/officeart/2005/8/layout/hierarchy2"/>
  </dgm:cxnLst>
  <dgm:bg>
    <a:solidFill>
      <a:schemeClr val="accent1">
        <a:lumMod val="40000"/>
        <a:lumOff val="60000"/>
      </a:schemeClr>
    </a:solidFill>
    <a:effectLst>
      <a:innerShdw blurRad="114300">
        <a:prstClr val="black"/>
      </a:innerShdw>
    </a:effectLst>
  </dgm:bg>
  <dgm:whole>
    <a:ln w="762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4EAACC-E22B-478D-BC28-1E831921C63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44CF5CE-C7E1-4CCC-AFDB-93D0CC63577E}">
      <dgm:prSet phldrT="[Szöveg]" phldr="0"/>
      <dgm:spPr/>
      <dgm:t>
        <a:bodyPr/>
        <a:lstStyle/>
        <a:p>
          <a:r>
            <a:rPr lang="hu-HU" dirty="0">
              <a:solidFill>
                <a:schemeClr val="bg1"/>
              </a:solidFill>
            </a:rPr>
            <a:t>Tartós betegséggel élők száma </a:t>
          </a:r>
        </a:p>
        <a:p>
          <a:r>
            <a:rPr lang="hu-HU" dirty="0">
              <a:solidFill>
                <a:schemeClr val="bg1"/>
              </a:solidFill>
            </a:rPr>
            <a:t>1,7 millió fő</a:t>
          </a:r>
        </a:p>
      </dgm:t>
    </dgm:pt>
    <dgm:pt modelId="{A579F0F9-4D88-4B48-A249-D639B6064768}" type="parTrans" cxnId="{C5C88719-5352-423E-A45E-EA2F57DA93BA}">
      <dgm:prSet/>
      <dgm:spPr/>
      <dgm:t>
        <a:bodyPr/>
        <a:lstStyle/>
        <a:p>
          <a:endParaRPr lang="hu-HU">
            <a:solidFill>
              <a:schemeClr val="bg1"/>
            </a:solidFill>
          </a:endParaRPr>
        </a:p>
      </dgm:t>
    </dgm:pt>
    <dgm:pt modelId="{85DE6422-3204-4ADF-A698-6DCE5A57CC24}" type="sibTrans" cxnId="{C5C88719-5352-423E-A45E-EA2F57DA93BA}">
      <dgm:prSet/>
      <dgm:spPr/>
      <dgm:t>
        <a:bodyPr/>
        <a:lstStyle/>
        <a:p>
          <a:endParaRPr lang="hu-HU">
            <a:solidFill>
              <a:schemeClr val="bg1"/>
            </a:solidFill>
          </a:endParaRPr>
        </a:p>
      </dgm:t>
    </dgm:pt>
    <dgm:pt modelId="{3D16460B-5F80-4334-806A-0AD77FB73142}">
      <dgm:prSet phldrT="[Szöveg]" phldr="0"/>
      <dgm:spPr/>
      <dgm:t>
        <a:bodyPr/>
        <a:lstStyle/>
        <a:p>
          <a:r>
            <a:rPr lang="hu-HU" dirty="0" err="1">
              <a:solidFill>
                <a:schemeClr val="bg1"/>
              </a:solidFill>
            </a:rPr>
            <a:t>Mmk</a:t>
          </a:r>
          <a:r>
            <a:rPr lang="hu-HU" dirty="0">
              <a:solidFill>
                <a:schemeClr val="bg1"/>
              </a:solidFill>
            </a:rPr>
            <a:t>-sok száma: </a:t>
          </a:r>
        </a:p>
        <a:p>
          <a:r>
            <a:rPr lang="hu-HU" dirty="0">
              <a:solidFill>
                <a:schemeClr val="bg1"/>
              </a:solidFill>
            </a:rPr>
            <a:t>767 ezer fő </a:t>
          </a:r>
        </a:p>
      </dgm:t>
    </dgm:pt>
    <dgm:pt modelId="{FFB2F82A-4029-4F8C-9CE7-867AEFA402DA}" type="parTrans" cxnId="{A6C97F7A-9B42-46FF-93EC-F8276284DA43}">
      <dgm:prSet/>
      <dgm:spPr/>
      <dgm:t>
        <a:bodyPr/>
        <a:lstStyle/>
        <a:p>
          <a:endParaRPr lang="hu-HU">
            <a:solidFill>
              <a:schemeClr val="bg1"/>
            </a:solidFill>
          </a:endParaRPr>
        </a:p>
      </dgm:t>
    </dgm:pt>
    <dgm:pt modelId="{A3FC6E79-2BE5-4E17-B6F9-A074A5B72FC8}" type="sibTrans" cxnId="{A6C97F7A-9B42-46FF-93EC-F8276284DA43}">
      <dgm:prSet/>
      <dgm:spPr/>
      <dgm:t>
        <a:bodyPr/>
        <a:lstStyle/>
        <a:p>
          <a:endParaRPr lang="hu-HU">
            <a:solidFill>
              <a:schemeClr val="bg1"/>
            </a:solidFill>
          </a:endParaRPr>
        </a:p>
      </dgm:t>
    </dgm:pt>
    <dgm:pt modelId="{C47BE8B7-C151-4962-B4F5-6362E9ED86D2}">
      <dgm:prSet phldrT="[Szöveg]"/>
      <dgm:spPr/>
      <dgm:t>
        <a:bodyPr/>
        <a:lstStyle/>
        <a:p>
          <a:r>
            <a:rPr lang="hu-HU" dirty="0">
              <a:solidFill>
                <a:schemeClr val="bg1"/>
              </a:solidFill>
            </a:rPr>
            <a:t>354 ezer férfi </a:t>
          </a:r>
        </a:p>
      </dgm:t>
    </dgm:pt>
    <dgm:pt modelId="{16676C6F-85BC-43ED-9431-A25FFDF2DAE0}" type="parTrans" cxnId="{E22F8326-CF34-4F9D-9740-F278E7A6336C}">
      <dgm:prSet/>
      <dgm:spPr/>
      <dgm:t>
        <a:bodyPr/>
        <a:lstStyle/>
        <a:p>
          <a:endParaRPr lang="hu-HU">
            <a:solidFill>
              <a:schemeClr val="bg1"/>
            </a:solidFill>
          </a:endParaRPr>
        </a:p>
      </dgm:t>
    </dgm:pt>
    <dgm:pt modelId="{A51E0087-A01D-481A-8374-B91F331E388F}" type="sibTrans" cxnId="{E22F8326-CF34-4F9D-9740-F278E7A6336C}">
      <dgm:prSet/>
      <dgm:spPr/>
      <dgm:t>
        <a:bodyPr/>
        <a:lstStyle/>
        <a:p>
          <a:endParaRPr lang="hu-HU">
            <a:solidFill>
              <a:schemeClr val="bg1"/>
            </a:solidFill>
          </a:endParaRPr>
        </a:p>
      </dgm:t>
    </dgm:pt>
    <dgm:pt modelId="{5BBF8E08-7336-4017-BB8D-CF9F85F93E2E}">
      <dgm:prSet phldrT="[Szöveg]"/>
      <dgm:spPr/>
      <dgm:t>
        <a:bodyPr/>
        <a:lstStyle/>
        <a:p>
          <a:r>
            <a:rPr lang="hu-HU" b="0" dirty="0">
              <a:solidFill>
                <a:schemeClr val="bg1"/>
              </a:solidFill>
            </a:rPr>
            <a:t>413 ezer nő </a:t>
          </a:r>
        </a:p>
      </dgm:t>
    </dgm:pt>
    <dgm:pt modelId="{E01F339C-6281-475F-9B9A-026DBBE18BFC}" type="parTrans" cxnId="{C99034E2-381B-4510-AAE8-37B1A16E0754}">
      <dgm:prSet/>
      <dgm:spPr/>
      <dgm:t>
        <a:bodyPr/>
        <a:lstStyle/>
        <a:p>
          <a:endParaRPr lang="hu-HU">
            <a:solidFill>
              <a:schemeClr val="bg1"/>
            </a:solidFill>
          </a:endParaRPr>
        </a:p>
      </dgm:t>
    </dgm:pt>
    <dgm:pt modelId="{B2487897-9573-4EF9-B33B-A15D934E9085}" type="sibTrans" cxnId="{C99034E2-381B-4510-AAE8-37B1A16E0754}">
      <dgm:prSet/>
      <dgm:spPr/>
      <dgm:t>
        <a:bodyPr/>
        <a:lstStyle/>
        <a:p>
          <a:endParaRPr lang="hu-HU">
            <a:solidFill>
              <a:schemeClr val="bg1"/>
            </a:solidFill>
          </a:endParaRPr>
        </a:p>
      </dgm:t>
    </dgm:pt>
    <dgm:pt modelId="{3787FEF0-6AD4-4D35-B6A8-5D61023BC3D5}">
      <dgm:prSet phldrT="[Szöveg]" phldr="0"/>
      <dgm:spPr/>
      <dgm:t>
        <a:bodyPr/>
        <a:lstStyle/>
        <a:p>
          <a:r>
            <a:rPr lang="hu-HU" dirty="0">
              <a:solidFill>
                <a:schemeClr val="bg1"/>
              </a:solidFill>
            </a:rPr>
            <a:t>Nem minősítettek száma: 933 ezer fő  </a:t>
          </a:r>
        </a:p>
      </dgm:t>
    </dgm:pt>
    <dgm:pt modelId="{37F312AF-763D-462F-AF9E-AA6FCD75D6D9}" type="parTrans" cxnId="{E70E7F84-2E47-4AA1-8050-566C197DD458}">
      <dgm:prSet/>
      <dgm:spPr/>
      <dgm:t>
        <a:bodyPr/>
        <a:lstStyle/>
        <a:p>
          <a:endParaRPr lang="hu-HU">
            <a:solidFill>
              <a:schemeClr val="bg1"/>
            </a:solidFill>
          </a:endParaRPr>
        </a:p>
      </dgm:t>
    </dgm:pt>
    <dgm:pt modelId="{C326E5F2-CAE1-4CD5-9169-AD383A66ABB1}" type="sibTrans" cxnId="{E70E7F84-2E47-4AA1-8050-566C197DD458}">
      <dgm:prSet/>
      <dgm:spPr/>
      <dgm:t>
        <a:bodyPr/>
        <a:lstStyle/>
        <a:p>
          <a:endParaRPr lang="hu-HU">
            <a:solidFill>
              <a:schemeClr val="bg1"/>
            </a:solidFill>
          </a:endParaRPr>
        </a:p>
      </dgm:t>
    </dgm:pt>
    <dgm:pt modelId="{D598BCE1-F8A6-488A-98E3-1E56BDF81132}" type="pres">
      <dgm:prSet presAssocID="{CF4EAACC-E22B-478D-BC28-1E831921C63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20CCF7D-B808-4ED1-BCAC-00D4E6CEA9F7}" type="pres">
      <dgm:prSet presAssocID="{E44CF5CE-C7E1-4CCC-AFDB-93D0CC63577E}" presName="root1" presStyleCnt="0"/>
      <dgm:spPr/>
    </dgm:pt>
    <dgm:pt modelId="{58B4E2D1-4932-4C63-8493-4194C0FEAA7E}" type="pres">
      <dgm:prSet presAssocID="{E44CF5CE-C7E1-4CCC-AFDB-93D0CC63577E}" presName="LevelOneTextNode" presStyleLbl="node0" presStyleIdx="0" presStyleCnt="1">
        <dgm:presLayoutVars>
          <dgm:chPref val="3"/>
        </dgm:presLayoutVars>
      </dgm:prSet>
      <dgm:spPr/>
    </dgm:pt>
    <dgm:pt modelId="{92959ECD-3115-4BF5-9201-C0D3DAA0563A}" type="pres">
      <dgm:prSet presAssocID="{E44CF5CE-C7E1-4CCC-AFDB-93D0CC63577E}" presName="level2hierChild" presStyleCnt="0"/>
      <dgm:spPr/>
    </dgm:pt>
    <dgm:pt modelId="{C19AF67D-AF61-4A53-9F40-599B0FF67939}" type="pres">
      <dgm:prSet presAssocID="{FFB2F82A-4029-4F8C-9CE7-867AEFA402DA}" presName="conn2-1" presStyleLbl="parChTrans1D2" presStyleIdx="0" presStyleCnt="2"/>
      <dgm:spPr/>
    </dgm:pt>
    <dgm:pt modelId="{94A1306D-3F56-487C-A56C-E813D9A58052}" type="pres">
      <dgm:prSet presAssocID="{FFB2F82A-4029-4F8C-9CE7-867AEFA402DA}" presName="connTx" presStyleLbl="parChTrans1D2" presStyleIdx="0" presStyleCnt="2"/>
      <dgm:spPr/>
    </dgm:pt>
    <dgm:pt modelId="{1F550769-BB32-4219-AC77-EE7B81F53BD9}" type="pres">
      <dgm:prSet presAssocID="{3D16460B-5F80-4334-806A-0AD77FB73142}" presName="root2" presStyleCnt="0"/>
      <dgm:spPr/>
    </dgm:pt>
    <dgm:pt modelId="{56E3CB89-ABB4-45D8-ADE4-CC7FE94BADD1}" type="pres">
      <dgm:prSet presAssocID="{3D16460B-5F80-4334-806A-0AD77FB73142}" presName="LevelTwoTextNode" presStyleLbl="node2" presStyleIdx="0" presStyleCnt="2">
        <dgm:presLayoutVars>
          <dgm:chPref val="3"/>
        </dgm:presLayoutVars>
      </dgm:prSet>
      <dgm:spPr/>
    </dgm:pt>
    <dgm:pt modelId="{A09BA091-913B-41DF-B8BF-4B4F1A5AE8CF}" type="pres">
      <dgm:prSet presAssocID="{3D16460B-5F80-4334-806A-0AD77FB73142}" presName="level3hierChild" presStyleCnt="0"/>
      <dgm:spPr/>
    </dgm:pt>
    <dgm:pt modelId="{958DCC7E-5596-4654-89EB-E26E1D334F2B}" type="pres">
      <dgm:prSet presAssocID="{16676C6F-85BC-43ED-9431-A25FFDF2DAE0}" presName="conn2-1" presStyleLbl="parChTrans1D3" presStyleIdx="0" presStyleCnt="2"/>
      <dgm:spPr/>
    </dgm:pt>
    <dgm:pt modelId="{8A4E39A6-E53A-4C01-9A9A-9E3F6EDB29BA}" type="pres">
      <dgm:prSet presAssocID="{16676C6F-85BC-43ED-9431-A25FFDF2DAE0}" presName="connTx" presStyleLbl="parChTrans1D3" presStyleIdx="0" presStyleCnt="2"/>
      <dgm:spPr/>
    </dgm:pt>
    <dgm:pt modelId="{46895942-DC10-4BE4-8B35-A9511E20D3A9}" type="pres">
      <dgm:prSet presAssocID="{C47BE8B7-C151-4962-B4F5-6362E9ED86D2}" presName="root2" presStyleCnt="0"/>
      <dgm:spPr/>
    </dgm:pt>
    <dgm:pt modelId="{01847B51-BD94-4C11-B2E0-916CEF74C4A4}" type="pres">
      <dgm:prSet presAssocID="{C47BE8B7-C151-4962-B4F5-6362E9ED86D2}" presName="LevelTwoTextNode" presStyleLbl="node3" presStyleIdx="0" presStyleCnt="2">
        <dgm:presLayoutVars>
          <dgm:chPref val="3"/>
        </dgm:presLayoutVars>
      </dgm:prSet>
      <dgm:spPr/>
    </dgm:pt>
    <dgm:pt modelId="{543D8188-7985-4489-AFA0-B77D6014BF9C}" type="pres">
      <dgm:prSet presAssocID="{C47BE8B7-C151-4962-B4F5-6362E9ED86D2}" presName="level3hierChild" presStyleCnt="0"/>
      <dgm:spPr/>
    </dgm:pt>
    <dgm:pt modelId="{0681932D-F062-4DA7-935D-735434431806}" type="pres">
      <dgm:prSet presAssocID="{E01F339C-6281-475F-9B9A-026DBBE18BFC}" presName="conn2-1" presStyleLbl="parChTrans1D3" presStyleIdx="1" presStyleCnt="2"/>
      <dgm:spPr/>
    </dgm:pt>
    <dgm:pt modelId="{7E5E723D-7436-4975-8084-15473B3321EB}" type="pres">
      <dgm:prSet presAssocID="{E01F339C-6281-475F-9B9A-026DBBE18BFC}" presName="connTx" presStyleLbl="parChTrans1D3" presStyleIdx="1" presStyleCnt="2"/>
      <dgm:spPr/>
    </dgm:pt>
    <dgm:pt modelId="{12932B36-31E1-40E1-A57C-364C64CD7D57}" type="pres">
      <dgm:prSet presAssocID="{5BBF8E08-7336-4017-BB8D-CF9F85F93E2E}" presName="root2" presStyleCnt="0"/>
      <dgm:spPr/>
    </dgm:pt>
    <dgm:pt modelId="{F50057D8-E964-46BB-AA87-03FB64C5D6B5}" type="pres">
      <dgm:prSet presAssocID="{5BBF8E08-7336-4017-BB8D-CF9F85F93E2E}" presName="LevelTwoTextNode" presStyleLbl="node3" presStyleIdx="1" presStyleCnt="2">
        <dgm:presLayoutVars>
          <dgm:chPref val="3"/>
        </dgm:presLayoutVars>
      </dgm:prSet>
      <dgm:spPr/>
    </dgm:pt>
    <dgm:pt modelId="{5F35859A-0161-49C2-B980-3E87A9CBAC5E}" type="pres">
      <dgm:prSet presAssocID="{5BBF8E08-7336-4017-BB8D-CF9F85F93E2E}" presName="level3hierChild" presStyleCnt="0"/>
      <dgm:spPr/>
    </dgm:pt>
    <dgm:pt modelId="{E444B67F-0614-4269-AAEB-DB89105BD63B}" type="pres">
      <dgm:prSet presAssocID="{37F312AF-763D-462F-AF9E-AA6FCD75D6D9}" presName="conn2-1" presStyleLbl="parChTrans1D2" presStyleIdx="1" presStyleCnt="2"/>
      <dgm:spPr/>
    </dgm:pt>
    <dgm:pt modelId="{BCC8C47B-8EE5-447A-99D8-1DB149212536}" type="pres">
      <dgm:prSet presAssocID="{37F312AF-763D-462F-AF9E-AA6FCD75D6D9}" presName="connTx" presStyleLbl="parChTrans1D2" presStyleIdx="1" presStyleCnt="2"/>
      <dgm:spPr/>
    </dgm:pt>
    <dgm:pt modelId="{C8449691-B4A0-4A65-B156-1826EE7B87EE}" type="pres">
      <dgm:prSet presAssocID="{3787FEF0-6AD4-4D35-B6A8-5D61023BC3D5}" presName="root2" presStyleCnt="0"/>
      <dgm:spPr/>
    </dgm:pt>
    <dgm:pt modelId="{FC9879CC-1EDB-4320-AF1C-364881AEF480}" type="pres">
      <dgm:prSet presAssocID="{3787FEF0-6AD4-4D35-B6A8-5D61023BC3D5}" presName="LevelTwoTextNode" presStyleLbl="node2" presStyleIdx="1" presStyleCnt="2">
        <dgm:presLayoutVars>
          <dgm:chPref val="3"/>
        </dgm:presLayoutVars>
      </dgm:prSet>
      <dgm:spPr/>
    </dgm:pt>
    <dgm:pt modelId="{B20766A1-279E-4267-81F7-743ADF220210}" type="pres">
      <dgm:prSet presAssocID="{3787FEF0-6AD4-4D35-B6A8-5D61023BC3D5}" presName="level3hierChild" presStyleCnt="0"/>
      <dgm:spPr/>
    </dgm:pt>
  </dgm:ptLst>
  <dgm:cxnLst>
    <dgm:cxn modelId="{7C8C3208-CCB0-4CB6-977A-390FD44C4D4E}" type="presOf" srcId="{E01F339C-6281-475F-9B9A-026DBBE18BFC}" destId="{0681932D-F062-4DA7-935D-735434431806}" srcOrd="0" destOrd="0" presId="urn:microsoft.com/office/officeart/2005/8/layout/hierarchy2"/>
    <dgm:cxn modelId="{76EAB30C-7FF3-4A0E-AA5F-63144D942D52}" type="presOf" srcId="{5BBF8E08-7336-4017-BB8D-CF9F85F93E2E}" destId="{F50057D8-E964-46BB-AA87-03FB64C5D6B5}" srcOrd="0" destOrd="0" presId="urn:microsoft.com/office/officeart/2005/8/layout/hierarchy2"/>
    <dgm:cxn modelId="{C5C88719-5352-423E-A45E-EA2F57DA93BA}" srcId="{CF4EAACC-E22B-478D-BC28-1E831921C633}" destId="{E44CF5CE-C7E1-4CCC-AFDB-93D0CC63577E}" srcOrd="0" destOrd="0" parTransId="{A579F0F9-4D88-4B48-A249-D639B6064768}" sibTransId="{85DE6422-3204-4ADF-A698-6DCE5A57CC24}"/>
    <dgm:cxn modelId="{E22F8326-CF34-4F9D-9740-F278E7A6336C}" srcId="{3D16460B-5F80-4334-806A-0AD77FB73142}" destId="{C47BE8B7-C151-4962-B4F5-6362E9ED86D2}" srcOrd="0" destOrd="0" parTransId="{16676C6F-85BC-43ED-9431-A25FFDF2DAE0}" sibTransId="{A51E0087-A01D-481A-8374-B91F331E388F}"/>
    <dgm:cxn modelId="{5CB0C55E-5921-4F7E-9567-3570740762D0}" type="presOf" srcId="{37F312AF-763D-462F-AF9E-AA6FCD75D6D9}" destId="{BCC8C47B-8EE5-447A-99D8-1DB149212536}" srcOrd="1" destOrd="0" presId="urn:microsoft.com/office/officeart/2005/8/layout/hierarchy2"/>
    <dgm:cxn modelId="{B2289744-240E-4A9A-8062-8BEE63DE5E93}" type="presOf" srcId="{16676C6F-85BC-43ED-9431-A25FFDF2DAE0}" destId="{958DCC7E-5596-4654-89EB-E26E1D334F2B}" srcOrd="0" destOrd="0" presId="urn:microsoft.com/office/officeart/2005/8/layout/hierarchy2"/>
    <dgm:cxn modelId="{943B1F77-D468-46D9-B419-3EEB66FFCCD9}" type="presOf" srcId="{FFB2F82A-4029-4F8C-9CE7-867AEFA402DA}" destId="{C19AF67D-AF61-4A53-9F40-599B0FF67939}" srcOrd="0" destOrd="0" presId="urn:microsoft.com/office/officeart/2005/8/layout/hierarchy2"/>
    <dgm:cxn modelId="{A6C97F7A-9B42-46FF-93EC-F8276284DA43}" srcId="{E44CF5CE-C7E1-4CCC-AFDB-93D0CC63577E}" destId="{3D16460B-5F80-4334-806A-0AD77FB73142}" srcOrd="0" destOrd="0" parTransId="{FFB2F82A-4029-4F8C-9CE7-867AEFA402DA}" sibTransId="{A3FC6E79-2BE5-4E17-B6F9-A074A5B72FC8}"/>
    <dgm:cxn modelId="{BE6CB07C-B76E-4E58-849D-36CCD4DE8083}" type="presOf" srcId="{C47BE8B7-C151-4962-B4F5-6362E9ED86D2}" destId="{01847B51-BD94-4C11-B2E0-916CEF74C4A4}" srcOrd="0" destOrd="0" presId="urn:microsoft.com/office/officeart/2005/8/layout/hierarchy2"/>
    <dgm:cxn modelId="{F5E2F981-6CD8-4829-8D44-75D2431A27B8}" type="presOf" srcId="{16676C6F-85BC-43ED-9431-A25FFDF2DAE0}" destId="{8A4E39A6-E53A-4C01-9A9A-9E3F6EDB29BA}" srcOrd="1" destOrd="0" presId="urn:microsoft.com/office/officeart/2005/8/layout/hierarchy2"/>
    <dgm:cxn modelId="{33ED1384-4DD3-43C6-B9A0-43E4BD4B9F92}" type="presOf" srcId="{3787FEF0-6AD4-4D35-B6A8-5D61023BC3D5}" destId="{FC9879CC-1EDB-4320-AF1C-364881AEF480}" srcOrd="0" destOrd="0" presId="urn:microsoft.com/office/officeart/2005/8/layout/hierarchy2"/>
    <dgm:cxn modelId="{E70E7F84-2E47-4AA1-8050-566C197DD458}" srcId="{E44CF5CE-C7E1-4CCC-AFDB-93D0CC63577E}" destId="{3787FEF0-6AD4-4D35-B6A8-5D61023BC3D5}" srcOrd="1" destOrd="0" parTransId="{37F312AF-763D-462F-AF9E-AA6FCD75D6D9}" sibTransId="{C326E5F2-CAE1-4CD5-9169-AD383A66ABB1}"/>
    <dgm:cxn modelId="{1538F892-0DA2-47F3-9E96-420F6955390E}" type="presOf" srcId="{FFB2F82A-4029-4F8C-9CE7-867AEFA402DA}" destId="{94A1306D-3F56-487C-A56C-E813D9A58052}" srcOrd="1" destOrd="0" presId="urn:microsoft.com/office/officeart/2005/8/layout/hierarchy2"/>
    <dgm:cxn modelId="{4453DA9E-B244-4EE5-8768-A7C86E86A21D}" type="presOf" srcId="{CF4EAACC-E22B-478D-BC28-1E831921C633}" destId="{D598BCE1-F8A6-488A-98E3-1E56BDF81132}" srcOrd="0" destOrd="0" presId="urn:microsoft.com/office/officeart/2005/8/layout/hierarchy2"/>
    <dgm:cxn modelId="{BC1B67A2-F823-418F-AAAC-F18FCF3A4FD6}" type="presOf" srcId="{E01F339C-6281-475F-9B9A-026DBBE18BFC}" destId="{7E5E723D-7436-4975-8084-15473B3321EB}" srcOrd="1" destOrd="0" presId="urn:microsoft.com/office/officeart/2005/8/layout/hierarchy2"/>
    <dgm:cxn modelId="{236CC7B2-9D39-4180-A45C-3A6874D3E0F6}" type="presOf" srcId="{E44CF5CE-C7E1-4CCC-AFDB-93D0CC63577E}" destId="{58B4E2D1-4932-4C63-8493-4194C0FEAA7E}" srcOrd="0" destOrd="0" presId="urn:microsoft.com/office/officeart/2005/8/layout/hierarchy2"/>
    <dgm:cxn modelId="{60B672DB-5CDB-4DF0-9304-DA4FBC282E28}" type="presOf" srcId="{3D16460B-5F80-4334-806A-0AD77FB73142}" destId="{56E3CB89-ABB4-45D8-ADE4-CC7FE94BADD1}" srcOrd="0" destOrd="0" presId="urn:microsoft.com/office/officeart/2005/8/layout/hierarchy2"/>
    <dgm:cxn modelId="{7D7C31E1-84FB-4D05-B1F1-2F4B917EEBAC}" type="presOf" srcId="{37F312AF-763D-462F-AF9E-AA6FCD75D6D9}" destId="{E444B67F-0614-4269-AAEB-DB89105BD63B}" srcOrd="0" destOrd="0" presId="urn:microsoft.com/office/officeart/2005/8/layout/hierarchy2"/>
    <dgm:cxn modelId="{C99034E2-381B-4510-AAE8-37B1A16E0754}" srcId="{3D16460B-5F80-4334-806A-0AD77FB73142}" destId="{5BBF8E08-7336-4017-BB8D-CF9F85F93E2E}" srcOrd="1" destOrd="0" parTransId="{E01F339C-6281-475F-9B9A-026DBBE18BFC}" sibTransId="{B2487897-9573-4EF9-B33B-A15D934E9085}"/>
    <dgm:cxn modelId="{6251A868-1203-4DE6-B898-7CE2834C49D8}" type="presParOf" srcId="{D598BCE1-F8A6-488A-98E3-1E56BDF81132}" destId="{D20CCF7D-B808-4ED1-BCAC-00D4E6CEA9F7}" srcOrd="0" destOrd="0" presId="urn:microsoft.com/office/officeart/2005/8/layout/hierarchy2"/>
    <dgm:cxn modelId="{5775D4AC-65A4-4BF8-839C-5830DE23995E}" type="presParOf" srcId="{D20CCF7D-B808-4ED1-BCAC-00D4E6CEA9F7}" destId="{58B4E2D1-4932-4C63-8493-4194C0FEAA7E}" srcOrd="0" destOrd="0" presId="urn:microsoft.com/office/officeart/2005/8/layout/hierarchy2"/>
    <dgm:cxn modelId="{602AB63B-C462-4F22-A1DE-668AA1506004}" type="presParOf" srcId="{D20CCF7D-B808-4ED1-BCAC-00D4E6CEA9F7}" destId="{92959ECD-3115-4BF5-9201-C0D3DAA0563A}" srcOrd="1" destOrd="0" presId="urn:microsoft.com/office/officeart/2005/8/layout/hierarchy2"/>
    <dgm:cxn modelId="{E8A2006B-249C-4582-87D4-3F93561594F5}" type="presParOf" srcId="{92959ECD-3115-4BF5-9201-C0D3DAA0563A}" destId="{C19AF67D-AF61-4A53-9F40-599B0FF67939}" srcOrd="0" destOrd="0" presId="urn:microsoft.com/office/officeart/2005/8/layout/hierarchy2"/>
    <dgm:cxn modelId="{49469C1E-CFF3-4264-9B21-1B8953F8067B}" type="presParOf" srcId="{C19AF67D-AF61-4A53-9F40-599B0FF67939}" destId="{94A1306D-3F56-487C-A56C-E813D9A58052}" srcOrd="0" destOrd="0" presId="urn:microsoft.com/office/officeart/2005/8/layout/hierarchy2"/>
    <dgm:cxn modelId="{5296B5D7-6088-4599-B15C-A22A5677958D}" type="presParOf" srcId="{92959ECD-3115-4BF5-9201-C0D3DAA0563A}" destId="{1F550769-BB32-4219-AC77-EE7B81F53BD9}" srcOrd="1" destOrd="0" presId="urn:microsoft.com/office/officeart/2005/8/layout/hierarchy2"/>
    <dgm:cxn modelId="{E215D58D-3475-460A-AE92-23D24662C9D7}" type="presParOf" srcId="{1F550769-BB32-4219-AC77-EE7B81F53BD9}" destId="{56E3CB89-ABB4-45D8-ADE4-CC7FE94BADD1}" srcOrd="0" destOrd="0" presId="urn:microsoft.com/office/officeart/2005/8/layout/hierarchy2"/>
    <dgm:cxn modelId="{D45F03E3-36FC-49C5-9D93-ED9C8B6C3787}" type="presParOf" srcId="{1F550769-BB32-4219-AC77-EE7B81F53BD9}" destId="{A09BA091-913B-41DF-B8BF-4B4F1A5AE8CF}" srcOrd="1" destOrd="0" presId="urn:microsoft.com/office/officeart/2005/8/layout/hierarchy2"/>
    <dgm:cxn modelId="{B5A46030-24C8-4C06-8C6A-0797719B9AAF}" type="presParOf" srcId="{A09BA091-913B-41DF-B8BF-4B4F1A5AE8CF}" destId="{958DCC7E-5596-4654-89EB-E26E1D334F2B}" srcOrd="0" destOrd="0" presId="urn:microsoft.com/office/officeart/2005/8/layout/hierarchy2"/>
    <dgm:cxn modelId="{222C42E9-7A6E-49D5-94E0-46FE75C90126}" type="presParOf" srcId="{958DCC7E-5596-4654-89EB-E26E1D334F2B}" destId="{8A4E39A6-E53A-4C01-9A9A-9E3F6EDB29BA}" srcOrd="0" destOrd="0" presId="urn:microsoft.com/office/officeart/2005/8/layout/hierarchy2"/>
    <dgm:cxn modelId="{86EA41D1-3DD6-4565-B796-367EC391208C}" type="presParOf" srcId="{A09BA091-913B-41DF-B8BF-4B4F1A5AE8CF}" destId="{46895942-DC10-4BE4-8B35-A9511E20D3A9}" srcOrd="1" destOrd="0" presId="urn:microsoft.com/office/officeart/2005/8/layout/hierarchy2"/>
    <dgm:cxn modelId="{3C3ADE6B-1937-4977-BF1C-A06C1490FA48}" type="presParOf" srcId="{46895942-DC10-4BE4-8B35-A9511E20D3A9}" destId="{01847B51-BD94-4C11-B2E0-916CEF74C4A4}" srcOrd="0" destOrd="0" presId="urn:microsoft.com/office/officeart/2005/8/layout/hierarchy2"/>
    <dgm:cxn modelId="{BF737B7E-82A3-4A03-93D6-99A470560675}" type="presParOf" srcId="{46895942-DC10-4BE4-8B35-A9511E20D3A9}" destId="{543D8188-7985-4489-AFA0-B77D6014BF9C}" srcOrd="1" destOrd="0" presId="urn:microsoft.com/office/officeart/2005/8/layout/hierarchy2"/>
    <dgm:cxn modelId="{BF3710CC-3CE0-4447-85EE-277FA4247FDC}" type="presParOf" srcId="{A09BA091-913B-41DF-B8BF-4B4F1A5AE8CF}" destId="{0681932D-F062-4DA7-935D-735434431806}" srcOrd="2" destOrd="0" presId="urn:microsoft.com/office/officeart/2005/8/layout/hierarchy2"/>
    <dgm:cxn modelId="{26479FC7-F94F-4ADC-B6C2-DCFA0767F62D}" type="presParOf" srcId="{0681932D-F062-4DA7-935D-735434431806}" destId="{7E5E723D-7436-4975-8084-15473B3321EB}" srcOrd="0" destOrd="0" presId="urn:microsoft.com/office/officeart/2005/8/layout/hierarchy2"/>
    <dgm:cxn modelId="{0CD2EE90-CC1C-4CCB-941A-5513555EF63C}" type="presParOf" srcId="{A09BA091-913B-41DF-B8BF-4B4F1A5AE8CF}" destId="{12932B36-31E1-40E1-A57C-364C64CD7D57}" srcOrd="3" destOrd="0" presId="urn:microsoft.com/office/officeart/2005/8/layout/hierarchy2"/>
    <dgm:cxn modelId="{9A715122-3B62-4492-881E-EAFE5B7B6B96}" type="presParOf" srcId="{12932B36-31E1-40E1-A57C-364C64CD7D57}" destId="{F50057D8-E964-46BB-AA87-03FB64C5D6B5}" srcOrd="0" destOrd="0" presId="urn:microsoft.com/office/officeart/2005/8/layout/hierarchy2"/>
    <dgm:cxn modelId="{6C1A21C1-BC69-4232-B48E-CC35C1320750}" type="presParOf" srcId="{12932B36-31E1-40E1-A57C-364C64CD7D57}" destId="{5F35859A-0161-49C2-B980-3E87A9CBAC5E}" srcOrd="1" destOrd="0" presId="urn:microsoft.com/office/officeart/2005/8/layout/hierarchy2"/>
    <dgm:cxn modelId="{B057AB01-0A84-4C98-A032-0ADB21C99500}" type="presParOf" srcId="{92959ECD-3115-4BF5-9201-C0D3DAA0563A}" destId="{E444B67F-0614-4269-AAEB-DB89105BD63B}" srcOrd="2" destOrd="0" presId="urn:microsoft.com/office/officeart/2005/8/layout/hierarchy2"/>
    <dgm:cxn modelId="{A2B3A7E0-1AC8-4DE7-8490-6C3C1563CCE0}" type="presParOf" srcId="{E444B67F-0614-4269-AAEB-DB89105BD63B}" destId="{BCC8C47B-8EE5-447A-99D8-1DB149212536}" srcOrd="0" destOrd="0" presId="urn:microsoft.com/office/officeart/2005/8/layout/hierarchy2"/>
    <dgm:cxn modelId="{D2C4239E-026C-4D5B-BBFD-7F21CF46E5F3}" type="presParOf" srcId="{92959ECD-3115-4BF5-9201-C0D3DAA0563A}" destId="{C8449691-B4A0-4A65-B156-1826EE7B87EE}" srcOrd="3" destOrd="0" presId="urn:microsoft.com/office/officeart/2005/8/layout/hierarchy2"/>
    <dgm:cxn modelId="{DD7C20B1-31F6-4EA4-8B73-22131EA8AF32}" type="presParOf" srcId="{C8449691-B4A0-4A65-B156-1826EE7B87EE}" destId="{FC9879CC-1EDB-4320-AF1C-364881AEF480}" srcOrd="0" destOrd="0" presId="urn:microsoft.com/office/officeart/2005/8/layout/hierarchy2"/>
    <dgm:cxn modelId="{171E417A-8C07-4018-AD46-392AA193D973}" type="presParOf" srcId="{C8449691-B4A0-4A65-B156-1826EE7B87EE}" destId="{B20766A1-279E-4267-81F7-743ADF220210}" srcOrd="1" destOrd="0" presId="urn:microsoft.com/office/officeart/2005/8/layout/hierarchy2"/>
  </dgm:cxnLst>
  <dgm:bg>
    <a:solidFill>
      <a:schemeClr val="accent1">
        <a:lumMod val="40000"/>
        <a:lumOff val="60000"/>
      </a:schemeClr>
    </a:solidFill>
    <a:effectLst>
      <a:innerShdw blurRad="114300">
        <a:prstClr val="black"/>
      </a:innerShdw>
    </a:effectLst>
  </dgm:bg>
  <dgm:whole>
    <a:ln w="76200"/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39942F-AEFE-4605-891A-6C1F61BD6FF3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hu-HU"/>
        </a:p>
      </dgm:t>
    </dgm:pt>
    <dgm:pt modelId="{ECD50B4B-79FB-492C-B081-60D5E777EC4A}">
      <dgm:prSet phldrT="[Szöveg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hu-HU" sz="2000" dirty="0"/>
            <a:t>tipikus és atipikus </a:t>
          </a:r>
        </a:p>
        <a:p>
          <a:pPr algn="ctr"/>
          <a:r>
            <a:rPr lang="hu-HU" sz="2000" dirty="0"/>
            <a:t>foglalkoztatás formák foglalkoztatók szerint</a:t>
          </a:r>
        </a:p>
      </dgm:t>
    </dgm:pt>
    <dgm:pt modelId="{94B07521-CB63-4EED-A4A3-0946484C2A25}" type="parTrans" cxnId="{486FA9BB-33F7-4ED4-A074-77D3D6883684}">
      <dgm:prSet/>
      <dgm:spPr/>
      <dgm:t>
        <a:bodyPr/>
        <a:lstStyle/>
        <a:p>
          <a:endParaRPr lang="hu-HU"/>
        </a:p>
      </dgm:t>
    </dgm:pt>
    <dgm:pt modelId="{489E6F5D-7EE7-45C9-B277-1720C71A712F}" type="sibTrans" cxnId="{486FA9BB-33F7-4ED4-A074-77D3D6883684}">
      <dgm:prSet/>
      <dgm:spPr/>
      <dgm:t>
        <a:bodyPr/>
        <a:lstStyle/>
        <a:p>
          <a:endParaRPr lang="hu-HU"/>
        </a:p>
      </dgm:t>
    </dgm:pt>
    <dgm:pt modelId="{CE95DD97-F463-4E05-BE58-74670BDD50C2}">
      <dgm:prSet phldrT="[Szöveg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b="1" dirty="0">
              <a:latin typeface="+mj-lt"/>
            </a:rPr>
            <a:t>Nyílt munkaerőpiaci foglalkoztatás </a:t>
          </a:r>
        </a:p>
        <a:p>
          <a:r>
            <a:rPr lang="hu-HU" dirty="0">
              <a:latin typeface="+mj-lt"/>
            </a:rPr>
            <a:t>nincs támogatás, nincs beszámolási kötelezettség </a:t>
          </a:r>
        </a:p>
        <a:p>
          <a:r>
            <a:rPr lang="hu-HU" dirty="0">
              <a:latin typeface="+mj-lt"/>
            </a:rPr>
            <a:t>(4-6-8 órás munkaidő, nincs keresetkorlát) </a:t>
          </a:r>
        </a:p>
        <a:p>
          <a:r>
            <a:rPr lang="hu-HU" dirty="0" err="1">
              <a:latin typeface="+mj-lt"/>
            </a:rPr>
            <a:t>Reha</a:t>
          </a:r>
          <a:r>
            <a:rPr lang="hu-HU" dirty="0">
              <a:latin typeface="+mj-lt"/>
            </a:rPr>
            <a:t> kiváltása foglalkoztatással  </a:t>
          </a:r>
          <a:endParaRPr lang="hu-HU" dirty="0"/>
        </a:p>
      </dgm:t>
    </dgm:pt>
    <dgm:pt modelId="{7B13FAF6-FC0C-42A7-AC96-B61256C6EFC5}" type="parTrans" cxnId="{E64AD13E-CF76-473D-8CA0-ADD370F13525}">
      <dgm:prSet/>
      <dgm:spPr/>
      <dgm:t>
        <a:bodyPr/>
        <a:lstStyle/>
        <a:p>
          <a:endParaRPr lang="hu-HU"/>
        </a:p>
      </dgm:t>
    </dgm:pt>
    <dgm:pt modelId="{201C90A9-1E8C-475B-BBD8-B39E92555FF6}" type="sibTrans" cxnId="{E64AD13E-CF76-473D-8CA0-ADD370F13525}">
      <dgm:prSet/>
      <dgm:spPr/>
      <dgm:t>
        <a:bodyPr/>
        <a:lstStyle/>
        <a:p>
          <a:endParaRPr lang="hu-HU"/>
        </a:p>
      </dgm:t>
    </dgm:pt>
    <dgm:pt modelId="{23DE9EAD-AD57-48CD-A117-FCED9AC70E4A}">
      <dgm:prSet phldrT="[Szöveg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b="1" dirty="0">
              <a:latin typeface="+mj-lt"/>
            </a:rPr>
            <a:t>Védett foglalkoztatás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dirty="0">
              <a:latin typeface="+mj-lt"/>
            </a:rPr>
            <a:t>Munkaviszonynak számít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dirty="0">
              <a:latin typeface="+mj-lt"/>
            </a:rPr>
            <a:t>(akkreditáció szükséges pályázni kell és támogatásban részesül, atipikus foglalkoztatási formák )</a:t>
          </a:r>
          <a:endParaRPr lang="hu-HU" dirty="0"/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dirty="0"/>
        </a:p>
      </dgm:t>
    </dgm:pt>
    <dgm:pt modelId="{050B9C8B-36D3-4E0A-88C8-B1F14669274C}" type="parTrans" cxnId="{E72D376E-39B8-4238-97C9-17EEE2FF030F}">
      <dgm:prSet/>
      <dgm:spPr/>
      <dgm:t>
        <a:bodyPr/>
        <a:lstStyle/>
        <a:p>
          <a:endParaRPr lang="hu-HU"/>
        </a:p>
      </dgm:t>
    </dgm:pt>
    <dgm:pt modelId="{17174B9C-E804-4DC7-8623-3B6C1EDAA3A1}" type="sibTrans" cxnId="{E72D376E-39B8-4238-97C9-17EEE2FF030F}">
      <dgm:prSet/>
      <dgm:spPr/>
      <dgm:t>
        <a:bodyPr/>
        <a:lstStyle/>
        <a:p>
          <a:endParaRPr lang="hu-HU"/>
        </a:p>
      </dgm:t>
    </dgm:pt>
    <dgm:pt modelId="{CDF70B8B-7492-454A-8F28-C966C3553374}">
      <dgm:prSet phldrT="[Szöveg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b="1" dirty="0">
              <a:latin typeface="+mj-lt"/>
            </a:rPr>
            <a:t>Szociális intézményen belüli foglalkoztatás</a:t>
          </a:r>
        </a:p>
        <a:p>
          <a:r>
            <a:rPr lang="hu-HU" dirty="0">
              <a:latin typeface="+mj-lt"/>
            </a:rPr>
            <a:t> (nem minősül munkaviszonynak, nincs formai megkötés - </a:t>
          </a:r>
          <a:endParaRPr lang="hu-HU" dirty="0"/>
        </a:p>
      </dgm:t>
    </dgm:pt>
    <dgm:pt modelId="{9CCBB855-C81A-4BB1-AB2D-1BDB61B049F0}" type="parTrans" cxnId="{DEA6331A-A48F-47B8-A163-0F966F684FC3}">
      <dgm:prSet/>
      <dgm:spPr/>
      <dgm:t>
        <a:bodyPr/>
        <a:lstStyle/>
        <a:p>
          <a:endParaRPr lang="hu-HU"/>
        </a:p>
      </dgm:t>
    </dgm:pt>
    <dgm:pt modelId="{24895F41-72D9-44CB-A238-294EA3A596F6}" type="sibTrans" cxnId="{DEA6331A-A48F-47B8-A163-0F966F684FC3}">
      <dgm:prSet/>
      <dgm:spPr/>
      <dgm:t>
        <a:bodyPr/>
        <a:lstStyle/>
        <a:p>
          <a:endParaRPr lang="hu-HU"/>
        </a:p>
      </dgm:t>
    </dgm:pt>
    <dgm:pt modelId="{1E447709-54F6-4A44-BCA2-AC0B4A7ACC43}" type="pres">
      <dgm:prSet presAssocID="{EF39942F-AEFE-4605-891A-6C1F61BD6FF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371D20E-168F-46CD-BC06-A9F481B09BDC}" type="pres">
      <dgm:prSet presAssocID="{ECD50B4B-79FB-492C-B081-60D5E777EC4A}" presName="root1" presStyleCnt="0"/>
      <dgm:spPr/>
    </dgm:pt>
    <dgm:pt modelId="{D78439D6-FDA7-4C46-85BA-C6C168AD7603}" type="pres">
      <dgm:prSet presAssocID="{ECD50B4B-79FB-492C-B081-60D5E777EC4A}" presName="LevelOneTextNode" presStyleLbl="node0" presStyleIdx="0" presStyleCnt="1" custAng="5400000" custScaleX="265840" custScaleY="69614" custLinFactNeighborX="-66401" custLinFactNeighborY="1055">
        <dgm:presLayoutVars>
          <dgm:chPref val="3"/>
        </dgm:presLayoutVars>
      </dgm:prSet>
      <dgm:spPr/>
    </dgm:pt>
    <dgm:pt modelId="{021C6473-E0D4-435C-834E-4DEF98A9CD5B}" type="pres">
      <dgm:prSet presAssocID="{ECD50B4B-79FB-492C-B081-60D5E777EC4A}" presName="level2hierChild" presStyleCnt="0"/>
      <dgm:spPr/>
    </dgm:pt>
    <dgm:pt modelId="{60BEACE4-4E6C-4C22-A2EE-D36FB6E2C0BB}" type="pres">
      <dgm:prSet presAssocID="{7B13FAF6-FC0C-42A7-AC96-B61256C6EFC5}" presName="conn2-1" presStyleLbl="parChTrans1D2" presStyleIdx="0" presStyleCnt="3"/>
      <dgm:spPr/>
    </dgm:pt>
    <dgm:pt modelId="{4B68CFBE-737E-40AE-A1EC-370C630A3057}" type="pres">
      <dgm:prSet presAssocID="{7B13FAF6-FC0C-42A7-AC96-B61256C6EFC5}" presName="connTx" presStyleLbl="parChTrans1D2" presStyleIdx="0" presStyleCnt="3"/>
      <dgm:spPr/>
    </dgm:pt>
    <dgm:pt modelId="{B6128255-19D9-4E6D-BCA8-49767F01B93B}" type="pres">
      <dgm:prSet presAssocID="{CE95DD97-F463-4E05-BE58-74670BDD50C2}" presName="root2" presStyleCnt="0"/>
      <dgm:spPr/>
    </dgm:pt>
    <dgm:pt modelId="{DFD81E4B-95BF-40BD-BF83-14471C391169}" type="pres">
      <dgm:prSet presAssocID="{CE95DD97-F463-4E05-BE58-74670BDD50C2}" presName="LevelTwoTextNode" presStyleLbl="node2" presStyleIdx="0" presStyleCnt="3" custScaleX="104608">
        <dgm:presLayoutVars>
          <dgm:chPref val="3"/>
        </dgm:presLayoutVars>
      </dgm:prSet>
      <dgm:spPr/>
    </dgm:pt>
    <dgm:pt modelId="{4437D452-9296-40AA-97F7-7132492A14E5}" type="pres">
      <dgm:prSet presAssocID="{CE95DD97-F463-4E05-BE58-74670BDD50C2}" presName="level3hierChild" presStyleCnt="0"/>
      <dgm:spPr/>
    </dgm:pt>
    <dgm:pt modelId="{A07BDBE0-7FB2-4064-A072-7018C4D95828}" type="pres">
      <dgm:prSet presAssocID="{050B9C8B-36D3-4E0A-88C8-B1F14669274C}" presName="conn2-1" presStyleLbl="parChTrans1D2" presStyleIdx="1" presStyleCnt="3"/>
      <dgm:spPr/>
    </dgm:pt>
    <dgm:pt modelId="{95C2922B-328E-4580-9B39-FBC99ECE965F}" type="pres">
      <dgm:prSet presAssocID="{050B9C8B-36D3-4E0A-88C8-B1F14669274C}" presName="connTx" presStyleLbl="parChTrans1D2" presStyleIdx="1" presStyleCnt="3"/>
      <dgm:spPr/>
    </dgm:pt>
    <dgm:pt modelId="{EC814368-5DDB-4F03-8DA1-36F4143B695D}" type="pres">
      <dgm:prSet presAssocID="{23DE9EAD-AD57-48CD-A117-FCED9AC70E4A}" presName="root2" presStyleCnt="0"/>
      <dgm:spPr/>
    </dgm:pt>
    <dgm:pt modelId="{7B32E6F7-DFC7-46A5-9E92-23A1423CC906}" type="pres">
      <dgm:prSet presAssocID="{23DE9EAD-AD57-48CD-A117-FCED9AC70E4A}" presName="LevelTwoTextNode" presStyleLbl="node2" presStyleIdx="1" presStyleCnt="3" custScaleX="107041">
        <dgm:presLayoutVars>
          <dgm:chPref val="3"/>
        </dgm:presLayoutVars>
      </dgm:prSet>
      <dgm:spPr/>
    </dgm:pt>
    <dgm:pt modelId="{1718CC56-D3F6-4EF0-AA51-9901CF3998A1}" type="pres">
      <dgm:prSet presAssocID="{23DE9EAD-AD57-48CD-A117-FCED9AC70E4A}" presName="level3hierChild" presStyleCnt="0"/>
      <dgm:spPr/>
    </dgm:pt>
    <dgm:pt modelId="{B52DFE78-42CC-4F57-9377-83FADB4B2B52}" type="pres">
      <dgm:prSet presAssocID="{9CCBB855-C81A-4BB1-AB2D-1BDB61B049F0}" presName="conn2-1" presStyleLbl="parChTrans1D2" presStyleIdx="2" presStyleCnt="3"/>
      <dgm:spPr/>
    </dgm:pt>
    <dgm:pt modelId="{BB94B7A9-7C0E-43E1-BF55-7255EEEDF526}" type="pres">
      <dgm:prSet presAssocID="{9CCBB855-C81A-4BB1-AB2D-1BDB61B049F0}" presName="connTx" presStyleLbl="parChTrans1D2" presStyleIdx="2" presStyleCnt="3"/>
      <dgm:spPr/>
    </dgm:pt>
    <dgm:pt modelId="{B15C5C93-D39B-43C5-B6E0-0F6BA5764432}" type="pres">
      <dgm:prSet presAssocID="{CDF70B8B-7492-454A-8F28-C966C3553374}" presName="root2" presStyleCnt="0"/>
      <dgm:spPr/>
    </dgm:pt>
    <dgm:pt modelId="{8175E3F4-AE3C-41E7-BAFC-93A35F578BAA}" type="pres">
      <dgm:prSet presAssocID="{CDF70B8B-7492-454A-8F28-C966C3553374}" presName="LevelTwoTextNode" presStyleLbl="node2" presStyleIdx="2" presStyleCnt="3" custScaleX="101080" custLinFactNeighborX="1764" custLinFactNeighborY="7114">
        <dgm:presLayoutVars>
          <dgm:chPref val="3"/>
        </dgm:presLayoutVars>
      </dgm:prSet>
      <dgm:spPr/>
    </dgm:pt>
    <dgm:pt modelId="{60C7B72D-FC91-4972-BA23-3B2B1248F530}" type="pres">
      <dgm:prSet presAssocID="{CDF70B8B-7492-454A-8F28-C966C3553374}" presName="level3hierChild" presStyleCnt="0"/>
      <dgm:spPr/>
    </dgm:pt>
  </dgm:ptLst>
  <dgm:cxnLst>
    <dgm:cxn modelId="{D93FA80D-0C2E-41B9-8772-AAC4B87BB760}" type="presOf" srcId="{9CCBB855-C81A-4BB1-AB2D-1BDB61B049F0}" destId="{B52DFE78-42CC-4F57-9377-83FADB4B2B52}" srcOrd="0" destOrd="0" presId="urn:microsoft.com/office/officeart/2008/layout/HorizontalMultiLevelHierarchy"/>
    <dgm:cxn modelId="{F0A1680E-70B8-48EA-916C-1EE8A89A25E8}" type="presOf" srcId="{CDF70B8B-7492-454A-8F28-C966C3553374}" destId="{8175E3F4-AE3C-41E7-BAFC-93A35F578BAA}" srcOrd="0" destOrd="0" presId="urn:microsoft.com/office/officeart/2008/layout/HorizontalMultiLevelHierarchy"/>
    <dgm:cxn modelId="{DEA6331A-A48F-47B8-A163-0F966F684FC3}" srcId="{ECD50B4B-79FB-492C-B081-60D5E777EC4A}" destId="{CDF70B8B-7492-454A-8F28-C966C3553374}" srcOrd="2" destOrd="0" parTransId="{9CCBB855-C81A-4BB1-AB2D-1BDB61B049F0}" sibTransId="{24895F41-72D9-44CB-A238-294EA3A596F6}"/>
    <dgm:cxn modelId="{D04A6227-AAE5-4BE3-BDAC-C2E50D874342}" type="presOf" srcId="{ECD50B4B-79FB-492C-B081-60D5E777EC4A}" destId="{D78439D6-FDA7-4C46-85BA-C6C168AD7603}" srcOrd="0" destOrd="0" presId="urn:microsoft.com/office/officeart/2008/layout/HorizontalMultiLevelHierarchy"/>
    <dgm:cxn modelId="{E64AD13E-CF76-473D-8CA0-ADD370F13525}" srcId="{ECD50B4B-79FB-492C-B081-60D5E777EC4A}" destId="{CE95DD97-F463-4E05-BE58-74670BDD50C2}" srcOrd="0" destOrd="0" parTransId="{7B13FAF6-FC0C-42A7-AC96-B61256C6EFC5}" sibTransId="{201C90A9-1E8C-475B-BBD8-B39E92555FF6}"/>
    <dgm:cxn modelId="{8705E465-E216-4576-ACE1-04FC9B2E0D37}" type="presOf" srcId="{EF39942F-AEFE-4605-891A-6C1F61BD6FF3}" destId="{1E447709-54F6-4A44-BCA2-AC0B4A7ACC43}" srcOrd="0" destOrd="0" presId="urn:microsoft.com/office/officeart/2008/layout/HorizontalMultiLevelHierarchy"/>
    <dgm:cxn modelId="{27802E48-B34D-4B03-B172-8B0AEA5C8F40}" type="presOf" srcId="{050B9C8B-36D3-4E0A-88C8-B1F14669274C}" destId="{95C2922B-328E-4580-9B39-FBC99ECE965F}" srcOrd="1" destOrd="0" presId="urn:microsoft.com/office/officeart/2008/layout/HorizontalMultiLevelHierarchy"/>
    <dgm:cxn modelId="{51F6026E-9C73-43E3-A32E-A30DC4295554}" type="presOf" srcId="{CE95DD97-F463-4E05-BE58-74670BDD50C2}" destId="{DFD81E4B-95BF-40BD-BF83-14471C391169}" srcOrd="0" destOrd="0" presId="urn:microsoft.com/office/officeart/2008/layout/HorizontalMultiLevelHierarchy"/>
    <dgm:cxn modelId="{E72D376E-39B8-4238-97C9-17EEE2FF030F}" srcId="{ECD50B4B-79FB-492C-B081-60D5E777EC4A}" destId="{23DE9EAD-AD57-48CD-A117-FCED9AC70E4A}" srcOrd="1" destOrd="0" parTransId="{050B9C8B-36D3-4E0A-88C8-B1F14669274C}" sibTransId="{17174B9C-E804-4DC7-8623-3B6C1EDAA3A1}"/>
    <dgm:cxn modelId="{AEF83852-42B7-4ED0-B34F-8E0BD2F70B83}" type="presOf" srcId="{050B9C8B-36D3-4E0A-88C8-B1F14669274C}" destId="{A07BDBE0-7FB2-4064-A072-7018C4D95828}" srcOrd="0" destOrd="0" presId="urn:microsoft.com/office/officeart/2008/layout/HorizontalMultiLevelHierarchy"/>
    <dgm:cxn modelId="{6EE97F52-F06C-470B-99DC-683E803FDD17}" type="presOf" srcId="{7B13FAF6-FC0C-42A7-AC96-B61256C6EFC5}" destId="{4B68CFBE-737E-40AE-A1EC-370C630A3057}" srcOrd="1" destOrd="0" presId="urn:microsoft.com/office/officeart/2008/layout/HorizontalMultiLevelHierarchy"/>
    <dgm:cxn modelId="{7E042453-2E0B-49F9-A6FD-1D801AB7F36D}" type="presOf" srcId="{23DE9EAD-AD57-48CD-A117-FCED9AC70E4A}" destId="{7B32E6F7-DFC7-46A5-9E92-23A1423CC906}" srcOrd="0" destOrd="0" presId="urn:microsoft.com/office/officeart/2008/layout/HorizontalMultiLevelHierarchy"/>
    <dgm:cxn modelId="{486FA9BB-33F7-4ED4-A074-77D3D6883684}" srcId="{EF39942F-AEFE-4605-891A-6C1F61BD6FF3}" destId="{ECD50B4B-79FB-492C-B081-60D5E777EC4A}" srcOrd="0" destOrd="0" parTransId="{94B07521-CB63-4EED-A4A3-0946484C2A25}" sibTransId="{489E6F5D-7EE7-45C9-B277-1720C71A712F}"/>
    <dgm:cxn modelId="{3FC0D7C9-8304-4581-B5E2-FE166483BAA0}" type="presOf" srcId="{7B13FAF6-FC0C-42A7-AC96-B61256C6EFC5}" destId="{60BEACE4-4E6C-4C22-A2EE-D36FB6E2C0BB}" srcOrd="0" destOrd="0" presId="urn:microsoft.com/office/officeart/2008/layout/HorizontalMultiLevelHierarchy"/>
    <dgm:cxn modelId="{8533FCF1-66B3-44D5-82A4-D5A820E4E4F4}" type="presOf" srcId="{9CCBB855-C81A-4BB1-AB2D-1BDB61B049F0}" destId="{BB94B7A9-7C0E-43E1-BF55-7255EEEDF526}" srcOrd="1" destOrd="0" presId="urn:microsoft.com/office/officeart/2008/layout/HorizontalMultiLevelHierarchy"/>
    <dgm:cxn modelId="{3BB020E3-2A90-4BEC-9195-3F347E008295}" type="presParOf" srcId="{1E447709-54F6-4A44-BCA2-AC0B4A7ACC43}" destId="{6371D20E-168F-46CD-BC06-A9F481B09BDC}" srcOrd="0" destOrd="0" presId="urn:microsoft.com/office/officeart/2008/layout/HorizontalMultiLevelHierarchy"/>
    <dgm:cxn modelId="{8BB3BEAD-834E-4910-A3E1-E3749672CF0A}" type="presParOf" srcId="{6371D20E-168F-46CD-BC06-A9F481B09BDC}" destId="{D78439D6-FDA7-4C46-85BA-C6C168AD7603}" srcOrd="0" destOrd="0" presId="urn:microsoft.com/office/officeart/2008/layout/HorizontalMultiLevelHierarchy"/>
    <dgm:cxn modelId="{E0A78E9A-E972-436A-8AA0-CC284C8B0E64}" type="presParOf" srcId="{6371D20E-168F-46CD-BC06-A9F481B09BDC}" destId="{021C6473-E0D4-435C-834E-4DEF98A9CD5B}" srcOrd="1" destOrd="0" presId="urn:microsoft.com/office/officeart/2008/layout/HorizontalMultiLevelHierarchy"/>
    <dgm:cxn modelId="{3BB8E1C7-72BC-4784-A85E-49ABC653852B}" type="presParOf" srcId="{021C6473-E0D4-435C-834E-4DEF98A9CD5B}" destId="{60BEACE4-4E6C-4C22-A2EE-D36FB6E2C0BB}" srcOrd="0" destOrd="0" presId="urn:microsoft.com/office/officeart/2008/layout/HorizontalMultiLevelHierarchy"/>
    <dgm:cxn modelId="{4B9C99EF-1703-464F-B2EC-11FA3682750F}" type="presParOf" srcId="{60BEACE4-4E6C-4C22-A2EE-D36FB6E2C0BB}" destId="{4B68CFBE-737E-40AE-A1EC-370C630A3057}" srcOrd="0" destOrd="0" presId="urn:microsoft.com/office/officeart/2008/layout/HorizontalMultiLevelHierarchy"/>
    <dgm:cxn modelId="{0BE44462-98AA-4B5A-921D-34FD0C554CD1}" type="presParOf" srcId="{021C6473-E0D4-435C-834E-4DEF98A9CD5B}" destId="{B6128255-19D9-4E6D-BCA8-49767F01B93B}" srcOrd="1" destOrd="0" presId="urn:microsoft.com/office/officeart/2008/layout/HorizontalMultiLevelHierarchy"/>
    <dgm:cxn modelId="{2E71C796-3804-47AD-BD18-B31D68691E95}" type="presParOf" srcId="{B6128255-19D9-4E6D-BCA8-49767F01B93B}" destId="{DFD81E4B-95BF-40BD-BF83-14471C391169}" srcOrd="0" destOrd="0" presId="urn:microsoft.com/office/officeart/2008/layout/HorizontalMultiLevelHierarchy"/>
    <dgm:cxn modelId="{568576DD-4FE7-482D-8544-02C47EF51EFF}" type="presParOf" srcId="{B6128255-19D9-4E6D-BCA8-49767F01B93B}" destId="{4437D452-9296-40AA-97F7-7132492A14E5}" srcOrd="1" destOrd="0" presId="urn:microsoft.com/office/officeart/2008/layout/HorizontalMultiLevelHierarchy"/>
    <dgm:cxn modelId="{D6E101D0-D6BB-4867-9E01-1038E09E186B}" type="presParOf" srcId="{021C6473-E0D4-435C-834E-4DEF98A9CD5B}" destId="{A07BDBE0-7FB2-4064-A072-7018C4D95828}" srcOrd="2" destOrd="0" presId="urn:microsoft.com/office/officeart/2008/layout/HorizontalMultiLevelHierarchy"/>
    <dgm:cxn modelId="{A084F895-E31B-4054-AB5B-5CDE498BB8BE}" type="presParOf" srcId="{A07BDBE0-7FB2-4064-A072-7018C4D95828}" destId="{95C2922B-328E-4580-9B39-FBC99ECE965F}" srcOrd="0" destOrd="0" presId="urn:microsoft.com/office/officeart/2008/layout/HorizontalMultiLevelHierarchy"/>
    <dgm:cxn modelId="{C8B2820E-7815-470C-8423-27768FD5D9F3}" type="presParOf" srcId="{021C6473-E0D4-435C-834E-4DEF98A9CD5B}" destId="{EC814368-5DDB-4F03-8DA1-36F4143B695D}" srcOrd="3" destOrd="0" presId="urn:microsoft.com/office/officeart/2008/layout/HorizontalMultiLevelHierarchy"/>
    <dgm:cxn modelId="{B5167551-30FA-4954-BE2B-7D22EDCF005B}" type="presParOf" srcId="{EC814368-5DDB-4F03-8DA1-36F4143B695D}" destId="{7B32E6F7-DFC7-46A5-9E92-23A1423CC906}" srcOrd="0" destOrd="0" presId="urn:microsoft.com/office/officeart/2008/layout/HorizontalMultiLevelHierarchy"/>
    <dgm:cxn modelId="{45DC9DAB-B6B7-4C05-A4E1-83264CC9513B}" type="presParOf" srcId="{EC814368-5DDB-4F03-8DA1-36F4143B695D}" destId="{1718CC56-D3F6-4EF0-AA51-9901CF3998A1}" srcOrd="1" destOrd="0" presId="urn:microsoft.com/office/officeart/2008/layout/HorizontalMultiLevelHierarchy"/>
    <dgm:cxn modelId="{680E9BD6-6A78-4D46-9711-40BB054AD480}" type="presParOf" srcId="{021C6473-E0D4-435C-834E-4DEF98A9CD5B}" destId="{B52DFE78-42CC-4F57-9377-83FADB4B2B52}" srcOrd="4" destOrd="0" presId="urn:microsoft.com/office/officeart/2008/layout/HorizontalMultiLevelHierarchy"/>
    <dgm:cxn modelId="{3B148AC8-AA36-403B-A89C-C3B43DF01427}" type="presParOf" srcId="{B52DFE78-42CC-4F57-9377-83FADB4B2B52}" destId="{BB94B7A9-7C0E-43E1-BF55-7255EEEDF526}" srcOrd="0" destOrd="0" presId="urn:microsoft.com/office/officeart/2008/layout/HorizontalMultiLevelHierarchy"/>
    <dgm:cxn modelId="{C4975F86-B74A-456E-B461-171153A03CE7}" type="presParOf" srcId="{021C6473-E0D4-435C-834E-4DEF98A9CD5B}" destId="{B15C5C93-D39B-43C5-B6E0-0F6BA5764432}" srcOrd="5" destOrd="0" presId="urn:microsoft.com/office/officeart/2008/layout/HorizontalMultiLevelHierarchy"/>
    <dgm:cxn modelId="{AFAF02A8-C3F1-4780-8AC7-28CA6622CD13}" type="presParOf" srcId="{B15C5C93-D39B-43C5-B6E0-0F6BA5764432}" destId="{8175E3F4-AE3C-41E7-BAFC-93A35F578BAA}" srcOrd="0" destOrd="0" presId="urn:microsoft.com/office/officeart/2008/layout/HorizontalMultiLevelHierarchy"/>
    <dgm:cxn modelId="{AD86B86D-281F-4754-BB09-B3F258C8D92A}" type="presParOf" srcId="{B15C5C93-D39B-43C5-B6E0-0F6BA5764432}" destId="{60C7B72D-FC91-4972-BA23-3B2B1248F53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9E974A-E037-4DB5-BA17-02061CE34C7E}" type="doc">
      <dgm:prSet loTypeId="urn:diagrams.loki3.com/BracketList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2DBE291-50B8-45FF-B334-BBD33677FB88}">
      <dgm:prSet phldrT="[Szöveg]" custT="1"/>
      <dgm:spPr>
        <a:xfrm>
          <a:off x="523" y="670944"/>
          <a:ext cx="2668815" cy="126596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hu-HU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/>
              <a:ea typeface="+mn-ea"/>
              <a:cs typeface="+mn-cs"/>
            </a:rPr>
            <a:t>Miért jó ez a munkavállalónak?</a:t>
          </a:r>
        </a:p>
      </dgm:t>
    </dgm:pt>
    <dgm:pt modelId="{A5C62CDA-EE55-4188-B11A-0C6249CDE864}" type="parTrans" cxnId="{AF0D0B8E-D299-4B1C-B487-350456373740}">
      <dgm:prSet/>
      <dgm:spPr/>
      <dgm:t>
        <a:bodyPr/>
        <a:lstStyle/>
        <a:p>
          <a:endParaRPr lang="hu-HU"/>
        </a:p>
      </dgm:t>
    </dgm:pt>
    <dgm:pt modelId="{E240309E-8EFD-42C2-8495-847B33423D18}" type="sibTrans" cxnId="{AF0D0B8E-D299-4B1C-B487-350456373740}">
      <dgm:prSet/>
      <dgm:spPr/>
      <dgm:t>
        <a:bodyPr/>
        <a:lstStyle/>
        <a:p>
          <a:endParaRPr lang="hu-HU"/>
        </a:p>
      </dgm:t>
    </dgm:pt>
    <dgm:pt modelId="{92BE3B6A-DECC-437E-8557-985809775B60}">
      <dgm:prSet phldrT="[Szöveg]" custT="1"/>
      <dgm:spPr>
        <a:xfrm>
          <a:off x="3376669" y="360776"/>
          <a:ext cx="7647109" cy="1864242"/>
        </a:xfrm>
        <a:prstGeom prst="rect">
          <a:avLst/>
        </a:prstGeom>
        <a:solidFill>
          <a:srgbClr val="83992A">
            <a:lumMod val="20000"/>
            <a:lumOff val="8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114300" lvl="1" indent="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u-HU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Évi öt munkanap pótszabadság jár annak,  aki  fogyatékossági támogatásra, a vakok személyi járadékára jogosult, továbbá akinek a rehabilitációs szakértői szerv legalább negyven százalékos mértékű egészségkárosodását (ÖEK) megállapította.</a:t>
          </a:r>
        </a:p>
      </dgm:t>
    </dgm:pt>
    <dgm:pt modelId="{5070A250-2941-4303-9B3A-44B455B5501C}" type="parTrans" cxnId="{A18B847D-4A9D-4B18-93E7-5CB28C4AAFEB}">
      <dgm:prSet/>
      <dgm:spPr/>
      <dgm:t>
        <a:bodyPr/>
        <a:lstStyle/>
        <a:p>
          <a:endParaRPr lang="hu-HU"/>
        </a:p>
      </dgm:t>
    </dgm:pt>
    <dgm:pt modelId="{0D7FD71D-D964-4733-8E29-55B03517215B}" type="sibTrans" cxnId="{A18B847D-4A9D-4B18-93E7-5CB28C4AAFEB}">
      <dgm:prSet/>
      <dgm:spPr/>
      <dgm:t>
        <a:bodyPr/>
        <a:lstStyle/>
        <a:p>
          <a:endParaRPr lang="hu-HU"/>
        </a:p>
      </dgm:t>
    </dgm:pt>
    <dgm:pt modelId="{CC8D4F0B-C032-498A-8D80-3FAEF8B33C4C}">
      <dgm:prSet phldrT="[Szöveg]" custT="1"/>
      <dgm:spPr>
        <a:xfrm>
          <a:off x="523" y="3039861"/>
          <a:ext cx="2666114" cy="126596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hu-HU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/>
              <a:ea typeface="+mn-ea"/>
              <a:cs typeface="+mn-cs"/>
            </a:rPr>
            <a:t>Miért jó ez a munkáltatónak?</a:t>
          </a:r>
        </a:p>
      </dgm:t>
    </dgm:pt>
    <dgm:pt modelId="{44269180-FB4C-4AD3-BBD7-D51A94E0C104}" type="parTrans" cxnId="{D98B10AE-8523-47AC-9C7A-AA20FE15257A}">
      <dgm:prSet/>
      <dgm:spPr/>
      <dgm:t>
        <a:bodyPr/>
        <a:lstStyle/>
        <a:p>
          <a:endParaRPr lang="hu-HU"/>
        </a:p>
      </dgm:t>
    </dgm:pt>
    <dgm:pt modelId="{CF8A72EF-50FE-4CD0-B26C-2BD796A21A92}" type="sibTrans" cxnId="{D98B10AE-8523-47AC-9C7A-AA20FE15257A}">
      <dgm:prSet/>
      <dgm:spPr/>
      <dgm:t>
        <a:bodyPr/>
        <a:lstStyle/>
        <a:p>
          <a:endParaRPr lang="hu-HU"/>
        </a:p>
      </dgm:t>
    </dgm:pt>
    <dgm:pt modelId="{56E439F2-B2F4-4577-99DC-B36C5AC4AC32}">
      <dgm:prSet phldrT="[Szöveg]" custT="1"/>
      <dgm:spPr>
        <a:xfrm>
          <a:off x="3413149" y="2598974"/>
          <a:ext cx="7642197" cy="2193587"/>
        </a:xfrm>
        <a:prstGeom prst="rect">
          <a:avLst/>
        </a:prstGeom>
        <a:solidFill>
          <a:srgbClr val="83992A">
            <a:lumMod val="20000"/>
            <a:lumOff val="8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171450" marR="0" lvl="0" indent="0" algn="l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hu-HU" sz="1400" dirty="0">
            <a:solidFill>
              <a:sysClr val="windowText" lastClr="000000"/>
            </a:solidFill>
            <a:latin typeface="Garamond" panose="02020404030301010803"/>
            <a:ea typeface="+mn-ea"/>
            <a:cs typeface="+mn-cs"/>
          </a:endParaRPr>
        </a:p>
      </dgm:t>
    </dgm:pt>
    <dgm:pt modelId="{91EDCB62-FB70-4F37-9B91-688BC9E11DAA}" type="parTrans" cxnId="{3479DA09-FA24-4D85-B19E-7B95637B4AAE}">
      <dgm:prSet/>
      <dgm:spPr/>
      <dgm:t>
        <a:bodyPr/>
        <a:lstStyle/>
        <a:p>
          <a:endParaRPr lang="hu-HU"/>
        </a:p>
      </dgm:t>
    </dgm:pt>
    <dgm:pt modelId="{834E21F9-20BA-4EE6-83E8-CB34050588E2}" type="sibTrans" cxnId="{3479DA09-FA24-4D85-B19E-7B95637B4AAE}">
      <dgm:prSet/>
      <dgm:spPr/>
      <dgm:t>
        <a:bodyPr/>
        <a:lstStyle/>
        <a:p>
          <a:endParaRPr lang="hu-HU"/>
        </a:p>
      </dgm:t>
    </dgm:pt>
    <dgm:pt modelId="{97D36DF2-C39A-4589-B4B4-76E45070B587}">
      <dgm:prSet phldrT="[Szöveg]" custT="1"/>
      <dgm:spPr>
        <a:xfrm>
          <a:off x="3413149" y="2598974"/>
          <a:ext cx="7642197" cy="2193587"/>
        </a:xfrm>
        <a:prstGeom prst="rect">
          <a:avLst/>
        </a:prstGeom>
        <a:solidFill>
          <a:srgbClr val="83992A">
            <a:lumMod val="20000"/>
            <a:lumOff val="8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171450" marR="0" lvl="0" indent="0" algn="just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hu-HU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 munkáltató a rehabilitációs hozzájárulás fizetésére köteles, ha az általa foglalkoztatottak létszáma a 25 főt meghaladja, és az általa foglalkoztatott megváltozott munkaképességű személyek száma nem éri el a létszám 5 százalékát</a:t>
          </a:r>
        </a:p>
      </dgm:t>
    </dgm:pt>
    <dgm:pt modelId="{E6296453-5C13-4C90-8CA5-16F3FCF5B49D}" type="parTrans" cxnId="{BEF02CCF-1E59-4A12-9B25-8AFF745A59F2}">
      <dgm:prSet/>
      <dgm:spPr/>
      <dgm:t>
        <a:bodyPr/>
        <a:lstStyle/>
        <a:p>
          <a:endParaRPr lang="hu-HU"/>
        </a:p>
      </dgm:t>
    </dgm:pt>
    <dgm:pt modelId="{900426EA-0AFA-47A8-B63D-39809A7560AC}" type="sibTrans" cxnId="{BEF02CCF-1E59-4A12-9B25-8AFF745A59F2}">
      <dgm:prSet/>
      <dgm:spPr/>
      <dgm:t>
        <a:bodyPr/>
        <a:lstStyle/>
        <a:p>
          <a:endParaRPr lang="hu-HU"/>
        </a:p>
      </dgm:t>
    </dgm:pt>
    <dgm:pt modelId="{7F661CCC-F499-4148-A51E-58C72543F68F}">
      <dgm:prSet phldrT="[Szöveg]" custT="1"/>
      <dgm:spPr>
        <a:xfrm>
          <a:off x="3413149" y="2598974"/>
          <a:ext cx="7642197" cy="2193587"/>
        </a:xfrm>
        <a:prstGeom prst="rect">
          <a:avLst/>
        </a:prstGeom>
        <a:solidFill>
          <a:srgbClr val="83992A">
            <a:lumMod val="20000"/>
            <a:lumOff val="8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171450" marR="0" lvl="1" indent="0" algn="just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hu-HU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Az érvényes komplex minősítéssel rendelkező </a:t>
          </a:r>
          <a:r>
            <a:rPr lang="hu-HU" sz="140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mmk</a:t>
          </a:r>
          <a:r>
            <a:rPr lang="hu-HU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-ás személy foglalkoztatása esetén nem fizet szociális hozzájárulási adót, (kivétel a közalkalmazotti törvény hatálya alá tartozó munkáltatót.)</a:t>
          </a:r>
        </a:p>
      </dgm:t>
    </dgm:pt>
    <dgm:pt modelId="{0C7A63DA-32B1-42FB-BFD9-1929AF5853F2}" type="parTrans" cxnId="{9A6FB3F4-5075-45E1-B2A3-F520BB1111E6}">
      <dgm:prSet/>
      <dgm:spPr/>
      <dgm:t>
        <a:bodyPr/>
        <a:lstStyle/>
        <a:p>
          <a:endParaRPr lang="hu-HU"/>
        </a:p>
      </dgm:t>
    </dgm:pt>
    <dgm:pt modelId="{E027F0E7-F9F3-47F8-9CAC-7228A6641434}" type="sibTrans" cxnId="{9A6FB3F4-5075-45E1-B2A3-F520BB1111E6}">
      <dgm:prSet/>
      <dgm:spPr/>
      <dgm:t>
        <a:bodyPr/>
        <a:lstStyle/>
        <a:p>
          <a:endParaRPr lang="hu-HU"/>
        </a:p>
      </dgm:t>
    </dgm:pt>
    <dgm:pt modelId="{AC44E034-3DE8-42C6-B0AE-829F264FE29F}">
      <dgm:prSet phldrT="[Szöveg]" custT="1"/>
      <dgm:spPr>
        <a:xfrm>
          <a:off x="3376669" y="360776"/>
          <a:ext cx="7647109" cy="1864242"/>
        </a:xfrm>
        <a:prstGeom prst="rect">
          <a:avLst/>
        </a:prstGeom>
        <a:solidFill>
          <a:srgbClr val="83992A">
            <a:lumMod val="20000"/>
            <a:lumOff val="8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114300" lvl="1" indent="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u-HU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Személyi adókedvezmény – tartós betegség  eseten 335/2009. (XII. 29.) Korm. rendelet</a:t>
          </a:r>
        </a:p>
      </dgm:t>
    </dgm:pt>
    <dgm:pt modelId="{AE107C34-BB8B-44AD-9BF1-3B2000F638C7}" type="parTrans" cxnId="{31C7C813-79FD-4A7F-BC9E-3195449844DF}">
      <dgm:prSet/>
      <dgm:spPr/>
      <dgm:t>
        <a:bodyPr/>
        <a:lstStyle/>
        <a:p>
          <a:endParaRPr lang="hu-HU"/>
        </a:p>
      </dgm:t>
    </dgm:pt>
    <dgm:pt modelId="{5EC96287-5A7B-41F2-B34B-3EF2D7902E7D}" type="sibTrans" cxnId="{31C7C813-79FD-4A7F-BC9E-3195449844DF}">
      <dgm:prSet/>
      <dgm:spPr/>
      <dgm:t>
        <a:bodyPr/>
        <a:lstStyle/>
        <a:p>
          <a:endParaRPr lang="hu-HU"/>
        </a:p>
      </dgm:t>
    </dgm:pt>
    <dgm:pt modelId="{E989FEB1-B264-49E0-9503-E2BF4DB1E389}">
      <dgm:prSet phldrT="[Szöveg]" custT="1"/>
      <dgm:spPr>
        <a:xfrm>
          <a:off x="3376669" y="360776"/>
          <a:ext cx="7647109" cy="1864242"/>
        </a:xfrm>
        <a:prstGeom prst="rect">
          <a:avLst/>
        </a:prstGeom>
        <a:solidFill>
          <a:srgbClr val="83992A">
            <a:lumMod val="20000"/>
            <a:lumOff val="8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114300" lvl="1" indent="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u-HU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Egészségkárosodás mértékétől függő ellátások kormányhivatali határozat alapján </a:t>
          </a:r>
        </a:p>
      </dgm:t>
    </dgm:pt>
    <dgm:pt modelId="{044BF3C8-D2AB-420E-8E3E-46DED7D1D41F}" type="parTrans" cxnId="{5E9EFCB1-10F4-4567-9AE5-EECD17F109CB}">
      <dgm:prSet/>
      <dgm:spPr/>
      <dgm:t>
        <a:bodyPr/>
        <a:lstStyle/>
        <a:p>
          <a:endParaRPr lang="hu-HU"/>
        </a:p>
      </dgm:t>
    </dgm:pt>
    <dgm:pt modelId="{823443EA-CA54-44E0-B665-0FCC628FB26A}" type="sibTrans" cxnId="{5E9EFCB1-10F4-4567-9AE5-EECD17F109CB}">
      <dgm:prSet/>
      <dgm:spPr/>
      <dgm:t>
        <a:bodyPr/>
        <a:lstStyle/>
        <a:p>
          <a:endParaRPr lang="hu-HU"/>
        </a:p>
      </dgm:t>
    </dgm:pt>
    <dgm:pt modelId="{4D9DB32A-C834-419A-AE19-3644E04E9B1F}">
      <dgm:prSet phldrT="[Szöveg]" custT="1"/>
      <dgm:spPr>
        <a:xfrm>
          <a:off x="3413149" y="2598974"/>
          <a:ext cx="7642197" cy="2193587"/>
        </a:xfrm>
        <a:prstGeom prst="rect">
          <a:avLst/>
        </a:prstGeom>
        <a:solidFill>
          <a:srgbClr val="83992A">
            <a:lumMod val="20000"/>
            <a:lumOff val="8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171450" marR="0" lvl="0" indent="0" algn="just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hu-HU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 rehabilitációs hozzájárulás megfizetése kiváltható a megváltozott munkaképességű személyek foglalkoztatásával.</a:t>
          </a:r>
        </a:p>
      </dgm:t>
    </dgm:pt>
    <dgm:pt modelId="{09211C5E-7BD6-4FC6-A263-692654E31F3F}" type="parTrans" cxnId="{D18A04E5-899B-4491-941B-5852DF6D0F2A}">
      <dgm:prSet/>
      <dgm:spPr/>
      <dgm:t>
        <a:bodyPr/>
        <a:lstStyle/>
        <a:p>
          <a:endParaRPr lang="hu-HU"/>
        </a:p>
      </dgm:t>
    </dgm:pt>
    <dgm:pt modelId="{8591BF44-127F-4822-8822-69731DBFD6D3}" type="sibTrans" cxnId="{D18A04E5-899B-4491-941B-5852DF6D0F2A}">
      <dgm:prSet/>
      <dgm:spPr/>
      <dgm:t>
        <a:bodyPr/>
        <a:lstStyle/>
        <a:p>
          <a:endParaRPr lang="hu-HU"/>
        </a:p>
      </dgm:t>
    </dgm:pt>
    <dgm:pt modelId="{0CDD6185-F78F-4A9E-97BB-ECBB1FEBA3A2}">
      <dgm:prSet phldrT="[Szöveg]" custT="1"/>
      <dgm:spPr>
        <a:xfrm>
          <a:off x="3413149" y="2598974"/>
          <a:ext cx="7642197" cy="2193587"/>
        </a:xfrm>
        <a:prstGeom prst="rect">
          <a:avLst/>
        </a:prstGeom>
        <a:solidFill>
          <a:srgbClr val="83992A">
            <a:lumMod val="20000"/>
            <a:lumOff val="8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171450" marR="0" lvl="0" indent="0" algn="just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hu-HU" sz="140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Mmk</a:t>
          </a:r>
          <a:r>
            <a:rPr lang="hu-HU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-ás munkavállaló foglalkoztatható tipikus és atipikus foglalkoztatás keretében (4, 6, 8 óra)</a:t>
          </a:r>
        </a:p>
      </dgm:t>
    </dgm:pt>
    <dgm:pt modelId="{65012391-DBC4-4603-9A6F-FB809513608E}" type="parTrans" cxnId="{BCA0DD65-27D8-4392-94E5-B994E8A1C828}">
      <dgm:prSet/>
      <dgm:spPr/>
      <dgm:t>
        <a:bodyPr/>
        <a:lstStyle/>
        <a:p>
          <a:endParaRPr lang="hu-HU"/>
        </a:p>
      </dgm:t>
    </dgm:pt>
    <dgm:pt modelId="{3CA293C8-FE5E-4EB7-AFA4-ACB7F961832F}" type="sibTrans" cxnId="{BCA0DD65-27D8-4392-94E5-B994E8A1C828}">
      <dgm:prSet/>
      <dgm:spPr/>
      <dgm:t>
        <a:bodyPr/>
        <a:lstStyle/>
        <a:p>
          <a:endParaRPr lang="hu-HU"/>
        </a:p>
      </dgm:t>
    </dgm:pt>
    <dgm:pt modelId="{38C252FD-7115-4F52-A55F-1C19C193B10D}">
      <dgm:prSet phldrT="[Szöveg]" custT="1"/>
      <dgm:spPr>
        <a:xfrm>
          <a:off x="3376669" y="360776"/>
          <a:ext cx="7647109" cy="1864242"/>
        </a:xfrm>
        <a:solidFill>
          <a:srgbClr val="83992A">
            <a:lumMod val="20000"/>
            <a:lumOff val="8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114300" lvl="1" indent="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u-HU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Rugalmas munkaidő</a:t>
          </a:r>
        </a:p>
      </dgm:t>
    </dgm:pt>
    <dgm:pt modelId="{895B8E5F-0BAA-4FA9-8408-59BE04316212}" type="parTrans" cxnId="{B3071DA0-0801-4A51-B942-667FC361852B}">
      <dgm:prSet/>
      <dgm:spPr/>
      <dgm:t>
        <a:bodyPr/>
        <a:lstStyle/>
        <a:p>
          <a:endParaRPr lang="hu-HU"/>
        </a:p>
      </dgm:t>
    </dgm:pt>
    <dgm:pt modelId="{7B1F699E-9ADA-496A-BDB6-36043B3B0FBD}" type="sibTrans" cxnId="{B3071DA0-0801-4A51-B942-667FC361852B}">
      <dgm:prSet/>
      <dgm:spPr/>
      <dgm:t>
        <a:bodyPr/>
        <a:lstStyle/>
        <a:p>
          <a:endParaRPr lang="hu-HU"/>
        </a:p>
      </dgm:t>
    </dgm:pt>
    <dgm:pt modelId="{CCECFACA-99EC-4AFA-B37C-9A26B7F3EDEE}">
      <dgm:prSet phldrT="[Szöveg]" custT="1"/>
      <dgm:spPr>
        <a:xfrm>
          <a:off x="3376669" y="360776"/>
          <a:ext cx="7647109" cy="1864242"/>
        </a:xfrm>
        <a:solidFill>
          <a:srgbClr val="83992A">
            <a:lumMod val="20000"/>
            <a:lumOff val="8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114300" lvl="1" indent="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u-HU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Munkaidő és  keresetkorlát nélkül létesíthető munkaviszony  </a:t>
          </a:r>
        </a:p>
      </dgm:t>
    </dgm:pt>
    <dgm:pt modelId="{8E81529D-B01A-418E-A1BC-51E99B3C6D56}" type="parTrans" cxnId="{B15A24D3-AEEC-48AB-AE22-F22BA4C2E34D}">
      <dgm:prSet/>
      <dgm:spPr/>
      <dgm:t>
        <a:bodyPr/>
        <a:lstStyle/>
        <a:p>
          <a:endParaRPr lang="hu-HU"/>
        </a:p>
      </dgm:t>
    </dgm:pt>
    <dgm:pt modelId="{8EF212C0-C386-475C-88A3-4ABC0C74616A}" type="sibTrans" cxnId="{B15A24D3-AEEC-48AB-AE22-F22BA4C2E34D}">
      <dgm:prSet/>
      <dgm:spPr/>
      <dgm:t>
        <a:bodyPr/>
        <a:lstStyle/>
        <a:p>
          <a:endParaRPr lang="hu-HU"/>
        </a:p>
      </dgm:t>
    </dgm:pt>
    <dgm:pt modelId="{196057CC-B66D-43B9-AE77-87FDC59248D7}" type="pres">
      <dgm:prSet presAssocID="{6C9E974A-E037-4DB5-BA17-02061CE34C7E}" presName="Name0" presStyleCnt="0">
        <dgm:presLayoutVars>
          <dgm:dir/>
          <dgm:animLvl val="lvl"/>
          <dgm:resizeHandles val="exact"/>
        </dgm:presLayoutVars>
      </dgm:prSet>
      <dgm:spPr/>
    </dgm:pt>
    <dgm:pt modelId="{B48259BC-2639-4C19-95B8-D0D6105B6988}" type="pres">
      <dgm:prSet presAssocID="{12DBE291-50B8-45FF-B334-BBD33677FB88}" presName="linNode" presStyleCnt="0"/>
      <dgm:spPr/>
    </dgm:pt>
    <dgm:pt modelId="{DE514566-DC26-4E2D-BD6A-C5BC549B65FE}" type="pres">
      <dgm:prSet presAssocID="{12DBE291-50B8-45FF-B334-BBD33677FB88}" presName="parTx" presStyleLbl="revTx" presStyleIdx="0" presStyleCnt="2">
        <dgm:presLayoutVars>
          <dgm:chMax val="1"/>
          <dgm:bulletEnabled val="1"/>
        </dgm:presLayoutVars>
      </dgm:prSet>
      <dgm:spPr/>
    </dgm:pt>
    <dgm:pt modelId="{C4F4ABC2-A0B6-4ECA-BA9C-A17D5BB9A72F}" type="pres">
      <dgm:prSet presAssocID="{12DBE291-50B8-45FF-B334-BBD33677FB88}" presName="bracket" presStyleLbl="parChTrans1D1" presStyleIdx="0" presStyleCnt="2"/>
      <dgm:spPr>
        <a:xfrm>
          <a:off x="2669339" y="394015"/>
          <a:ext cx="533763" cy="1819821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rgbClr val="83992A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B36AB05-CE6D-4AC2-B3F4-9F1D55A874F8}" type="pres">
      <dgm:prSet presAssocID="{12DBE291-50B8-45FF-B334-BBD33677FB88}" presName="spH" presStyleCnt="0"/>
      <dgm:spPr/>
    </dgm:pt>
    <dgm:pt modelId="{AF1D127F-7343-4577-BB53-E4AAE5532B47}" type="pres">
      <dgm:prSet presAssocID="{12DBE291-50B8-45FF-B334-BBD33677FB88}" presName="desTx" presStyleLbl="node1" presStyleIdx="0" presStyleCnt="2" custScaleX="105344" custScaleY="102441" custLinFactNeighborX="-18706" custLinFactNeighborY="-606">
        <dgm:presLayoutVars>
          <dgm:bulletEnabled val="1"/>
        </dgm:presLayoutVars>
      </dgm:prSet>
      <dgm:spPr>
        <a:prstGeom prst="rect">
          <a:avLst/>
        </a:prstGeom>
      </dgm:spPr>
    </dgm:pt>
    <dgm:pt modelId="{DA6059CA-4C2C-4239-8472-B96EF7F12AD0}" type="pres">
      <dgm:prSet presAssocID="{E240309E-8EFD-42C2-8495-847B33423D18}" presName="spV" presStyleCnt="0"/>
      <dgm:spPr/>
    </dgm:pt>
    <dgm:pt modelId="{B3EE11C9-F542-4473-8F05-0635B9A60022}" type="pres">
      <dgm:prSet presAssocID="{CC8D4F0B-C032-498A-8D80-3FAEF8B33C4C}" presName="linNode" presStyleCnt="0"/>
      <dgm:spPr/>
    </dgm:pt>
    <dgm:pt modelId="{542F5DD2-667C-472B-B05E-43A4B0981124}" type="pres">
      <dgm:prSet presAssocID="{CC8D4F0B-C032-498A-8D80-3FAEF8B33C4C}" presName="parTx" presStyleLbl="revTx" presStyleIdx="1" presStyleCnt="2" custScaleY="92705" custLinFactNeighborX="-6506" custLinFactNeighborY="2562">
        <dgm:presLayoutVars>
          <dgm:chMax val="1"/>
          <dgm:bulletEnabled val="1"/>
        </dgm:presLayoutVars>
      </dgm:prSet>
      <dgm:spPr/>
    </dgm:pt>
    <dgm:pt modelId="{8AD6030B-6713-4B5B-A831-06464D1A3677}" type="pres">
      <dgm:prSet presAssocID="{CC8D4F0B-C032-498A-8D80-3FAEF8B33C4C}" presName="bracket" presStyleLbl="parChTrans1D1" presStyleIdx="1" presStyleCnt="2"/>
      <dgm:spPr>
        <a:xfrm>
          <a:off x="2666637" y="2466222"/>
          <a:ext cx="533222" cy="2413241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rgbClr val="83992A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42E4251-9314-4DAA-A937-1EEBA434D83D}" type="pres">
      <dgm:prSet presAssocID="{CC8D4F0B-C032-498A-8D80-3FAEF8B33C4C}" presName="spH" presStyleCnt="0"/>
      <dgm:spPr/>
    </dgm:pt>
    <dgm:pt modelId="{49069D04-80EE-4E2B-A9BD-BE74770D22C0}" type="pres">
      <dgm:prSet presAssocID="{CC8D4F0B-C032-498A-8D80-3FAEF8B33C4C}" presName="desTx" presStyleLbl="node1" presStyleIdx="1" presStyleCnt="2" custScaleX="105383" custScaleY="90898" custLinFactNeighborX="0" custLinFactNeighborY="950">
        <dgm:presLayoutVars>
          <dgm:bulletEnabled val="1"/>
        </dgm:presLayoutVars>
      </dgm:prSet>
      <dgm:spPr/>
    </dgm:pt>
  </dgm:ptLst>
  <dgm:cxnLst>
    <dgm:cxn modelId="{1A120509-2117-4B4E-84FD-301610E87223}" type="presOf" srcId="{4D9DB32A-C834-419A-AE19-3644E04E9B1F}" destId="{49069D04-80EE-4E2B-A9BD-BE74770D22C0}" srcOrd="0" destOrd="2" presId="urn:diagrams.loki3.com/BracketList+Icon"/>
    <dgm:cxn modelId="{3479DA09-FA24-4D85-B19E-7B95637B4AAE}" srcId="{CC8D4F0B-C032-498A-8D80-3FAEF8B33C4C}" destId="{56E439F2-B2F4-4577-99DC-B36C5AC4AC32}" srcOrd="0" destOrd="0" parTransId="{91EDCB62-FB70-4F37-9B91-688BC9E11DAA}" sibTransId="{834E21F9-20BA-4EE6-83E8-CB34050588E2}"/>
    <dgm:cxn modelId="{41553F0D-3CBB-42EB-8233-8B98D7EFD5FF}" type="presOf" srcId="{12DBE291-50B8-45FF-B334-BBD33677FB88}" destId="{DE514566-DC26-4E2D-BD6A-C5BC549B65FE}" srcOrd="0" destOrd="0" presId="urn:diagrams.loki3.com/BracketList+Icon"/>
    <dgm:cxn modelId="{31C7C813-79FD-4A7F-BC9E-3195449844DF}" srcId="{12DBE291-50B8-45FF-B334-BBD33677FB88}" destId="{AC44E034-3DE8-42C6-B0AE-829F264FE29F}" srcOrd="3" destOrd="0" parTransId="{AE107C34-BB8B-44AD-9BF1-3B2000F638C7}" sibTransId="{5EC96287-5A7B-41F2-B34B-3EF2D7902E7D}"/>
    <dgm:cxn modelId="{FB7C6220-4892-46EB-9C4C-76C91164249F}" type="presOf" srcId="{CCECFACA-99EC-4AFA-B37C-9A26B7F3EDEE}" destId="{AF1D127F-7343-4577-BB53-E4AAE5532B47}" srcOrd="0" destOrd="2" presId="urn:diagrams.loki3.com/BracketList+Icon"/>
    <dgm:cxn modelId="{BCA0DD65-27D8-4392-94E5-B994E8A1C828}" srcId="{CC8D4F0B-C032-498A-8D80-3FAEF8B33C4C}" destId="{0CDD6185-F78F-4A9E-97BB-ECBB1FEBA3A2}" srcOrd="3" destOrd="0" parTransId="{65012391-DBC4-4603-9A6F-FB809513608E}" sibTransId="{3CA293C8-FE5E-4EB7-AFA4-ACB7F961832F}"/>
    <dgm:cxn modelId="{84E8CA4A-825F-4125-945D-55425A857F09}" type="presOf" srcId="{AC44E034-3DE8-42C6-B0AE-829F264FE29F}" destId="{AF1D127F-7343-4577-BB53-E4AAE5532B47}" srcOrd="0" destOrd="3" presId="urn:diagrams.loki3.com/BracketList+Icon"/>
    <dgm:cxn modelId="{6725E159-DDC4-4797-91D2-5E763044E71A}" type="presOf" srcId="{E989FEB1-B264-49E0-9503-E2BF4DB1E389}" destId="{AF1D127F-7343-4577-BB53-E4AAE5532B47}" srcOrd="0" destOrd="4" presId="urn:diagrams.loki3.com/BracketList+Icon"/>
    <dgm:cxn modelId="{9C7EEA7B-B88F-4CAE-9B8D-FF8D76902AA4}" type="presOf" srcId="{CC8D4F0B-C032-498A-8D80-3FAEF8B33C4C}" destId="{542F5DD2-667C-472B-B05E-43A4B0981124}" srcOrd="0" destOrd="0" presId="urn:diagrams.loki3.com/BracketList+Icon"/>
    <dgm:cxn modelId="{A18B847D-4A9D-4B18-93E7-5CB28C4AAFEB}" srcId="{12DBE291-50B8-45FF-B334-BBD33677FB88}" destId="{92BE3B6A-DECC-437E-8557-985809775B60}" srcOrd="0" destOrd="0" parTransId="{5070A250-2941-4303-9B3A-44B455B5501C}" sibTransId="{0D7FD71D-D964-4733-8E29-55B03517215B}"/>
    <dgm:cxn modelId="{664B5B7F-83A2-4FD4-8589-D38611B74459}" type="presOf" srcId="{0CDD6185-F78F-4A9E-97BB-ECBB1FEBA3A2}" destId="{49069D04-80EE-4E2B-A9BD-BE74770D22C0}" srcOrd="0" destOrd="3" presId="urn:diagrams.loki3.com/BracketList+Icon"/>
    <dgm:cxn modelId="{EEF8E18C-DC8C-4A4B-ABF0-06C62331F8AB}" type="presOf" srcId="{97D36DF2-C39A-4589-B4B4-76E45070B587}" destId="{49069D04-80EE-4E2B-A9BD-BE74770D22C0}" srcOrd="0" destOrd="1" presId="urn:diagrams.loki3.com/BracketList+Icon"/>
    <dgm:cxn modelId="{AF0D0B8E-D299-4B1C-B487-350456373740}" srcId="{6C9E974A-E037-4DB5-BA17-02061CE34C7E}" destId="{12DBE291-50B8-45FF-B334-BBD33677FB88}" srcOrd="0" destOrd="0" parTransId="{A5C62CDA-EE55-4188-B11A-0C6249CDE864}" sibTransId="{E240309E-8EFD-42C2-8495-847B33423D18}"/>
    <dgm:cxn modelId="{B3071DA0-0801-4A51-B942-667FC361852B}" srcId="{12DBE291-50B8-45FF-B334-BBD33677FB88}" destId="{38C252FD-7115-4F52-A55F-1C19C193B10D}" srcOrd="1" destOrd="0" parTransId="{895B8E5F-0BAA-4FA9-8408-59BE04316212}" sibTransId="{7B1F699E-9ADA-496A-BDB6-36043B3B0FBD}"/>
    <dgm:cxn modelId="{E48A74A4-AA92-4140-899B-AEA6E99F45B2}" type="presOf" srcId="{38C252FD-7115-4F52-A55F-1C19C193B10D}" destId="{AF1D127F-7343-4577-BB53-E4AAE5532B47}" srcOrd="0" destOrd="1" presId="urn:diagrams.loki3.com/BracketList+Icon"/>
    <dgm:cxn modelId="{E12B2AA7-3A9C-4F5D-BD6E-3EFE027C5685}" type="presOf" srcId="{56E439F2-B2F4-4577-99DC-B36C5AC4AC32}" destId="{49069D04-80EE-4E2B-A9BD-BE74770D22C0}" srcOrd="0" destOrd="0" presId="urn:diagrams.loki3.com/BracketList+Icon"/>
    <dgm:cxn modelId="{D98B10AE-8523-47AC-9C7A-AA20FE15257A}" srcId="{6C9E974A-E037-4DB5-BA17-02061CE34C7E}" destId="{CC8D4F0B-C032-498A-8D80-3FAEF8B33C4C}" srcOrd="1" destOrd="0" parTransId="{44269180-FB4C-4AD3-BBD7-D51A94E0C104}" sibTransId="{CF8A72EF-50FE-4CD0-B26C-2BD796A21A92}"/>
    <dgm:cxn modelId="{5E9EFCB1-10F4-4567-9AE5-EECD17F109CB}" srcId="{12DBE291-50B8-45FF-B334-BBD33677FB88}" destId="{E989FEB1-B264-49E0-9503-E2BF4DB1E389}" srcOrd="4" destOrd="0" parTransId="{044BF3C8-D2AB-420E-8E3E-46DED7D1D41F}" sibTransId="{823443EA-CA54-44E0-B665-0FCC628FB26A}"/>
    <dgm:cxn modelId="{557D84CB-A390-4717-B215-65EF4AB6947B}" type="presOf" srcId="{92BE3B6A-DECC-437E-8557-985809775B60}" destId="{AF1D127F-7343-4577-BB53-E4AAE5532B47}" srcOrd="0" destOrd="0" presId="urn:diagrams.loki3.com/BracketList+Icon"/>
    <dgm:cxn modelId="{BEF02CCF-1E59-4A12-9B25-8AFF745A59F2}" srcId="{CC8D4F0B-C032-498A-8D80-3FAEF8B33C4C}" destId="{97D36DF2-C39A-4589-B4B4-76E45070B587}" srcOrd="1" destOrd="0" parTransId="{E6296453-5C13-4C90-8CA5-16F3FCF5B49D}" sibTransId="{900426EA-0AFA-47A8-B63D-39809A7560AC}"/>
    <dgm:cxn modelId="{B15A24D3-AEEC-48AB-AE22-F22BA4C2E34D}" srcId="{12DBE291-50B8-45FF-B334-BBD33677FB88}" destId="{CCECFACA-99EC-4AFA-B37C-9A26B7F3EDEE}" srcOrd="2" destOrd="0" parTransId="{8E81529D-B01A-418E-A1BC-51E99B3C6D56}" sibTransId="{8EF212C0-C386-475C-88A3-4ABC0C74616A}"/>
    <dgm:cxn modelId="{D18A04E5-899B-4491-941B-5852DF6D0F2A}" srcId="{CC8D4F0B-C032-498A-8D80-3FAEF8B33C4C}" destId="{4D9DB32A-C834-419A-AE19-3644E04E9B1F}" srcOrd="2" destOrd="0" parTransId="{09211C5E-7BD6-4FC6-A263-692654E31F3F}" sibTransId="{8591BF44-127F-4822-8822-69731DBFD6D3}"/>
    <dgm:cxn modelId="{1EBA4EED-10FF-4D58-A385-53BF40B8F2DD}" type="presOf" srcId="{7F661CCC-F499-4148-A51E-58C72543F68F}" destId="{49069D04-80EE-4E2B-A9BD-BE74770D22C0}" srcOrd="0" destOrd="4" presId="urn:diagrams.loki3.com/BracketList+Icon"/>
    <dgm:cxn modelId="{9A6FB3F4-5075-45E1-B2A3-F520BB1111E6}" srcId="{CC8D4F0B-C032-498A-8D80-3FAEF8B33C4C}" destId="{7F661CCC-F499-4148-A51E-58C72543F68F}" srcOrd="4" destOrd="0" parTransId="{0C7A63DA-32B1-42FB-BFD9-1929AF5853F2}" sibTransId="{E027F0E7-F9F3-47F8-9CAC-7228A6641434}"/>
    <dgm:cxn modelId="{47A9F0FA-0E2A-45E4-8600-D642105BAE3C}" type="presOf" srcId="{6C9E974A-E037-4DB5-BA17-02061CE34C7E}" destId="{196057CC-B66D-43B9-AE77-87FDC59248D7}" srcOrd="0" destOrd="0" presId="urn:diagrams.loki3.com/BracketList+Icon"/>
    <dgm:cxn modelId="{AADDDECD-27E8-44AE-A7F1-8C8C3600D906}" type="presParOf" srcId="{196057CC-B66D-43B9-AE77-87FDC59248D7}" destId="{B48259BC-2639-4C19-95B8-D0D6105B6988}" srcOrd="0" destOrd="0" presId="urn:diagrams.loki3.com/BracketList+Icon"/>
    <dgm:cxn modelId="{BD66B928-88ED-479C-8ED6-2BF8E913693E}" type="presParOf" srcId="{B48259BC-2639-4C19-95B8-D0D6105B6988}" destId="{DE514566-DC26-4E2D-BD6A-C5BC549B65FE}" srcOrd="0" destOrd="0" presId="urn:diagrams.loki3.com/BracketList+Icon"/>
    <dgm:cxn modelId="{11F45466-1878-41AB-8224-B16C2DEAEE83}" type="presParOf" srcId="{B48259BC-2639-4C19-95B8-D0D6105B6988}" destId="{C4F4ABC2-A0B6-4ECA-BA9C-A17D5BB9A72F}" srcOrd="1" destOrd="0" presId="urn:diagrams.loki3.com/BracketList+Icon"/>
    <dgm:cxn modelId="{1A6B609F-9582-4C39-916F-B56F1D6D1B07}" type="presParOf" srcId="{B48259BC-2639-4C19-95B8-D0D6105B6988}" destId="{7B36AB05-CE6D-4AC2-B3F4-9F1D55A874F8}" srcOrd="2" destOrd="0" presId="urn:diagrams.loki3.com/BracketList+Icon"/>
    <dgm:cxn modelId="{E597A84C-CB46-453B-B3DF-1FFF290DF91D}" type="presParOf" srcId="{B48259BC-2639-4C19-95B8-D0D6105B6988}" destId="{AF1D127F-7343-4577-BB53-E4AAE5532B47}" srcOrd="3" destOrd="0" presId="urn:diagrams.loki3.com/BracketList+Icon"/>
    <dgm:cxn modelId="{8D3BCC8E-8C9B-4578-B505-DCE08F9B420D}" type="presParOf" srcId="{196057CC-B66D-43B9-AE77-87FDC59248D7}" destId="{DA6059CA-4C2C-4239-8472-B96EF7F12AD0}" srcOrd="1" destOrd="0" presId="urn:diagrams.loki3.com/BracketList+Icon"/>
    <dgm:cxn modelId="{7ADA3AE4-9709-422A-9E01-3F56AB40528B}" type="presParOf" srcId="{196057CC-B66D-43B9-AE77-87FDC59248D7}" destId="{B3EE11C9-F542-4473-8F05-0635B9A60022}" srcOrd="2" destOrd="0" presId="urn:diagrams.loki3.com/BracketList+Icon"/>
    <dgm:cxn modelId="{B9CCFE30-348D-4774-A461-1DD1F0EB62EA}" type="presParOf" srcId="{B3EE11C9-F542-4473-8F05-0635B9A60022}" destId="{542F5DD2-667C-472B-B05E-43A4B0981124}" srcOrd="0" destOrd="0" presId="urn:diagrams.loki3.com/BracketList+Icon"/>
    <dgm:cxn modelId="{9325467C-0296-4345-99F9-A0819A598444}" type="presParOf" srcId="{B3EE11C9-F542-4473-8F05-0635B9A60022}" destId="{8AD6030B-6713-4B5B-A831-06464D1A3677}" srcOrd="1" destOrd="0" presId="urn:diagrams.loki3.com/BracketList+Icon"/>
    <dgm:cxn modelId="{E93BAD32-89DD-47A6-8959-832D5CF3B43A}" type="presParOf" srcId="{B3EE11C9-F542-4473-8F05-0635B9A60022}" destId="{F42E4251-9314-4DAA-A937-1EEBA434D83D}" srcOrd="2" destOrd="0" presId="urn:diagrams.loki3.com/BracketList+Icon"/>
    <dgm:cxn modelId="{58B2D0EB-8349-4D33-861B-A25C8D551ECA}" type="presParOf" srcId="{B3EE11C9-F542-4473-8F05-0635B9A60022}" destId="{49069D04-80EE-4E2B-A9BD-BE74770D22C0}" srcOrd="3" destOrd="0" presId="urn:diagrams.loki3.com/BracketList+Icon"/>
  </dgm:cxnLst>
  <dgm:bg>
    <a:solidFill>
      <a:schemeClr val="accent1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B47DBA-0B55-4630-AF79-2DF389D29F3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7E455E0-FD9A-482A-B41D-00BE2F884CCB}">
      <dgm:prSet phldrT="[Szöveg]"/>
      <dgm:spPr/>
      <dgm:t>
        <a:bodyPr/>
        <a:lstStyle/>
        <a:p>
          <a:r>
            <a:rPr lang="hu-HU" dirty="0">
              <a:solidFill>
                <a:schemeClr val="bg1"/>
              </a:solidFill>
            </a:rPr>
            <a:t>Központ élén  Igazgató</a:t>
          </a:r>
        </a:p>
      </dgm:t>
    </dgm:pt>
    <dgm:pt modelId="{1C31CEF5-EEE3-46B3-99DF-39EE56DBD2E8}" type="parTrans" cxnId="{75631062-5E54-4741-BD70-5043B91D5CC6}">
      <dgm:prSet/>
      <dgm:spPr/>
      <dgm:t>
        <a:bodyPr/>
        <a:lstStyle/>
        <a:p>
          <a:endParaRPr lang="hu-HU"/>
        </a:p>
      </dgm:t>
    </dgm:pt>
    <dgm:pt modelId="{EC46B1D4-0F08-4ACB-BC1D-925380C9280B}" type="sibTrans" cxnId="{75631062-5E54-4741-BD70-5043B91D5CC6}">
      <dgm:prSet/>
      <dgm:spPr/>
      <dgm:t>
        <a:bodyPr/>
        <a:lstStyle/>
        <a:p>
          <a:endParaRPr lang="hu-HU"/>
        </a:p>
      </dgm:t>
    </dgm:pt>
    <dgm:pt modelId="{F28A81FE-81AB-4D68-BC12-24C2BA50ED65}">
      <dgm:prSet phldrT="[Szöveg]"/>
      <dgm:spPr/>
      <dgm:t>
        <a:bodyPr/>
        <a:lstStyle/>
        <a:p>
          <a:r>
            <a:rPr lang="hu-HU" b="1" dirty="0"/>
            <a:t>Rehabilitációs foglalkoztatási referens</a:t>
          </a:r>
        </a:p>
        <a:p>
          <a:r>
            <a:rPr lang="hu-HU" dirty="0"/>
            <a:t>(Komplex szakorvosi vizsgálatra felkészítés, tanácsadás, kapcsolattartás hatóságokkal, </a:t>
          </a:r>
          <a:r>
            <a:rPr lang="hu-HU" dirty="0" err="1"/>
            <a:t>mmk</a:t>
          </a:r>
          <a:r>
            <a:rPr lang="hu-HU" dirty="0"/>
            <a:t>-ás munkavállalókkal és munkahelyi vezetőkkel - mentorálás)</a:t>
          </a:r>
        </a:p>
      </dgm:t>
    </dgm:pt>
    <dgm:pt modelId="{B249E950-55C1-49E5-AED2-18DAB6339CFD}" type="parTrans" cxnId="{7BD34B44-B344-4900-A929-30172524C961}">
      <dgm:prSet/>
      <dgm:spPr/>
      <dgm:t>
        <a:bodyPr/>
        <a:lstStyle/>
        <a:p>
          <a:endParaRPr lang="hu-HU"/>
        </a:p>
      </dgm:t>
    </dgm:pt>
    <dgm:pt modelId="{0C6F06AF-1AD2-4DFD-85C7-715D3D44D778}" type="sibTrans" cxnId="{7BD34B44-B344-4900-A929-30172524C961}">
      <dgm:prSet/>
      <dgm:spPr/>
      <dgm:t>
        <a:bodyPr/>
        <a:lstStyle/>
        <a:p>
          <a:endParaRPr lang="hu-HU"/>
        </a:p>
      </dgm:t>
    </dgm:pt>
    <dgm:pt modelId="{255B5C6A-DB58-4735-8BFE-E2C3A62784BD}">
      <dgm:prSet/>
      <dgm:spPr/>
      <dgm:t>
        <a:bodyPr/>
        <a:lstStyle/>
        <a:p>
          <a:r>
            <a:rPr lang="hu-HU" b="1" dirty="0"/>
            <a:t>Szociális szervező munkatárs</a:t>
          </a:r>
        </a:p>
        <a:p>
          <a:r>
            <a:rPr lang="hu-HU" dirty="0"/>
            <a:t>(munkaerő toborzás, interjúztatás, munkaerő kiközvetítés, felvételi folyamatok koordinálása</a:t>
          </a:r>
        </a:p>
      </dgm:t>
    </dgm:pt>
    <dgm:pt modelId="{4756F6E0-76BE-45B4-A972-A8B120D07458}" type="parTrans" cxnId="{E3D3B550-9059-4DEE-829B-7BEDBC8D7C93}">
      <dgm:prSet/>
      <dgm:spPr/>
      <dgm:t>
        <a:bodyPr/>
        <a:lstStyle/>
        <a:p>
          <a:endParaRPr lang="hu-HU"/>
        </a:p>
      </dgm:t>
    </dgm:pt>
    <dgm:pt modelId="{052EA6DB-A754-4D4C-A138-09069F3CD704}" type="sibTrans" cxnId="{E3D3B550-9059-4DEE-829B-7BEDBC8D7C93}">
      <dgm:prSet/>
      <dgm:spPr/>
      <dgm:t>
        <a:bodyPr/>
        <a:lstStyle/>
        <a:p>
          <a:endParaRPr lang="hu-HU"/>
        </a:p>
      </dgm:t>
    </dgm:pt>
    <dgm:pt modelId="{37561E56-885F-472E-9FB0-16B08A460B1A}">
      <dgm:prSet/>
      <dgm:spPr/>
      <dgm:t>
        <a:bodyPr/>
        <a:lstStyle/>
        <a:p>
          <a:r>
            <a:rPr lang="hu-HU" b="1" dirty="0"/>
            <a:t>Ügyintéző</a:t>
          </a:r>
        </a:p>
        <a:p>
          <a:r>
            <a:rPr lang="hu-HU" dirty="0"/>
            <a:t>(adminisztráció, megrendelések, nyilvántartások)</a:t>
          </a:r>
        </a:p>
      </dgm:t>
    </dgm:pt>
    <dgm:pt modelId="{F08C241A-40A2-44BD-91DC-82C5D02F79F5}" type="parTrans" cxnId="{271AEDE8-2D82-4FF7-AEDB-EBDC302B1B17}">
      <dgm:prSet/>
      <dgm:spPr/>
      <dgm:t>
        <a:bodyPr/>
        <a:lstStyle/>
        <a:p>
          <a:endParaRPr lang="hu-HU"/>
        </a:p>
      </dgm:t>
    </dgm:pt>
    <dgm:pt modelId="{0C0A6DF9-3398-4DD5-8891-959FDB346A76}" type="sibTrans" cxnId="{271AEDE8-2D82-4FF7-AEDB-EBDC302B1B17}">
      <dgm:prSet/>
      <dgm:spPr/>
      <dgm:t>
        <a:bodyPr/>
        <a:lstStyle/>
        <a:p>
          <a:endParaRPr lang="hu-HU"/>
        </a:p>
      </dgm:t>
    </dgm:pt>
    <dgm:pt modelId="{B1435788-1892-4979-8786-FB17004B6B2A}" type="pres">
      <dgm:prSet presAssocID="{81B47DBA-0B55-4630-AF79-2DF389D29F3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DC753BC-552E-4A18-805C-EBCAEA881964}" type="pres">
      <dgm:prSet presAssocID="{47E455E0-FD9A-482A-B41D-00BE2F884CCB}" presName="root" presStyleCnt="0"/>
      <dgm:spPr/>
    </dgm:pt>
    <dgm:pt modelId="{2FACDA29-589D-42AD-9860-EFD7C1DC07C6}" type="pres">
      <dgm:prSet presAssocID="{47E455E0-FD9A-482A-B41D-00BE2F884CCB}" presName="rootComposite" presStyleCnt="0"/>
      <dgm:spPr/>
    </dgm:pt>
    <dgm:pt modelId="{964F3DE8-B002-494E-9779-63173EF4910D}" type="pres">
      <dgm:prSet presAssocID="{47E455E0-FD9A-482A-B41D-00BE2F884CCB}" presName="rootText" presStyleLbl="node1" presStyleIdx="0" presStyleCnt="1" custScaleX="170234" custLinFactNeighborX="-8082" custLinFactNeighborY="962"/>
      <dgm:spPr/>
    </dgm:pt>
    <dgm:pt modelId="{A95068DE-47FA-487D-8677-53141AA1EC91}" type="pres">
      <dgm:prSet presAssocID="{47E455E0-FD9A-482A-B41D-00BE2F884CCB}" presName="rootConnector" presStyleLbl="node1" presStyleIdx="0" presStyleCnt="1"/>
      <dgm:spPr/>
    </dgm:pt>
    <dgm:pt modelId="{E54D0EAB-4BAC-46F7-A723-99201C573C4D}" type="pres">
      <dgm:prSet presAssocID="{47E455E0-FD9A-482A-B41D-00BE2F884CCB}" presName="childShape" presStyleCnt="0"/>
      <dgm:spPr/>
    </dgm:pt>
    <dgm:pt modelId="{E3A951CE-3964-4421-B707-F4CD02C1B00A}" type="pres">
      <dgm:prSet presAssocID="{B249E950-55C1-49E5-AED2-18DAB6339CFD}" presName="Name13" presStyleLbl="parChTrans1D2" presStyleIdx="0" presStyleCnt="3"/>
      <dgm:spPr/>
    </dgm:pt>
    <dgm:pt modelId="{C2E2156D-9409-41B6-BB4C-0090A91E5F44}" type="pres">
      <dgm:prSet presAssocID="{F28A81FE-81AB-4D68-BC12-24C2BA50ED65}" presName="childText" presStyleLbl="bgAcc1" presStyleIdx="0" presStyleCnt="3" custScaleX="275288">
        <dgm:presLayoutVars>
          <dgm:bulletEnabled val="1"/>
        </dgm:presLayoutVars>
      </dgm:prSet>
      <dgm:spPr/>
    </dgm:pt>
    <dgm:pt modelId="{AFEBA79A-AEFB-4498-A93C-62094F99EA55}" type="pres">
      <dgm:prSet presAssocID="{4756F6E0-76BE-45B4-A972-A8B120D07458}" presName="Name13" presStyleLbl="parChTrans1D2" presStyleIdx="1" presStyleCnt="3"/>
      <dgm:spPr/>
    </dgm:pt>
    <dgm:pt modelId="{FCD4D854-2E2D-4DC5-956D-B8C31A15EF40}" type="pres">
      <dgm:prSet presAssocID="{255B5C6A-DB58-4735-8BFE-E2C3A62784BD}" presName="childText" presStyleLbl="bgAcc1" presStyleIdx="1" presStyleCnt="3" custScaleX="277562">
        <dgm:presLayoutVars>
          <dgm:bulletEnabled val="1"/>
        </dgm:presLayoutVars>
      </dgm:prSet>
      <dgm:spPr/>
    </dgm:pt>
    <dgm:pt modelId="{2933C47B-7487-4489-9523-93493A4D33E4}" type="pres">
      <dgm:prSet presAssocID="{F08C241A-40A2-44BD-91DC-82C5D02F79F5}" presName="Name13" presStyleLbl="parChTrans1D2" presStyleIdx="2" presStyleCnt="3"/>
      <dgm:spPr/>
    </dgm:pt>
    <dgm:pt modelId="{ECA604AF-36DC-4530-963A-62E6AB3C6DB3}" type="pres">
      <dgm:prSet presAssocID="{37561E56-885F-472E-9FB0-16B08A460B1A}" presName="childText" presStyleLbl="bgAcc1" presStyleIdx="2" presStyleCnt="3" custScaleX="264279">
        <dgm:presLayoutVars>
          <dgm:bulletEnabled val="1"/>
        </dgm:presLayoutVars>
      </dgm:prSet>
      <dgm:spPr/>
    </dgm:pt>
  </dgm:ptLst>
  <dgm:cxnLst>
    <dgm:cxn modelId="{75F02126-F44D-48F6-B816-917DFD49F7A5}" type="presOf" srcId="{4756F6E0-76BE-45B4-A972-A8B120D07458}" destId="{AFEBA79A-AEFB-4498-A93C-62094F99EA55}" srcOrd="0" destOrd="0" presId="urn:microsoft.com/office/officeart/2005/8/layout/hierarchy3"/>
    <dgm:cxn modelId="{90C84B3C-0AA9-4C1F-9551-0070B4059326}" type="presOf" srcId="{47E455E0-FD9A-482A-B41D-00BE2F884CCB}" destId="{964F3DE8-B002-494E-9779-63173EF4910D}" srcOrd="0" destOrd="0" presId="urn:microsoft.com/office/officeart/2005/8/layout/hierarchy3"/>
    <dgm:cxn modelId="{75631062-5E54-4741-BD70-5043B91D5CC6}" srcId="{81B47DBA-0B55-4630-AF79-2DF389D29F3B}" destId="{47E455E0-FD9A-482A-B41D-00BE2F884CCB}" srcOrd="0" destOrd="0" parTransId="{1C31CEF5-EEE3-46B3-99DF-39EE56DBD2E8}" sibTransId="{EC46B1D4-0F08-4ACB-BC1D-925380C9280B}"/>
    <dgm:cxn modelId="{7BD34B44-B344-4900-A929-30172524C961}" srcId="{47E455E0-FD9A-482A-B41D-00BE2F884CCB}" destId="{F28A81FE-81AB-4D68-BC12-24C2BA50ED65}" srcOrd="0" destOrd="0" parTransId="{B249E950-55C1-49E5-AED2-18DAB6339CFD}" sibTransId="{0C6F06AF-1AD2-4DFD-85C7-715D3D44D778}"/>
    <dgm:cxn modelId="{52A03F66-858F-4F2C-925E-EE7A12FAC02E}" type="presOf" srcId="{B249E950-55C1-49E5-AED2-18DAB6339CFD}" destId="{E3A951CE-3964-4421-B707-F4CD02C1B00A}" srcOrd="0" destOrd="0" presId="urn:microsoft.com/office/officeart/2005/8/layout/hierarchy3"/>
    <dgm:cxn modelId="{B8E2AE47-D55B-48CC-8281-EF62CB76314A}" type="presOf" srcId="{81B47DBA-0B55-4630-AF79-2DF389D29F3B}" destId="{B1435788-1892-4979-8786-FB17004B6B2A}" srcOrd="0" destOrd="0" presId="urn:microsoft.com/office/officeart/2005/8/layout/hierarchy3"/>
    <dgm:cxn modelId="{1FBFFB68-D857-49BE-A1C5-BA6F1E5921FA}" type="presOf" srcId="{F08C241A-40A2-44BD-91DC-82C5D02F79F5}" destId="{2933C47B-7487-4489-9523-93493A4D33E4}" srcOrd="0" destOrd="0" presId="urn:microsoft.com/office/officeart/2005/8/layout/hierarchy3"/>
    <dgm:cxn modelId="{E3D3B550-9059-4DEE-829B-7BEDBC8D7C93}" srcId="{47E455E0-FD9A-482A-B41D-00BE2F884CCB}" destId="{255B5C6A-DB58-4735-8BFE-E2C3A62784BD}" srcOrd="1" destOrd="0" parTransId="{4756F6E0-76BE-45B4-A972-A8B120D07458}" sibTransId="{052EA6DB-A754-4D4C-A138-09069F3CD704}"/>
    <dgm:cxn modelId="{1922B871-833F-42AA-BEDF-9DD4D4FD5397}" type="presOf" srcId="{47E455E0-FD9A-482A-B41D-00BE2F884CCB}" destId="{A95068DE-47FA-487D-8677-53141AA1EC91}" srcOrd="1" destOrd="0" presId="urn:microsoft.com/office/officeart/2005/8/layout/hierarchy3"/>
    <dgm:cxn modelId="{BCEC7683-4A21-47FB-B69E-74A95F97DB8C}" type="presOf" srcId="{37561E56-885F-472E-9FB0-16B08A460B1A}" destId="{ECA604AF-36DC-4530-963A-62E6AB3C6DB3}" srcOrd="0" destOrd="0" presId="urn:microsoft.com/office/officeart/2005/8/layout/hierarchy3"/>
    <dgm:cxn modelId="{8871BB9F-BC8B-4B48-A877-3D4A3203D108}" type="presOf" srcId="{255B5C6A-DB58-4735-8BFE-E2C3A62784BD}" destId="{FCD4D854-2E2D-4DC5-956D-B8C31A15EF40}" srcOrd="0" destOrd="0" presId="urn:microsoft.com/office/officeart/2005/8/layout/hierarchy3"/>
    <dgm:cxn modelId="{5BA688AA-0790-4303-9F1B-C74CE337B4D6}" type="presOf" srcId="{F28A81FE-81AB-4D68-BC12-24C2BA50ED65}" destId="{C2E2156D-9409-41B6-BB4C-0090A91E5F44}" srcOrd="0" destOrd="0" presId="urn:microsoft.com/office/officeart/2005/8/layout/hierarchy3"/>
    <dgm:cxn modelId="{271AEDE8-2D82-4FF7-AEDB-EBDC302B1B17}" srcId="{47E455E0-FD9A-482A-B41D-00BE2F884CCB}" destId="{37561E56-885F-472E-9FB0-16B08A460B1A}" srcOrd="2" destOrd="0" parTransId="{F08C241A-40A2-44BD-91DC-82C5D02F79F5}" sibTransId="{0C0A6DF9-3398-4DD5-8891-959FDB346A76}"/>
    <dgm:cxn modelId="{366B15BE-0085-4ED1-B2C2-6F3270DC3F2E}" type="presParOf" srcId="{B1435788-1892-4979-8786-FB17004B6B2A}" destId="{FDC753BC-552E-4A18-805C-EBCAEA881964}" srcOrd="0" destOrd="0" presId="urn:microsoft.com/office/officeart/2005/8/layout/hierarchy3"/>
    <dgm:cxn modelId="{140FE7DE-53E8-48F0-8A13-DBC74F09E5AC}" type="presParOf" srcId="{FDC753BC-552E-4A18-805C-EBCAEA881964}" destId="{2FACDA29-589D-42AD-9860-EFD7C1DC07C6}" srcOrd="0" destOrd="0" presId="urn:microsoft.com/office/officeart/2005/8/layout/hierarchy3"/>
    <dgm:cxn modelId="{74060A45-9FD4-446D-9B46-CE337FEFFC8F}" type="presParOf" srcId="{2FACDA29-589D-42AD-9860-EFD7C1DC07C6}" destId="{964F3DE8-B002-494E-9779-63173EF4910D}" srcOrd="0" destOrd="0" presId="urn:microsoft.com/office/officeart/2005/8/layout/hierarchy3"/>
    <dgm:cxn modelId="{7590F13A-E410-4FA2-8A3C-68886C8505EB}" type="presParOf" srcId="{2FACDA29-589D-42AD-9860-EFD7C1DC07C6}" destId="{A95068DE-47FA-487D-8677-53141AA1EC91}" srcOrd="1" destOrd="0" presId="urn:microsoft.com/office/officeart/2005/8/layout/hierarchy3"/>
    <dgm:cxn modelId="{7D73E1EC-8660-499C-B29A-2095D5B10CC9}" type="presParOf" srcId="{FDC753BC-552E-4A18-805C-EBCAEA881964}" destId="{E54D0EAB-4BAC-46F7-A723-99201C573C4D}" srcOrd="1" destOrd="0" presId="urn:microsoft.com/office/officeart/2005/8/layout/hierarchy3"/>
    <dgm:cxn modelId="{7C30F3C9-3267-4867-9AE8-FDF670645955}" type="presParOf" srcId="{E54D0EAB-4BAC-46F7-A723-99201C573C4D}" destId="{E3A951CE-3964-4421-B707-F4CD02C1B00A}" srcOrd="0" destOrd="0" presId="urn:microsoft.com/office/officeart/2005/8/layout/hierarchy3"/>
    <dgm:cxn modelId="{4886B616-3311-415D-B2F2-0B20CDD4DB81}" type="presParOf" srcId="{E54D0EAB-4BAC-46F7-A723-99201C573C4D}" destId="{C2E2156D-9409-41B6-BB4C-0090A91E5F44}" srcOrd="1" destOrd="0" presId="urn:microsoft.com/office/officeart/2005/8/layout/hierarchy3"/>
    <dgm:cxn modelId="{5E477264-F21B-4F93-9F47-F1EAD4501C54}" type="presParOf" srcId="{E54D0EAB-4BAC-46F7-A723-99201C573C4D}" destId="{AFEBA79A-AEFB-4498-A93C-62094F99EA55}" srcOrd="2" destOrd="0" presId="urn:microsoft.com/office/officeart/2005/8/layout/hierarchy3"/>
    <dgm:cxn modelId="{C12FFD95-CF54-4690-9216-966B592048E1}" type="presParOf" srcId="{E54D0EAB-4BAC-46F7-A723-99201C573C4D}" destId="{FCD4D854-2E2D-4DC5-956D-B8C31A15EF40}" srcOrd="3" destOrd="0" presId="urn:microsoft.com/office/officeart/2005/8/layout/hierarchy3"/>
    <dgm:cxn modelId="{2F51D351-D400-4C6A-AE9A-C2B541C54B00}" type="presParOf" srcId="{E54D0EAB-4BAC-46F7-A723-99201C573C4D}" destId="{2933C47B-7487-4489-9523-93493A4D33E4}" srcOrd="4" destOrd="0" presId="urn:microsoft.com/office/officeart/2005/8/layout/hierarchy3"/>
    <dgm:cxn modelId="{31E629B6-2830-4EA7-B40C-943E8C0CC6FF}" type="presParOf" srcId="{E54D0EAB-4BAC-46F7-A723-99201C573C4D}" destId="{ECA604AF-36DC-4530-963A-62E6AB3C6DB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4E2D1-4932-4C63-8493-4194C0FEAA7E}">
      <dsp:nvSpPr>
        <dsp:cNvPr id="0" name=""/>
        <dsp:cNvSpPr/>
      </dsp:nvSpPr>
      <dsp:spPr>
        <a:xfrm>
          <a:off x="0" y="978761"/>
          <a:ext cx="2251251" cy="1125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 err="1">
              <a:solidFill>
                <a:schemeClr val="bg1"/>
              </a:solidFill>
            </a:rPr>
            <a:t>Mmk</a:t>
          </a:r>
          <a:r>
            <a:rPr lang="hu-HU" sz="1200" kern="1200" dirty="0">
              <a:solidFill>
                <a:schemeClr val="bg1"/>
              </a:solidFill>
            </a:rPr>
            <a:t>-sok száma: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solidFill>
                <a:schemeClr val="bg1"/>
              </a:solidFill>
            </a:rPr>
            <a:t>767 ezer fő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 dirty="0">
            <a:solidFill>
              <a:schemeClr val="bg1"/>
            </a:solidFill>
          </a:endParaRPr>
        </a:p>
      </dsp:txBody>
      <dsp:txXfrm>
        <a:off x="32968" y="1011729"/>
        <a:ext cx="2185315" cy="1059689"/>
      </dsp:txXfrm>
    </dsp:sp>
    <dsp:sp modelId="{5F430B87-1F1E-4C26-A8E5-1E8D7EF7FA62}">
      <dsp:nvSpPr>
        <dsp:cNvPr id="0" name=""/>
        <dsp:cNvSpPr/>
      </dsp:nvSpPr>
      <dsp:spPr>
        <a:xfrm rot="18917839">
          <a:off x="2067815" y="1056381"/>
          <a:ext cx="1268431" cy="78134"/>
        </a:xfrm>
        <a:custGeom>
          <a:avLst/>
          <a:gdLst/>
          <a:ahLst/>
          <a:cxnLst/>
          <a:rect l="0" t="0" r="0" b="0"/>
          <a:pathLst>
            <a:path>
              <a:moveTo>
                <a:pt x="0" y="39067"/>
              </a:moveTo>
              <a:lnTo>
                <a:pt x="1268431" y="390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2670320" y="1063738"/>
        <a:ext cx="63421" cy="63421"/>
      </dsp:txXfrm>
    </dsp:sp>
    <dsp:sp modelId="{EDEB6C6C-7F38-44A3-8E98-8272A02E73C5}">
      <dsp:nvSpPr>
        <dsp:cNvPr id="0" name=""/>
        <dsp:cNvSpPr/>
      </dsp:nvSpPr>
      <dsp:spPr>
        <a:xfrm>
          <a:off x="3152810" y="86511"/>
          <a:ext cx="2251251" cy="1125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u-HU" sz="1200" b="0" kern="1200" dirty="0">
              <a:solidFill>
                <a:schemeClr val="bg1"/>
              </a:solidFill>
            </a:rPr>
            <a:t>18 - 44 éves korcsoportba </a:t>
          </a:r>
          <a:r>
            <a:rPr lang="hu-HU" sz="1200" b="0" kern="1200" dirty="0" err="1">
              <a:solidFill>
                <a:schemeClr val="bg1"/>
              </a:solidFill>
            </a:rPr>
            <a:t>tartozikaz</a:t>
          </a:r>
          <a:r>
            <a:rPr lang="hu-HU" sz="1200" b="0" kern="1200" dirty="0">
              <a:solidFill>
                <a:schemeClr val="bg1"/>
              </a:solidFill>
            </a:rPr>
            <a:t> összlétszám 1/5-e: </a:t>
          </a:r>
        </a:p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u-HU" sz="1200" b="0" kern="1200" dirty="0">
              <a:solidFill>
                <a:schemeClr val="bg1"/>
              </a:solidFill>
            </a:rPr>
            <a:t>146 ezer fő  </a:t>
          </a:r>
          <a:endParaRPr lang="hu-HU" sz="1200" b="0" kern="1200" dirty="0"/>
        </a:p>
      </dsp:txBody>
      <dsp:txXfrm>
        <a:off x="3185778" y="119479"/>
        <a:ext cx="2185315" cy="1059689"/>
      </dsp:txXfrm>
    </dsp:sp>
    <dsp:sp modelId="{18B2035E-4F09-440F-B67F-DABA7A500B73}">
      <dsp:nvSpPr>
        <dsp:cNvPr id="0" name=""/>
        <dsp:cNvSpPr/>
      </dsp:nvSpPr>
      <dsp:spPr>
        <a:xfrm rot="1442609">
          <a:off x="2208424" y="1703616"/>
          <a:ext cx="987212" cy="78134"/>
        </a:xfrm>
        <a:custGeom>
          <a:avLst/>
          <a:gdLst/>
          <a:ahLst/>
          <a:cxnLst/>
          <a:rect l="0" t="0" r="0" b="0"/>
          <a:pathLst>
            <a:path>
              <a:moveTo>
                <a:pt x="0" y="39067"/>
              </a:moveTo>
              <a:lnTo>
                <a:pt x="987212" y="390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2677350" y="1718003"/>
        <a:ext cx="49360" cy="49360"/>
      </dsp:txXfrm>
    </dsp:sp>
    <dsp:sp modelId="{79D36005-2DAB-4E33-9404-0F663B03F699}">
      <dsp:nvSpPr>
        <dsp:cNvPr id="0" name=""/>
        <dsp:cNvSpPr/>
      </dsp:nvSpPr>
      <dsp:spPr>
        <a:xfrm>
          <a:off x="3152810" y="1380980"/>
          <a:ext cx="2251251" cy="1125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200" b="0" kern="1200" dirty="0">
              <a:solidFill>
                <a:schemeClr val="bg1"/>
              </a:solidFill>
            </a:rPr>
            <a:t>45–64 éves korcsoportba tartozik az összlétszám 4/5-e: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200" b="0" kern="1200" dirty="0">
              <a:solidFill>
                <a:schemeClr val="bg1"/>
              </a:solidFill>
            </a:rPr>
            <a:t>621 ezer fő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200" b="0" kern="1200" dirty="0">
              <a:solidFill>
                <a:schemeClr val="bg1"/>
              </a:solidFill>
            </a:rPr>
            <a:t>ezen belül 2/3-a 55–64 éves</a:t>
          </a:r>
          <a:endParaRPr lang="hu-HU" sz="1200" b="0" kern="1200" dirty="0"/>
        </a:p>
        <a:p>
          <a:pPr marL="0"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0" kern="1200" dirty="0">
              <a:solidFill>
                <a:schemeClr val="bg1"/>
              </a:solidFill>
            </a:rPr>
            <a:t> </a:t>
          </a:r>
          <a:endParaRPr lang="hu-HU" sz="1200" b="0" kern="1200" dirty="0"/>
        </a:p>
      </dsp:txBody>
      <dsp:txXfrm>
        <a:off x="3185778" y="1413948"/>
        <a:ext cx="2185315" cy="10596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4E2D1-4932-4C63-8493-4194C0FEAA7E}">
      <dsp:nvSpPr>
        <dsp:cNvPr id="0" name=""/>
        <dsp:cNvSpPr/>
      </dsp:nvSpPr>
      <dsp:spPr>
        <a:xfrm>
          <a:off x="3336" y="1145615"/>
          <a:ext cx="1420643" cy="710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solidFill>
                <a:schemeClr val="bg1"/>
              </a:solidFill>
            </a:rPr>
            <a:t>Tartós betegséggel élők száma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solidFill>
                <a:schemeClr val="bg1"/>
              </a:solidFill>
            </a:rPr>
            <a:t>1,7 millió fő</a:t>
          </a:r>
        </a:p>
      </dsp:txBody>
      <dsp:txXfrm>
        <a:off x="24141" y="1166420"/>
        <a:ext cx="1379033" cy="668711"/>
      </dsp:txXfrm>
    </dsp:sp>
    <dsp:sp modelId="{C19AF67D-AF61-4A53-9F40-599B0FF67939}">
      <dsp:nvSpPr>
        <dsp:cNvPr id="0" name=""/>
        <dsp:cNvSpPr/>
      </dsp:nvSpPr>
      <dsp:spPr>
        <a:xfrm rot="19457599">
          <a:off x="1358203" y="1271905"/>
          <a:ext cx="699811" cy="49306"/>
        </a:xfrm>
        <a:custGeom>
          <a:avLst/>
          <a:gdLst/>
          <a:ahLst/>
          <a:cxnLst/>
          <a:rect l="0" t="0" r="0" b="0"/>
          <a:pathLst>
            <a:path>
              <a:moveTo>
                <a:pt x="0" y="24653"/>
              </a:moveTo>
              <a:lnTo>
                <a:pt x="699811" y="246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>
            <a:solidFill>
              <a:schemeClr val="bg1"/>
            </a:solidFill>
          </a:endParaRPr>
        </a:p>
      </dsp:txBody>
      <dsp:txXfrm>
        <a:off x="1690614" y="1279063"/>
        <a:ext cx="34990" cy="34990"/>
      </dsp:txXfrm>
    </dsp:sp>
    <dsp:sp modelId="{56E3CB89-ABB4-45D8-ADE4-CC7FE94BADD1}">
      <dsp:nvSpPr>
        <dsp:cNvPr id="0" name=""/>
        <dsp:cNvSpPr/>
      </dsp:nvSpPr>
      <dsp:spPr>
        <a:xfrm>
          <a:off x="1992238" y="737180"/>
          <a:ext cx="1420643" cy="710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 err="1">
              <a:solidFill>
                <a:schemeClr val="bg1"/>
              </a:solidFill>
            </a:rPr>
            <a:t>Mmk</a:t>
          </a:r>
          <a:r>
            <a:rPr lang="hu-HU" sz="1200" kern="1200" dirty="0">
              <a:solidFill>
                <a:schemeClr val="bg1"/>
              </a:solidFill>
            </a:rPr>
            <a:t>-sok száma: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solidFill>
                <a:schemeClr val="bg1"/>
              </a:solidFill>
            </a:rPr>
            <a:t>767 ezer fő </a:t>
          </a:r>
        </a:p>
      </dsp:txBody>
      <dsp:txXfrm>
        <a:off x="2013043" y="757985"/>
        <a:ext cx="1379033" cy="668711"/>
      </dsp:txXfrm>
    </dsp:sp>
    <dsp:sp modelId="{958DCC7E-5596-4654-89EB-E26E1D334F2B}">
      <dsp:nvSpPr>
        <dsp:cNvPr id="0" name=""/>
        <dsp:cNvSpPr/>
      </dsp:nvSpPr>
      <dsp:spPr>
        <a:xfrm rot="19457599">
          <a:off x="3347104" y="863470"/>
          <a:ext cx="699811" cy="49306"/>
        </a:xfrm>
        <a:custGeom>
          <a:avLst/>
          <a:gdLst/>
          <a:ahLst/>
          <a:cxnLst/>
          <a:rect l="0" t="0" r="0" b="0"/>
          <a:pathLst>
            <a:path>
              <a:moveTo>
                <a:pt x="0" y="24653"/>
              </a:moveTo>
              <a:lnTo>
                <a:pt x="699811" y="246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>
            <a:solidFill>
              <a:schemeClr val="bg1"/>
            </a:solidFill>
          </a:endParaRPr>
        </a:p>
      </dsp:txBody>
      <dsp:txXfrm>
        <a:off x="3679515" y="870628"/>
        <a:ext cx="34990" cy="34990"/>
      </dsp:txXfrm>
    </dsp:sp>
    <dsp:sp modelId="{01847B51-BD94-4C11-B2E0-916CEF74C4A4}">
      <dsp:nvSpPr>
        <dsp:cNvPr id="0" name=""/>
        <dsp:cNvSpPr/>
      </dsp:nvSpPr>
      <dsp:spPr>
        <a:xfrm>
          <a:off x="3981139" y="328745"/>
          <a:ext cx="1420643" cy="710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solidFill>
                <a:schemeClr val="bg1"/>
              </a:solidFill>
            </a:rPr>
            <a:t>354 ezer férfi </a:t>
          </a:r>
        </a:p>
      </dsp:txBody>
      <dsp:txXfrm>
        <a:off x="4001944" y="349550"/>
        <a:ext cx="1379033" cy="668711"/>
      </dsp:txXfrm>
    </dsp:sp>
    <dsp:sp modelId="{0681932D-F062-4DA7-935D-735434431806}">
      <dsp:nvSpPr>
        <dsp:cNvPr id="0" name=""/>
        <dsp:cNvSpPr/>
      </dsp:nvSpPr>
      <dsp:spPr>
        <a:xfrm rot="2142401">
          <a:off x="3347104" y="1271905"/>
          <a:ext cx="699811" cy="49306"/>
        </a:xfrm>
        <a:custGeom>
          <a:avLst/>
          <a:gdLst/>
          <a:ahLst/>
          <a:cxnLst/>
          <a:rect l="0" t="0" r="0" b="0"/>
          <a:pathLst>
            <a:path>
              <a:moveTo>
                <a:pt x="0" y="24653"/>
              </a:moveTo>
              <a:lnTo>
                <a:pt x="699811" y="246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>
            <a:solidFill>
              <a:schemeClr val="bg1"/>
            </a:solidFill>
          </a:endParaRPr>
        </a:p>
      </dsp:txBody>
      <dsp:txXfrm>
        <a:off x="3679515" y="1279063"/>
        <a:ext cx="34990" cy="34990"/>
      </dsp:txXfrm>
    </dsp:sp>
    <dsp:sp modelId="{F50057D8-E964-46BB-AA87-03FB64C5D6B5}">
      <dsp:nvSpPr>
        <dsp:cNvPr id="0" name=""/>
        <dsp:cNvSpPr/>
      </dsp:nvSpPr>
      <dsp:spPr>
        <a:xfrm>
          <a:off x="3981139" y="1145615"/>
          <a:ext cx="1420643" cy="710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0" kern="1200" dirty="0">
              <a:solidFill>
                <a:schemeClr val="bg1"/>
              </a:solidFill>
            </a:rPr>
            <a:t>413 ezer nő </a:t>
          </a:r>
        </a:p>
      </dsp:txBody>
      <dsp:txXfrm>
        <a:off x="4001944" y="1166420"/>
        <a:ext cx="1379033" cy="668711"/>
      </dsp:txXfrm>
    </dsp:sp>
    <dsp:sp modelId="{E444B67F-0614-4269-AAEB-DB89105BD63B}">
      <dsp:nvSpPr>
        <dsp:cNvPr id="0" name=""/>
        <dsp:cNvSpPr/>
      </dsp:nvSpPr>
      <dsp:spPr>
        <a:xfrm rot="2142401">
          <a:off x="1358203" y="1680340"/>
          <a:ext cx="699811" cy="49306"/>
        </a:xfrm>
        <a:custGeom>
          <a:avLst/>
          <a:gdLst/>
          <a:ahLst/>
          <a:cxnLst/>
          <a:rect l="0" t="0" r="0" b="0"/>
          <a:pathLst>
            <a:path>
              <a:moveTo>
                <a:pt x="0" y="24653"/>
              </a:moveTo>
              <a:lnTo>
                <a:pt x="699811" y="246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>
            <a:solidFill>
              <a:schemeClr val="bg1"/>
            </a:solidFill>
          </a:endParaRPr>
        </a:p>
      </dsp:txBody>
      <dsp:txXfrm>
        <a:off x="1690614" y="1687498"/>
        <a:ext cx="34990" cy="34990"/>
      </dsp:txXfrm>
    </dsp:sp>
    <dsp:sp modelId="{FC9879CC-1EDB-4320-AF1C-364881AEF480}">
      <dsp:nvSpPr>
        <dsp:cNvPr id="0" name=""/>
        <dsp:cNvSpPr/>
      </dsp:nvSpPr>
      <dsp:spPr>
        <a:xfrm>
          <a:off x="1992238" y="1554050"/>
          <a:ext cx="1420643" cy="710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solidFill>
                <a:schemeClr val="bg1"/>
              </a:solidFill>
            </a:rPr>
            <a:t>Nem minősítettek száma: 933 ezer fő  </a:t>
          </a:r>
        </a:p>
      </dsp:txBody>
      <dsp:txXfrm>
        <a:off x="2013043" y="1574855"/>
        <a:ext cx="1379033" cy="6687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DFE78-42CC-4F57-9377-83FADB4B2B52}">
      <dsp:nvSpPr>
        <dsp:cNvPr id="0" name=""/>
        <dsp:cNvSpPr/>
      </dsp:nvSpPr>
      <dsp:spPr>
        <a:xfrm>
          <a:off x="2826109" y="2310637"/>
          <a:ext cx="1182562" cy="1086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1281" y="0"/>
              </a:lnTo>
              <a:lnTo>
                <a:pt x="591281" y="1086218"/>
              </a:lnTo>
              <a:lnTo>
                <a:pt x="1182562" y="1086218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600" kern="1200"/>
        </a:p>
      </dsp:txBody>
      <dsp:txXfrm>
        <a:off x="3377247" y="2813603"/>
        <a:ext cx="80285" cy="80285"/>
      </dsp:txXfrm>
    </dsp:sp>
    <dsp:sp modelId="{A07BDBE0-7FB2-4064-A072-7018C4D95828}">
      <dsp:nvSpPr>
        <dsp:cNvPr id="0" name=""/>
        <dsp:cNvSpPr/>
      </dsp:nvSpPr>
      <dsp:spPr>
        <a:xfrm>
          <a:off x="2826109" y="2217261"/>
          <a:ext cx="11329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93375"/>
              </a:moveTo>
              <a:lnTo>
                <a:pt x="566452" y="93375"/>
              </a:lnTo>
              <a:lnTo>
                <a:pt x="566452" y="45720"/>
              </a:lnTo>
              <a:lnTo>
                <a:pt x="1132904" y="4572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3364214" y="2234633"/>
        <a:ext cx="56695" cy="56695"/>
      </dsp:txXfrm>
    </dsp:sp>
    <dsp:sp modelId="{60BEACE4-4E6C-4C22-A2EE-D36FB6E2C0BB}">
      <dsp:nvSpPr>
        <dsp:cNvPr id="0" name=""/>
        <dsp:cNvSpPr/>
      </dsp:nvSpPr>
      <dsp:spPr>
        <a:xfrm>
          <a:off x="2826109" y="1190163"/>
          <a:ext cx="1132904" cy="1120473"/>
        </a:xfrm>
        <a:custGeom>
          <a:avLst/>
          <a:gdLst/>
          <a:ahLst/>
          <a:cxnLst/>
          <a:rect l="0" t="0" r="0" b="0"/>
          <a:pathLst>
            <a:path>
              <a:moveTo>
                <a:pt x="0" y="1120473"/>
              </a:moveTo>
              <a:lnTo>
                <a:pt x="566452" y="1120473"/>
              </a:lnTo>
              <a:lnTo>
                <a:pt x="566452" y="0"/>
              </a:lnTo>
              <a:lnTo>
                <a:pt x="1132904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3352726" y="1710565"/>
        <a:ext cx="79670" cy="79670"/>
      </dsp:txXfrm>
    </dsp:sp>
    <dsp:sp modelId="{D78439D6-FDA7-4C46-85BA-C6C168AD7603}">
      <dsp:nvSpPr>
        <dsp:cNvPr id="0" name=""/>
        <dsp:cNvSpPr/>
      </dsp:nvSpPr>
      <dsp:spPr>
        <a:xfrm>
          <a:off x="113041" y="1169845"/>
          <a:ext cx="3144553" cy="2281583"/>
        </a:xfrm>
        <a:prstGeom prst="rect">
          <a:avLst/>
        </a:prstGeom>
        <a:gradFill rotWithShape="1">
          <a:gsLst>
            <a:gs pos="0">
              <a:schemeClr val="accent5">
                <a:tint val="60000"/>
                <a:satMod val="100000"/>
                <a:lumMod val="110000"/>
              </a:schemeClr>
            </a:gs>
            <a:gs pos="100000">
              <a:schemeClr val="accent5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tipikus és atipikus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foglalkoztatás formák foglalkoztatók szerint</a:t>
          </a:r>
        </a:p>
      </dsp:txBody>
      <dsp:txXfrm>
        <a:off x="113041" y="1169845"/>
        <a:ext cx="3144553" cy="2281583"/>
      </dsp:txXfrm>
    </dsp:sp>
    <dsp:sp modelId="{DFD81E4B-95BF-40BD-BF83-14471C391169}">
      <dsp:nvSpPr>
        <dsp:cNvPr id="0" name=""/>
        <dsp:cNvSpPr/>
      </dsp:nvSpPr>
      <dsp:spPr>
        <a:xfrm>
          <a:off x="3959013" y="761036"/>
          <a:ext cx="2944792" cy="858254"/>
        </a:xfrm>
        <a:prstGeom prst="rect">
          <a:avLst/>
        </a:prstGeom>
        <a:gradFill rotWithShape="1">
          <a:gsLst>
            <a:gs pos="0">
              <a:schemeClr val="accent5">
                <a:tint val="60000"/>
                <a:satMod val="100000"/>
                <a:lumMod val="110000"/>
              </a:schemeClr>
            </a:gs>
            <a:gs pos="100000">
              <a:schemeClr val="accent5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b="1" kern="1200" dirty="0">
              <a:latin typeface="+mj-lt"/>
            </a:rPr>
            <a:t>Nyílt munkaerőpiaci foglalkoztatás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>
              <a:latin typeface="+mj-lt"/>
            </a:rPr>
            <a:t>nincs támogatás, nincs beszámolási kötelezettség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>
              <a:latin typeface="+mj-lt"/>
            </a:rPr>
            <a:t>(4-6-8 órás munkaidő, nincs keresetkorlát)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 err="1">
              <a:latin typeface="+mj-lt"/>
            </a:rPr>
            <a:t>Reha</a:t>
          </a:r>
          <a:r>
            <a:rPr lang="hu-HU" sz="900" kern="1200" dirty="0">
              <a:latin typeface="+mj-lt"/>
            </a:rPr>
            <a:t> kiváltása foglalkoztatással  </a:t>
          </a:r>
          <a:endParaRPr lang="hu-HU" sz="900" kern="1200" dirty="0"/>
        </a:p>
      </dsp:txBody>
      <dsp:txXfrm>
        <a:off x="3959013" y="761036"/>
        <a:ext cx="2944792" cy="858254"/>
      </dsp:txXfrm>
    </dsp:sp>
    <dsp:sp modelId="{7B32E6F7-DFC7-46A5-9E92-23A1423CC906}">
      <dsp:nvSpPr>
        <dsp:cNvPr id="0" name=""/>
        <dsp:cNvSpPr/>
      </dsp:nvSpPr>
      <dsp:spPr>
        <a:xfrm>
          <a:off x="3959013" y="1833854"/>
          <a:ext cx="3013283" cy="858254"/>
        </a:xfrm>
        <a:prstGeom prst="rect">
          <a:avLst/>
        </a:prstGeom>
        <a:gradFill rotWithShape="1">
          <a:gsLst>
            <a:gs pos="0">
              <a:schemeClr val="accent5">
                <a:tint val="60000"/>
                <a:satMod val="100000"/>
                <a:lumMod val="110000"/>
              </a:schemeClr>
            </a:gs>
            <a:gs pos="100000">
              <a:schemeClr val="accent5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900" b="1" kern="1200" dirty="0">
              <a:latin typeface="+mj-lt"/>
            </a:rPr>
            <a:t>Védett foglalkoztatás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900" kern="1200" dirty="0">
              <a:latin typeface="+mj-lt"/>
            </a:rPr>
            <a:t>Munkaviszonynak számít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900" kern="1200" dirty="0">
              <a:latin typeface="+mj-lt"/>
            </a:rPr>
            <a:t>(akkreditáció szükséges pályázni kell és támogatásban részesül, atipikus foglalkoztatási formák )</a:t>
          </a:r>
          <a:endParaRPr lang="hu-HU" sz="900" kern="1200" dirty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900" kern="1200" dirty="0"/>
        </a:p>
      </dsp:txBody>
      <dsp:txXfrm>
        <a:off x="3959013" y="1833854"/>
        <a:ext cx="3013283" cy="858254"/>
      </dsp:txXfrm>
    </dsp:sp>
    <dsp:sp modelId="{8175E3F4-AE3C-41E7-BAFC-93A35F578BAA}">
      <dsp:nvSpPr>
        <dsp:cNvPr id="0" name=""/>
        <dsp:cNvSpPr/>
      </dsp:nvSpPr>
      <dsp:spPr>
        <a:xfrm>
          <a:off x="4008671" y="2967728"/>
          <a:ext cx="2845476" cy="858254"/>
        </a:xfrm>
        <a:prstGeom prst="rect">
          <a:avLst/>
        </a:prstGeom>
        <a:gradFill rotWithShape="1">
          <a:gsLst>
            <a:gs pos="0">
              <a:schemeClr val="accent5">
                <a:tint val="60000"/>
                <a:satMod val="100000"/>
                <a:lumMod val="110000"/>
              </a:schemeClr>
            </a:gs>
            <a:gs pos="100000">
              <a:schemeClr val="accent5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b="1" kern="1200" dirty="0">
              <a:latin typeface="+mj-lt"/>
            </a:rPr>
            <a:t>Szociális intézményen belüli foglalkoztatás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>
              <a:latin typeface="+mj-lt"/>
            </a:rPr>
            <a:t> (nem minősül munkaviszonynak, nincs formai megkötés - </a:t>
          </a:r>
          <a:endParaRPr lang="hu-HU" sz="900" kern="1200" dirty="0"/>
        </a:p>
      </dsp:txBody>
      <dsp:txXfrm>
        <a:off x="4008671" y="2967728"/>
        <a:ext cx="2845476" cy="8582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14566-DC26-4E2D-BD6A-C5BC549B65FE}">
      <dsp:nvSpPr>
        <dsp:cNvPr id="0" name=""/>
        <dsp:cNvSpPr/>
      </dsp:nvSpPr>
      <dsp:spPr>
        <a:xfrm>
          <a:off x="576" y="737315"/>
          <a:ext cx="2940843" cy="1265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/>
              <a:ea typeface="+mn-ea"/>
              <a:cs typeface="+mn-cs"/>
            </a:rPr>
            <a:t>Miért jó ez a munkavállalónak?</a:t>
          </a:r>
        </a:p>
      </dsp:txBody>
      <dsp:txXfrm>
        <a:off x="576" y="737315"/>
        <a:ext cx="2940843" cy="1265962"/>
      </dsp:txXfrm>
    </dsp:sp>
    <dsp:sp modelId="{C4F4ABC2-A0B6-4ECA-BA9C-A17D5BB9A72F}">
      <dsp:nvSpPr>
        <dsp:cNvPr id="0" name=""/>
        <dsp:cNvSpPr/>
      </dsp:nvSpPr>
      <dsp:spPr>
        <a:xfrm>
          <a:off x="2941420" y="539508"/>
          <a:ext cx="588168" cy="1661575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rgbClr val="83992A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D127F-7343-4577-BB53-E4AAE5532B47}">
      <dsp:nvSpPr>
        <dsp:cNvPr id="0" name=""/>
        <dsp:cNvSpPr/>
      </dsp:nvSpPr>
      <dsp:spPr>
        <a:xfrm>
          <a:off x="3720847" y="509160"/>
          <a:ext cx="8426566" cy="1702134"/>
        </a:xfrm>
        <a:prstGeom prst="rect">
          <a:avLst/>
        </a:prstGeom>
        <a:solidFill>
          <a:srgbClr val="83992A">
            <a:lumMod val="20000"/>
            <a:lumOff val="8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u-HU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Évi öt munkanap pótszabadság jár annak,  aki  fogyatékossági támogatásra, a vakok személyi járadékára jogosult, továbbá akinek a rehabilitációs szakértői szerv legalább negyven százalékos mértékű egészségkárosodását (ÖEK) megállapította.</a:t>
          </a:r>
        </a:p>
        <a:p>
          <a:pPr marL="114300" lvl="1" indent="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u-HU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Rugalmas munkaidő</a:t>
          </a:r>
        </a:p>
        <a:p>
          <a:pPr marL="114300" lvl="1" indent="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u-HU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Munkaidő és  keresetkorlát nélkül létesíthető munkaviszony  </a:t>
          </a:r>
        </a:p>
        <a:p>
          <a:pPr marL="114300" lvl="1" indent="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u-HU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Személyi adókedvezmény – tartós betegség  eseten 335/2009. (XII. 29.) Korm. rendelet</a:t>
          </a:r>
        </a:p>
        <a:p>
          <a:pPr marL="114300" lvl="1" indent="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u-HU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Egészségkárosodás mértékétől függő ellátások kormányhivatali határozat alapján </a:t>
          </a:r>
        </a:p>
      </dsp:txBody>
      <dsp:txXfrm>
        <a:off x="3720847" y="509160"/>
        <a:ext cx="8426566" cy="1702134"/>
      </dsp:txXfrm>
    </dsp:sp>
    <dsp:sp modelId="{542F5DD2-667C-472B-B05E-43A4B0981124}">
      <dsp:nvSpPr>
        <dsp:cNvPr id="0" name=""/>
        <dsp:cNvSpPr/>
      </dsp:nvSpPr>
      <dsp:spPr>
        <a:xfrm>
          <a:off x="0" y="2846639"/>
          <a:ext cx="2937867" cy="1173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/>
              <a:ea typeface="+mn-ea"/>
              <a:cs typeface="+mn-cs"/>
            </a:rPr>
            <a:t>Miért jó ez a munkáltatónak?</a:t>
          </a:r>
        </a:p>
      </dsp:txBody>
      <dsp:txXfrm>
        <a:off x="0" y="2846639"/>
        <a:ext cx="2937867" cy="1173610"/>
      </dsp:txXfrm>
    </dsp:sp>
    <dsp:sp modelId="{8AD6030B-6713-4B5B-A831-06464D1A3677}">
      <dsp:nvSpPr>
        <dsp:cNvPr id="0" name=""/>
        <dsp:cNvSpPr/>
      </dsp:nvSpPr>
      <dsp:spPr>
        <a:xfrm>
          <a:off x="2938443" y="2451539"/>
          <a:ext cx="587573" cy="1898943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rgbClr val="83992A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69D04-80EE-4E2B-A9BD-BE74770D22C0}">
      <dsp:nvSpPr>
        <dsp:cNvPr id="0" name=""/>
        <dsp:cNvSpPr/>
      </dsp:nvSpPr>
      <dsp:spPr>
        <a:xfrm>
          <a:off x="3761046" y="2555999"/>
          <a:ext cx="8421154" cy="1726101"/>
        </a:xfrm>
        <a:prstGeom prst="rect">
          <a:avLst/>
        </a:prstGeom>
        <a:solidFill>
          <a:srgbClr val="83992A">
            <a:lumMod val="20000"/>
            <a:lumOff val="8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71450" marR="0" lvl="0" indent="0" algn="l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hu-HU" sz="1400" kern="1200" dirty="0">
            <a:solidFill>
              <a:sysClr val="windowText" lastClr="000000"/>
            </a:solidFill>
            <a:latin typeface="Garamond" panose="02020404030301010803"/>
            <a:ea typeface="+mn-ea"/>
            <a:cs typeface="+mn-cs"/>
          </a:endParaRPr>
        </a:p>
        <a:p>
          <a:pPr marL="171450" marR="0" lvl="0" indent="0" algn="just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hu-HU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 munkáltató a rehabilitációs hozzájárulás fizetésére köteles, ha az általa foglalkoztatottak létszáma a 25 főt meghaladja, és az általa foglalkoztatott megváltozott munkaképességű személyek száma nem éri el a létszám 5 százalékát</a:t>
          </a:r>
        </a:p>
        <a:p>
          <a:pPr marL="171450" marR="0" lvl="0" indent="0" algn="just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hu-HU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 rehabilitációs hozzájárulás megfizetése kiváltható a megváltozott munkaképességű személyek foglalkoztatásával.</a:t>
          </a:r>
        </a:p>
        <a:p>
          <a:pPr marL="171450" marR="0" lvl="0" indent="0" algn="just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hu-HU" sz="1400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Mmk</a:t>
          </a:r>
          <a:r>
            <a:rPr lang="hu-HU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-ás munkavállaló foglalkoztatható tipikus és atipikus foglalkoztatás keretében (4, 6, 8 óra)</a:t>
          </a:r>
        </a:p>
        <a:p>
          <a:pPr marL="171450" marR="0" lvl="1" indent="0" algn="just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hu-HU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Az érvényes komplex minősítéssel rendelkező </a:t>
          </a:r>
          <a:r>
            <a:rPr lang="hu-HU" sz="1400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mmk</a:t>
          </a:r>
          <a:r>
            <a:rPr lang="hu-HU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-ás személy foglalkoztatása esetén nem fizet szociális hozzájárulási adót, (kivétel a közalkalmazotti törvény hatálya alá tartozó munkáltatót.)</a:t>
          </a:r>
        </a:p>
      </dsp:txBody>
      <dsp:txXfrm>
        <a:off x="3761046" y="2555999"/>
        <a:ext cx="8421154" cy="17261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F3DE8-B002-494E-9779-63173EF4910D}">
      <dsp:nvSpPr>
        <dsp:cNvPr id="0" name=""/>
        <dsp:cNvSpPr/>
      </dsp:nvSpPr>
      <dsp:spPr>
        <a:xfrm>
          <a:off x="0" y="347012"/>
          <a:ext cx="3098760" cy="910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 dirty="0">
              <a:solidFill>
                <a:schemeClr val="bg1"/>
              </a:solidFill>
            </a:rPr>
            <a:t>Központ élén  Igazgató</a:t>
          </a:r>
        </a:p>
      </dsp:txBody>
      <dsp:txXfrm>
        <a:off x="26657" y="373669"/>
        <a:ext cx="3045446" cy="856833"/>
      </dsp:txXfrm>
    </dsp:sp>
    <dsp:sp modelId="{E3A951CE-3964-4421-B707-F4CD02C1B00A}">
      <dsp:nvSpPr>
        <dsp:cNvPr id="0" name=""/>
        <dsp:cNvSpPr/>
      </dsp:nvSpPr>
      <dsp:spPr>
        <a:xfrm>
          <a:off x="309876" y="1257160"/>
          <a:ext cx="311914" cy="673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854"/>
              </a:lnTo>
              <a:lnTo>
                <a:pt x="311914" y="6738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2156D-9409-41B6-BB4C-0090A91E5F44}">
      <dsp:nvSpPr>
        <dsp:cNvPr id="0" name=""/>
        <dsp:cNvSpPr/>
      </dsp:nvSpPr>
      <dsp:spPr>
        <a:xfrm>
          <a:off x="621790" y="1475941"/>
          <a:ext cx="4008841" cy="910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Rehabilitációs foglalkoztatási referens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(Komplex szakorvosi vizsgálatra felkészítés, tanácsadás, kapcsolattartás hatóságokkal, </a:t>
          </a:r>
          <a:r>
            <a:rPr lang="hu-HU" sz="1200" kern="1200" dirty="0" err="1"/>
            <a:t>mmk</a:t>
          </a:r>
          <a:r>
            <a:rPr lang="hu-HU" sz="1200" kern="1200" dirty="0"/>
            <a:t>-ás munkavállalókkal és munkahelyi vezetőkkel - mentorálás)</a:t>
          </a:r>
        </a:p>
      </dsp:txBody>
      <dsp:txXfrm>
        <a:off x="648447" y="1502598"/>
        <a:ext cx="3955527" cy="856833"/>
      </dsp:txXfrm>
    </dsp:sp>
    <dsp:sp modelId="{AFEBA79A-AEFB-4498-A93C-62094F99EA55}">
      <dsp:nvSpPr>
        <dsp:cNvPr id="0" name=""/>
        <dsp:cNvSpPr/>
      </dsp:nvSpPr>
      <dsp:spPr>
        <a:xfrm>
          <a:off x="309876" y="1257160"/>
          <a:ext cx="311914" cy="1811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1538"/>
              </a:lnTo>
              <a:lnTo>
                <a:pt x="311914" y="18115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D4D854-2E2D-4DC5-956D-B8C31A15EF40}">
      <dsp:nvSpPr>
        <dsp:cNvPr id="0" name=""/>
        <dsp:cNvSpPr/>
      </dsp:nvSpPr>
      <dsp:spPr>
        <a:xfrm>
          <a:off x="621790" y="2613625"/>
          <a:ext cx="4041956" cy="910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Szociális szervező munkatárs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(munkaerő toborzás, interjúztatás, munkaerő kiközvetítés, felvételi folyamatok koordinálása</a:t>
          </a:r>
        </a:p>
      </dsp:txBody>
      <dsp:txXfrm>
        <a:off x="648447" y="2640282"/>
        <a:ext cx="3988642" cy="856833"/>
      </dsp:txXfrm>
    </dsp:sp>
    <dsp:sp modelId="{2933C47B-7487-4489-9523-93493A4D33E4}">
      <dsp:nvSpPr>
        <dsp:cNvPr id="0" name=""/>
        <dsp:cNvSpPr/>
      </dsp:nvSpPr>
      <dsp:spPr>
        <a:xfrm>
          <a:off x="309876" y="1257160"/>
          <a:ext cx="311914" cy="2949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9222"/>
              </a:lnTo>
              <a:lnTo>
                <a:pt x="311914" y="29492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604AF-36DC-4530-963A-62E6AB3C6DB3}">
      <dsp:nvSpPr>
        <dsp:cNvPr id="0" name=""/>
        <dsp:cNvSpPr/>
      </dsp:nvSpPr>
      <dsp:spPr>
        <a:xfrm>
          <a:off x="621790" y="3751309"/>
          <a:ext cx="3848524" cy="910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Ügyintéző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(adminisztráció, megrendelések, nyilvántartások)</a:t>
          </a:r>
        </a:p>
      </dsp:txBody>
      <dsp:txXfrm>
        <a:off x="648447" y="3777966"/>
        <a:ext cx="3795210" cy="856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+Icon">
  <dgm:title val="Függőleges, zárójeles lista"/>
  <dgm:desc val="Egymáshoz kapcsolódó információcsoportok ábrázolása.  Jól használható nagy mennyiségű 2. szintű felirattal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C1AED-8E4D-4816-AF4C-7F7980A5DBBE}" type="datetimeFigureOut">
              <a:rPr lang="hu-HU" smtClean="0"/>
              <a:t>2026. 03. 27.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067EB-71EE-47B8-870E-13CB3751C7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103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hu-H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Tipikus munkaviszony: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Egy munkáltató- egy munkavállaló között létrejövő szerződés 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határozatlan idejű szerződéssel, és  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általános munkarend szerinti teljes munkaidős (azaz hétfőtől péntekig napi 8 óra) munkaviszonyt tekintjük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hu-H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Atipikus munkaviszony: </a:t>
            </a: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határozott idejű munkaviszony, munkavégzés behívás alapján,  munkakör megosztása, egy munkavállalóval több munkáltató által létesített munkaviszony, távmunkavégzés, bedolgozói jogviszony, egyszerűsített munka, </a:t>
            </a: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tranzit foglalkoztatás. </a:t>
            </a:r>
            <a:r>
              <a:rPr lang="hu-H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atipikus foglalkoztatás jogilag is szabályozott foglalkoztatási formák jellemzői:  </a:t>
            </a: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részmunkaidős, vagy projekt-jellegű foglalkoztatás, rövidebb munkahét, otthon végzett munka (távmunka), határozott idejű szerződéssel történő foglalkoztatás, munkakörmegosztás (</a:t>
            </a:r>
            <a:r>
              <a:rPr lang="hu-H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job-rotation</a:t>
            </a: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tranzit foglalkoztatás (melynek célja a munkaerő-piaci szempontból hátrányos helyzetűek testi és lelki megerősítése a későbbi munkavállalásuk elősegítése érdekében). 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067EB-71EE-47B8-870E-13CB3751C7D3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9244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Az Országgyűlés 1993. évben - összhangban a Genfben, 1983. június 20-án kelt, „a szakmai rehabilitációról és a foglalkoztatásról (rokkant személyek)” szóló egyezménnyel -megalkotta a Rehabilitációs Alapról szóló 1993. évi XVIII. törvényt, mellyel Rehabilitációs Alap elnevezéssel elkülönített állami pénzalapot létesített.  Az alap létrehozásának célja a megváltozott munkaképességű személyek orvosi rehabilitációt követő foglalkozási rehabilitációjának elősegítése, fejlesztési célú beruházások, és azok működési költségeinek finanszírozása, valamint hozzájárulás az ilyen céllal létesítendő gazdálkodó szervezetek alapításhoz. Az Alap bevételi forrásként a központ költségvetés meghatározott összegű állami támogatást, természetes és jogi személyiséggel rendelkező szervezetek önkéntes befizetését, az Alap </a:t>
            </a:r>
            <a:r>
              <a:rPr lang="hu-HU" dirty="0" err="1"/>
              <a:t>kamatait</a:t>
            </a:r>
            <a:r>
              <a:rPr lang="hu-HU" dirty="0"/>
              <a:t> és a rehabilitációs hozzájárulást –</a:t>
            </a:r>
            <a:r>
              <a:rPr lang="hu-HU" dirty="0" err="1"/>
              <a:t>reha</a:t>
            </a:r>
            <a:r>
              <a:rPr lang="hu-HU" dirty="0"/>
              <a:t>- nevesítette.  Ezzel megalapozta a munkáltatók </a:t>
            </a:r>
            <a:r>
              <a:rPr lang="hu-HU" dirty="0" err="1"/>
              <a:t>reha</a:t>
            </a:r>
            <a:r>
              <a:rPr lang="hu-HU" dirty="0"/>
              <a:t> befizetési kötelezettségét. Befizetési kötelezettsége van gazdálkodó szervezeteknek, amennyiben a kötelező foglalkoztatási szintet nem éri el a megváltozott munkaképességű munkavállalók száma  (kötelező foglalkoztatási szint: a gazdálkodó szervezet tárgyévi átlagos statisztikai állományi létszámának 5%-át nem éri el a gazdálkodó szervezet által foglalkoztatott, megváltozott munkaképességű személyek száma). A hozzájárulás összege 1993 évben 2500 Ft/fő/év volt és 2016-ban 964.500 Ft6fő/év  2020-ban már 1.449.000 Ft/fő/év összegre növekedett. 10 év alatt 2.905.200 Ft/fő/év-re emelkedett. A hozzájárulás összegének számítási metodikája alapján a kötelező foglalkoztatási szint figyelembevételével a foglalkoztatandó létszám és az adott gazdálkodó szervezetnél foglalkoztatott, megváltozott munkaképességű személyek tárgyévi átlagos statisztikai állományi létszámának különbsége alapján kell számítani.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067EB-71EE-47B8-870E-13CB3751C7D3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084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Munkavállalót megillető juttatások: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Szabadság: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munkavállaló a fogyatékossági támogatás vagy rokkantsági ellátás mértékétől függően </a:t>
            </a:r>
            <a:r>
              <a:rPr kumimoji="0" lang="hu-HU" altLang="hu-HU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pótszabadságra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jogosult, amely évente 5 munkanap.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Rugalmas munkaidő: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munkáltatónak törekednie kell a rehabilitációs céloknak megfelelő, rugalmas munkaidő (pl. részmunkaidő) biztosítására.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Egészségügyi ellátás: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Az ellátásban (rehabilitációs vagy rokkantsági) részesülők természetbeni egészségügyi ellátásra (orvosi, kórházi kezelés) jogosultak járulékfizetés nélkül.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Munkakörnyezet: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munkavállaló jogosult az egészségi állapotának megfelelő munkakörre és akadálymentesített környezetre.  </a:t>
            </a:r>
          </a:p>
          <a:p>
            <a:r>
              <a:rPr lang="hu-HU" b="1" u="sng" dirty="0"/>
              <a:t>Munkáltatót megillető kedvezmények: </a:t>
            </a:r>
          </a:p>
          <a:p>
            <a:r>
              <a:rPr lang="hu-HU" dirty="0"/>
              <a:t>Szociális hozzájárulási adó kedvezmény</a:t>
            </a:r>
          </a:p>
          <a:p>
            <a:r>
              <a:rPr lang="hu-HU" dirty="0"/>
              <a:t>A munkáltató mentesül a </a:t>
            </a:r>
            <a:r>
              <a:rPr lang="hu-HU" dirty="0" err="1"/>
              <a:t>szocho</a:t>
            </a:r>
            <a:r>
              <a:rPr lang="hu-HU" dirty="0"/>
              <a:t> megfizetése alól a megváltozott munkaképességű munkavállaló után egy meghatározott bérhatárig. </a:t>
            </a:r>
          </a:p>
          <a:p>
            <a:r>
              <a:rPr lang="hu-HU" b="1" dirty="0"/>
              <a:t>A kedvezmény mértéke:</a:t>
            </a:r>
            <a:r>
              <a:rPr lang="hu-HU" dirty="0"/>
              <a:t> Az adó alapja (bruttó bér), de havonta legfeljebb a </a:t>
            </a:r>
            <a:r>
              <a:rPr lang="hu-HU" b="1" dirty="0"/>
              <a:t>minimálbér kétszerese</a:t>
            </a:r>
            <a:r>
              <a:rPr lang="hu-HU" dirty="0"/>
              <a:t> után nem kell megfizetni a 13%-os szociális hozzájárulási adót.</a:t>
            </a:r>
          </a:p>
          <a:p>
            <a:r>
              <a:rPr lang="hu-HU" b="1" dirty="0"/>
              <a:t>Jogosultsági feltétel:</a:t>
            </a:r>
            <a:r>
              <a:rPr lang="hu-HU" dirty="0"/>
              <a:t> Megváltozott munkaképességűnek az minősül, akinek az egészségi állapota a rehabilitációs hatóság komplex minősítése alapján </a:t>
            </a:r>
            <a:r>
              <a:rPr lang="hu-HU" b="1" dirty="0"/>
              <a:t>60% vagy kisebb mértékű</a:t>
            </a:r>
            <a:r>
              <a:rPr lang="hu-HU" dirty="0"/>
              <a:t>, vagy aki rokkantsági/rehabilitációs ellátásban, fogyatékossági támogatásban, esetleg vakok személyi járadékában részesül.</a:t>
            </a:r>
          </a:p>
          <a:p>
            <a:r>
              <a:rPr lang="hu-HU" b="1" dirty="0"/>
              <a:t>Érvényesítés:</a:t>
            </a:r>
            <a:r>
              <a:rPr lang="hu-HU" dirty="0"/>
              <a:t> A kedvezmény a munkavállaló nyilatkozata vagy az állapotot igazoló dokumentumok alapján, a havi adóbevallásban érvényesíthető. </a:t>
            </a:r>
          </a:p>
          <a:p>
            <a:r>
              <a:rPr lang="hu-HU" dirty="0"/>
              <a:t>2. Rehabilitációs hozzájárulás alóli mentesség</a:t>
            </a:r>
          </a:p>
          <a:p>
            <a:r>
              <a:rPr lang="hu-HU" dirty="0"/>
              <a:t>Ez a kedvezmény a 25 főnél több munkavállalót foglalkoztató cégeket érinti leginkább. </a:t>
            </a:r>
          </a:p>
          <a:p>
            <a:r>
              <a:rPr lang="hu-HU" b="1" dirty="0"/>
              <a:t>Kötelezettség:</a:t>
            </a:r>
            <a:r>
              <a:rPr lang="hu-HU" dirty="0"/>
              <a:t> Azok a munkaadók, ahol a létszám meghaladja a 25 főt, kötelesek a statisztikai létszám 5%-</a:t>
            </a:r>
            <a:r>
              <a:rPr lang="hu-HU" dirty="0" err="1"/>
              <a:t>ának</a:t>
            </a:r>
            <a:r>
              <a:rPr lang="hu-HU" dirty="0"/>
              <a:t> megfelelő számú megváltozott munkaképességű személyt foglalkoztatni.</a:t>
            </a:r>
          </a:p>
          <a:p>
            <a:r>
              <a:rPr lang="hu-HU" b="1" dirty="0"/>
              <a:t>Megtakarítás:</a:t>
            </a:r>
            <a:r>
              <a:rPr lang="hu-HU" dirty="0"/>
              <a:t> Ha a cég nem teljesíti az 5%-os kvótát, rehabilitációs hozzájárulást kell fizetnie, amelynek mértéke 2026-ban is jelentős összeg (a minimálbér kilencszerese/év/fő hiányzó létszámra vetítve).</a:t>
            </a:r>
          </a:p>
          <a:p>
            <a:r>
              <a:rPr lang="hu-HU" b="1" dirty="0"/>
              <a:t>Mentesség:</a:t>
            </a:r>
            <a:r>
              <a:rPr lang="hu-HU" dirty="0"/>
              <a:t> Minden egyes felvett megváltozott munkaképességű munkavállalóval </a:t>
            </a:r>
            <a:r>
              <a:rPr lang="hu-HU" b="1" dirty="0"/>
              <a:t>csökken a fizetendő hozzájárulás</a:t>
            </a:r>
            <a:r>
              <a:rPr lang="hu-HU" dirty="0"/>
              <a:t>, így a kvóta teljesítése esetén a cég teljesen mentesül ezen adónem megfizetése alól. 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067EB-71EE-47B8-870E-13CB3751C7D3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785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1AF7-6BA2-49A6-8083-CF61996D1635}" type="datetime1">
              <a:rPr lang="en-US" smtClean="0"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D531-4654-42A1-A86C-9C2D001B678A}" type="datetime1">
              <a:rPr lang="en-US" smtClean="0"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FDC7-3F72-4A1A-A415-6B97F2A498D5}" type="datetime1">
              <a:rPr lang="en-US" smtClean="0"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B4C0-D509-4734-A709-DE76DB784129}" type="datetime1">
              <a:rPr lang="en-US" smtClean="0"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7F2B-B788-46BA-BC72-3FDE95B15EF5}" type="datetime1">
              <a:rPr lang="en-US" smtClean="0"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24D0-76E2-4A0F-BC2C-3773D31CDF2F}" type="datetime1">
              <a:rPr lang="en-US" smtClean="0"/>
              <a:t>3/27/2026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F01B-8F18-4241-8181-79A2B6F1B8C0}" type="datetime1">
              <a:rPr lang="en-US" smtClean="0"/>
              <a:t>3/27/2026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3547-4EDB-4952-A43A-21F5DAE8E9D3}" type="datetime1">
              <a:rPr lang="en-US" smtClean="0"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803C416-45BA-474A-966F-DF87E99028ED}" type="datetime1">
              <a:rPr lang="en-US" smtClean="0"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4"/>
            <a:ext cx="103638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433F-90C9-46A1-8A8B-A5CC8422BA79}" type="datetime1">
              <a:rPr lang="en-US" smtClean="0"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E418-E7AA-4A6C-853B-77CCD1D3F10E}" type="datetime1">
              <a:rPr lang="en-US" smtClean="0"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B951-38D3-4029-ABF3-A29C6A613587}" type="datetime1">
              <a:rPr lang="en-US" smtClean="0"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CFEC-103D-4A06-9A31-F48D3C4F52BE}" type="datetime1">
              <a:rPr lang="en-US" smtClean="0"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5EC8-A894-4F71-8CF4-726ECC0939F5}" type="datetime1">
              <a:rPr lang="en-US" smtClean="0"/>
              <a:t>3/27/2026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7774-54A7-42CF-8E9A-D3508CE351C6}" type="datetime1">
              <a:rPr lang="en-US" smtClean="0"/>
              <a:t>3/27/2026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76D9-E59F-4537-B0C8-047E3E62E095}" type="datetime1">
              <a:rPr lang="en-US" smtClean="0"/>
              <a:t>3/27/2026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01C6-2151-4D85-9E25-6ACB2D309E43}" type="datetime1">
              <a:rPr lang="en-US" smtClean="0"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C93D-0DED-4CC2-86B2-20B129A9EF24}" type="datetime1">
              <a:rPr lang="en-US" smtClean="0"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C889A-F44A-414A-9112-1FBB5F5A8486}" type="datetime1">
              <a:rPr lang="en-US" smtClean="0"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ho.int/countries/348" TargetMode="External"/><Relationship Id="rId2" Type="http://schemas.openxmlformats.org/officeDocument/2006/relationships/hyperlink" Target="https://www.ksh.hu/fogyatekossag-korlatozottsag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oecd.org/content/dam/oecd/en/publications/reports/2025/12/country-health-profile-2025-country-notes_7e72146d/hungary_3e575303/ddb34486-en.pd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8361" y="252243"/>
            <a:ext cx="9831567" cy="610820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ÁOK Orvosi Rehabilitáció és Fizikális Medicina Tanszék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1362145" y="939945"/>
            <a:ext cx="9144000" cy="235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REHABILITÁCIÓS MEDICINA TANFOLYAM </a:t>
            </a:r>
            <a:endParaRPr lang="hu-H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185288" y="4793843"/>
            <a:ext cx="59519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„Az embereknek akkor a legjobb, ha a munkavégzés által része lehetnek egy társadalomnak. A társadalom akkor funkcionál a legjobban, amikor a munka által annyi ember tagja ahány csak lehetséges.”  (United </a:t>
            </a:r>
            <a:r>
              <a:rPr lang="hu-HU" dirty="0" err="1">
                <a:solidFill>
                  <a:schemeClr val="bg1"/>
                </a:solidFill>
              </a:rPr>
              <a:t>Wordl</a:t>
            </a:r>
            <a:r>
              <a:rPr lang="hu-HU" dirty="0">
                <a:solidFill>
                  <a:schemeClr val="bg1"/>
                </a:solidFill>
              </a:rPr>
              <a:t> Colleges UWC filozófiája)  </a:t>
            </a:r>
          </a:p>
        </p:txBody>
      </p:sp>
      <p:sp>
        <p:nvSpPr>
          <p:cNvPr id="6" name="Téglalap 5"/>
          <p:cNvSpPr/>
          <p:nvPr/>
        </p:nvSpPr>
        <p:spPr>
          <a:xfrm>
            <a:off x="3086386" y="1345886"/>
            <a:ext cx="58130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>
                <a:solidFill>
                  <a:schemeClr val="bg1"/>
                </a:solidFill>
              </a:rPr>
              <a:t>Helyszín</a:t>
            </a:r>
            <a:r>
              <a:rPr lang="hu-HU" dirty="0">
                <a:solidFill>
                  <a:schemeClr val="bg1"/>
                </a:solidFill>
              </a:rPr>
              <a:t>: </a:t>
            </a:r>
            <a:r>
              <a:rPr lang="pt-BR" dirty="0">
                <a:solidFill>
                  <a:schemeClr val="bg1"/>
                </a:solidFill>
              </a:rPr>
              <a:t>DE ÁOK Rehabilitációs Tanszék </a:t>
            </a:r>
            <a:r>
              <a:rPr lang="en-US" b="1" dirty="0">
                <a:solidFill>
                  <a:schemeClr val="bg1"/>
                </a:solidFill>
              </a:rPr>
              <a:t>(2026.I.félév)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b="1" u="sng" dirty="0">
                <a:solidFill>
                  <a:schemeClr val="bg1"/>
                </a:solidFill>
              </a:rPr>
              <a:t>Időpont</a:t>
            </a:r>
            <a:r>
              <a:rPr lang="hu-HU" dirty="0">
                <a:solidFill>
                  <a:schemeClr val="bg1"/>
                </a:solidFill>
              </a:rPr>
              <a:t>: </a:t>
            </a:r>
            <a:r>
              <a:rPr lang="en-US" b="1" dirty="0">
                <a:solidFill>
                  <a:schemeClr val="bg1"/>
                </a:solidFill>
              </a:rPr>
              <a:t>2026. </a:t>
            </a:r>
            <a:r>
              <a:rPr lang="en-US" b="1" dirty="0" err="1">
                <a:solidFill>
                  <a:schemeClr val="bg1"/>
                </a:solidFill>
              </a:rPr>
              <a:t>március</a:t>
            </a:r>
            <a:r>
              <a:rPr lang="en-US" b="1" dirty="0">
                <a:solidFill>
                  <a:schemeClr val="bg1"/>
                </a:solidFill>
              </a:rPr>
              <a:t> 3. 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375" y="2588217"/>
            <a:ext cx="2022262" cy="160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églalap 8"/>
          <p:cNvSpPr/>
          <p:nvPr/>
        </p:nvSpPr>
        <p:spPr>
          <a:xfrm>
            <a:off x="185432" y="2762088"/>
            <a:ext cx="89758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Megváltozott munkaképességű munkavállalók a munkaerőpiacon </a:t>
            </a:r>
            <a:endParaRPr lang="hu-HU" sz="3200" b="1" dirty="0"/>
          </a:p>
        </p:txBody>
      </p:sp>
      <p:sp>
        <p:nvSpPr>
          <p:cNvPr id="13" name="Téglalap 12"/>
          <p:cNvSpPr/>
          <p:nvPr/>
        </p:nvSpPr>
        <p:spPr>
          <a:xfrm>
            <a:off x="185432" y="4332178"/>
            <a:ext cx="5715638" cy="2151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hu-HU" b="1" dirty="0">
                <a:solidFill>
                  <a:schemeClr val="bg1"/>
                </a:solidFill>
              </a:rPr>
              <a:t>Összeállította: Bodnár Istvánné 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en-US" altLang="hu-HU" sz="1400" b="1" dirty="0" err="1">
                <a:solidFill>
                  <a:schemeClr val="bg1"/>
                </a:solidFill>
              </a:rPr>
              <a:t>Foglalkozási</a:t>
            </a:r>
            <a:r>
              <a:rPr lang="en-US" altLang="hu-HU" sz="1400" b="1" dirty="0">
                <a:solidFill>
                  <a:schemeClr val="bg1"/>
                </a:solidFill>
              </a:rPr>
              <a:t> </a:t>
            </a:r>
            <a:r>
              <a:rPr lang="en-US" altLang="hu-HU" sz="1400" b="1" dirty="0" err="1">
                <a:solidFill>
                  <a:schemeClr val="bg1"/>
                </a:solidFill>
              </a:rPr>
              <a:t>rehabilitációs</a:t>
            </a:r>
            <a:r>
              <a:rPr lang="en-US" altLang="hu-HU" sz="1400" b="1" dirty="0">
                <a:solidFill>
                  <a:schemeClr val="bg1"/>
                </a:solidFill>
              </a:rPr>
              <a:t> </a:t>
            </a:r>
            <a:r>
              <a:rPr lang="en-US" altLang="hu-HU" sz="1400" b="1" dirty="0" err="1">
                <a:solidFill>
                  <a:schemeClr val="bg1"/>
                </a:solidFill>
              </a:rPr>
              <a:t>szakértői</a:t>
            </a:r>
            <a:r>
              <a:rPr lang="en-US" altLang="hu-HU" sz="1400" b="1" dirty="0">
                <a:solidFill>
                  <a:schemeClr val="bg1"/>
                </a:solidFill>
              </a:rPr>
              <a:t> </a:t>
            </a:r>
            <a:r>
              <a:rPr lang="en-US" altLang="hu-HU" sz="1400" b="1" dirty="0" err="1">
                <a:solidFill>
                  <a:schemeClr val="bg1"/>
                </a:solidFill>
              </a:rPr>
              <a:t>névjegyzéken</a:t>
            </a:r>
            <a:r>
              <a:rPr lang="en-US" altLang="hu-HU" sz="1400" b="1" dirty="0">
                <a:solidFill>
                  <a:schemeClr val="bg1"/>
                </a:solidFill>
              </a:rPr>
              <a:t> </a:t>
            </a:r>
            <a:r>
              <a:rPr lang="en-US" altLang="hu-HU" sz="1400" b="1" dirty="0" err="1">
                <a:solidFill>
                  <a:schemeClr val="bg1"/>
                </a:solidFill>
              </a:rPr>
              <a:t>nyilvántartási</a:t>
            </a:r>
            <a:r>
              <a:rPr lang="en-US" altLang="hu-HU" sz="1400" b="1" dirty="0">
                <a:solidFill>
                  <a:schemeClr val="bg1"/>
                </a:solidFill>
              </a:rPr>
              <a:t> </a:t>
            </a:r>
            <a:r>
              <a:rPr lang="en-US" altLang="hu-HU" sz="1400" b="1" dirty="0" err="1">
                <a:solidFill>
                  <a:schemeClr val="bg1"/>
                </a:solidFill>
              </a:rPr>
              <a:t>számom</a:t>
            </a:r>
            <a:r>
              <a:rPr lang="en-US" altLang="hu-HU" sz="1400" b="1" dirty="0">
                <a:solidFill>
                  <a:schemeClr val="bg1"/>
                </a:solidFill>
              </a:rPr>
              <a:t>: F-277/2018.; </a:t>
            </a:r>
            <a:r>
              <a:rPr lang="en-US" altLang="hu-HU" sz="1400" b="1" dirty="0" err="1">
                <a:solidFill>
                  <a:schemeClr val="bg1"/>
                </a:solidFill>
              </a:rPr>
              <a:t>hosszabbítást</a:t>
            </a:r>
            <a:r>
              <a:rPr lang="en-US" altLang="hu-HU" sz="1400" b="1" dirty="0">
                <a:solidFill>
                  <a:schemeClr val="bg1"/>
                </a:solidFill>
              </a:rPr>
              <a:t> </a:t>
            </a:r>
            <a:r>
              <a:rPr lang="en-US" altLang="hu-HU" sz="1400" b="1" dirty="0" err="1">
                <a:solidFill>
                  <a:schemeClr val="bg1"/>
                </a:solidFill>
              </a:rPr>
              <a:t>követően</a:t>
            </a:r>
            <a:r>
              <a:rPr lang="en-US" altLang="hu-HU" sz="1400" b="1" dirty="0">
                <a:solidFill>
                  <a:schemeClr val="bg1"/>
                </a:solidFill>
              </a:rPr>
              <a:t> F-423/2023. </a:t>
            </a:r>
          </a:p>
          <a:p>
            <a:pPr>
              <a:lnSpc>
                <a:spcPct val="90000"/>
              </a:lnSpc>
            </a:pPr>
            <a:r>
              <a:rPr lang="en-US" altLang="hu-HU" sz="1400" b="1" dirty="0" err="1">
                <a:solidFill>
                  <a:schemeClr val="bg1"/>
                </a:solidFill>
              </a:rPr>
              <a:t>Munkahely</a:t>
            </a:r>
            <a:r>
              <a:rPr lang="en-US" altLang="hu-HU" sz="1400" b="1" dirty="0">
                <a:solidFill>
                  <a:schemeClr val="bg1"/>
                </a:solidFill>
              </a:rPr>
              <a:t>: DE </a:t>
            </a:r>
            <a:r>
              <a:rPr lang="en-US" altLang="hu-HU" sz="1400" b="1" dirty="0" err="1">
                <a:solidFill>
                  <a:schemeClr val="bg1"/>
                </a:solidFill>
              </a:rPr>
              <a:t>Kancellária</a:t>
            </a:r>
            <a:r>
              <a:rPr lang="en-US" altLang="hu-HU" sz="1400" b="1" dirty="0">
                <a:solidFill>
                  <a:schemeClr val="bg1"/>
                </a:solidFill>
              </a:rPr>
              <a:t> </a:t>
            </a:r>
            <a:r>
              <a:rPr lang="en-US" altLang="hu-HU" sz="1400" b="1" dirty="0" err="1">
                <a:solidFill>
                  <a:schemeClr val="bg1"/>
                </a:solidFill>
              </a:rPr>
              <a:t>Megváltozott</a:t>
            </a:r>
            <a:r>
              <a:rPr lang="en-US" altLang="hu-HU" sz="1400" b="1" dirty="0">
                <a:solidFill>
                  <a:schemeClr val="bg1"/>
                </a:solidFill>
              </a:rPr>
              <a:t> </a:t>
            </a:r>
            <a:r>
              <a:rPr lang="en-US" altLang="hu-HU" sz="1400" b="1" dirty="0" err="1">
                <a:solidFill>
                  <a:schemeClr val="bg1"/>
                </a:solidFill>
              </a:rPr>
              <a:t>Munkaképességűek</a:t>
            </a:r>
            <a:r>
              <a:rPr lang="en-US" altLang="hu-HU" sz="1400" b="1" dirty="0">
                <a:solidFill>
                  <a:schemeClr val="bg1"/>
                </a:solidFill>
              </a:rPr>
              <a:t> </a:t>
            </a:r>
            <a:r>
              <a:rPr lang="en-US" altLang="hu-HU" sz="1400" b="1" dirty="0" err="1">
                <a:solidFill>
                  <a:schemeClr val="bg1"/>
                </a:solidFill>
              </a:rPr>
              <a:t>Szolgáltató</a:t>
            </a:r>
            <a:r>
              <a:rPr lang="en-US" altLang="hu-HU" sz="1400" b="1" dirty="0">
                <a:solidFill>
                  <a:schemeClr val="bg1"/>
                </a:solidFill>
              </a:rPr>
              <a:t> </a:t>
            </a:r>
            <a:r>
              <a:rPr lang="en-US" altLang="hu-HU" sz="1400" b="1" dirty="0" err="1">
                <a:solidFill>
                  <a:schemeClr val="bg1"/>
                </a:solidFill>
              </a:rPr>
              <a:t>Központja</a:t>
            </a:r>
            <a:endParaRPr lang="en-US" altLang="hu-HU" sz="14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hu-HU" sz="1400" b="1" dirty="0" err="1">
                <a:solidFill>
                  <a:schemeClr val="bg1"/>
                </a:solidFill>
              </a:rPr>
              <a:t>Munkakör</a:t>
            </a:r>
            <a:r>
              <a:rPr lang="en-US" altLang="hu-HU" sz="1400" b="1" dirty="0">
                <a:solidFill>
                  <a:schemeClr val="bg1"/>
                </a:solidFill>
              </a:rPr>
              <a:t>: </a:t>
            </a:r>
            <a:r>
              <a:rPr lang="en-US" altLang="hu-HU" sz="1400" b="1" dirty="0" err="1">
                <a:solidFill>
                  <a:schemeClr val="bg1"/>
                </a:solidFill>
              </a:rPr>
              <a:t>rehabilitációs</a:t>
            </a:r>
            <a:r>
              <a:rPr lang="en-US" altLang="hu-HU" sz="1400" b="1" dirty="0">
                <a:solidFill>
                  <a:schemeClr val="bg1"/>
                </a:solidFill>
              </a:rPr>
              <a:t> </a:t>
            </a:r>
            <a:r>
              <a:rPr lang="en-US" altLang="hu-HU" sz="1400" b="1" dirty="0" err="1">
                <a:solidFill>
                  <a:schemeClr val="bg1"/>
                </a:solidFill>
              </a:rPr>
              <a:t>foglalkoztatási</a:t>
            </a:r>
            <a:r>
              <a:rPr lang="en-US" altLang="hu-HU" sz="1400" b="1" dirty="0">
                <a:solidFill>
                  <a:schemeClr val="bg1"/>
                </a:solidFill>
              </a:rPr>
              <a:t> </a:t>
            </a:r>
            <a:r>
              <a:rPr lang="en-US" altLang="hu-HU" sz="1400" b="1" dirty="0" err="1">
                <a:solidFill>
                  <a:schemeClr val="bg1"/>
                </a:solidFill>
              </a:rPr>
              <a:t>referens</a:t>
            </a:r>
            <a:endParaRPr lang="hu-HU" altLang="hu-HU" sz="1400" b="1" dirty="0">
              <a:solidFill>
                <a:schemeClr val="bg1"/>
              </a:solidFill>
            </a:endParaRPr>
          </a:p>
          <a:p>
            <a:r>
              <a:rPr lang="hu-HU" altLang="hu-HU" sz="1400" b="1" dirty="0">
                <a:solidFill>
                  <a:schemeClr val="bg1"/>
                </a:solidFill>
              </a:rPr>
              <a:t>Elérhetőség: </a:t>
            </a:r>
            <a:r>
              <a:rPr lang="hu-HU" sz="1400" dirty="0">
                <a:solidFill>
                  <a:schemeClr val="bg1"/>
                </a:solidFill>
              </a:rPr>
              <a:t>4027 Debrecen, Egyetem sugárút 13. DE Tisza István Kollégium, földszint 6. </a:t>
            </a:r>
          </a:p>
          <a:p>
            <a:r>
              <a:rPr lang="hu-HU" sz="1400" dirty="0">
                <a:solidFill>
                  <a:schemeClr val="bg1"/>
                </a:solidFill>
              </a:rPr>
              <a:t>Telefon: +36 52 512 700 /73574. email: bodnar.istvanne@unideb.hu</a:t>
            </a:r>
            <a:endParaRPr lang="hu-HU" altLang="hu-HU" sz="14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hu-HU" sz="1400" b="1" dirty="0">
              <a:solidFill>
                <a:schemeClr val="bg1"/>
              </a:solidFill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F21E029E-99C6-F63A-C90B-0D34C6855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3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257" y="924438"/>
            <a:ext cx="7394109" cy="550273"/>
          </a:xfrm>
        </p:spPr>
        <p:txBody>
          <a:bodyPr>
            <a:normAutofit fontScale="90000"/>
          </a:bodyPr>
          <a:lstStyle/>
          <a:p>
            <a:br>
              <a:rPr lang="hu-HU" sz="31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1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Ellátásra való jogosultság közös szabályai</a:t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64" y="2042795"/>
            <a:ext cx="11017225" cy="43663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8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megváltozott munkaképességű személyek ellátásaira jogosult </a:t>
            </a:r>
            <a:r>
              <a:rPr lang="hu-HU" sz="18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az a kérelem benyújtásakor 15. életévét betöltött személy, akinek az egészségi állapota a rehabilitációs hatóság komplex minősítése alapján 60 százalékos vagy kisebb mértékű és aki a kérelem benyújtását megelőző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éven belül legalább 1095 napon át,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éven belül legalább 2555 napon át vagy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éven belül legalább 3650 napon át biztosított volt;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rendszeres pénzellátásban (szociális ellátásban) nem részesül, </a:t>
            </a:r>
          </a:p>
          <a:p>
            <a:pPr marL="457063" lvl="1" indent="0">
              <a:buNone/>
            </a:pPr>
            <a:r>
              <a:rPr lang="hu-HU" sz="18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továbbá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aki rehabilitálható  - B1, C1 kategória, vagy </a:t>
            </a:r>
            <a:r>
              <a:rPr lang="hu-H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akinek foglalkozási rehabilitációja nem javasolt – B2, C2 kategória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aki kizárólag folyamatos támogatással foglalkoztatható - D kategória,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akinek egészségkárosodása jelentős és önellátásra nem vagy csak segítséggel képes E  kategória,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a kérelem benyújtásának, vagy a felülvizsgálat időpontjában az öregségi nyugdíjkorhatár betöltéséig hátralevő időtartam az 10 évet nem haladja meg.</a:t>
            </a:r>
            <a:r>
              <a:rPr lang="hu-HU" sz="18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u-HU" sz="1800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Kevésbé ismert, de igen fontos ellátás a </a:t>
            </a:r>
            <a:r>
              <a:rPr lang="hu-H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rokkantsági járadék</a:t>
            </a:r>
            <a:r>
              <a:rPr lang="hu-H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amelyre</a:t>
            </a:r>
            <a:r>
              <a:rPr lang="hu-H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azok jogosultak akik a 25. életévük betöltése előtt keletkezett az egészségkárosodásuk és legalább 70 %-os mértékű, továbbá  nyugellátásban, baleseti nyugellátásban,  megváltozott munkaképességű személyek ellátásban nem részesül. Együtt folyósítható :  FOT, vagy magasabb összegű </a:t>
            </a:r>
            <a:r>
              <a:rPr lang="hu-H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csp</a:t>
            </a:r>
            <a:r>
              <a:rPr lang="hu-H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vagy vakok személyi járadékával</a:t>
            </a:r>
          </a:p>
          <a:p>
            <a:endParaRPr lang="hu-H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F855FD5-07B0-0C52-01B0-D3C802003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3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067" y="1064148"/>
            <a:ext cx="8796212" cy="487976"/>
          </a:xfrm>
        </p:spPr>
        <p:txBody>
          <a:bodyPr>
            <a:normAutofit fontScale="90000"/>
          </a:bodyPr>
          <a:lstStyle/>
          <a:p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6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Komplex szakvélemény jelentése 1. – rehabilitációs ellátás</a:t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77" y="2063656"/>
            <a:ext cx="11615233" cy="4901137"/>
          </a:xfrm>
        </p:spPr>
        <p:txBody>
          <a:bodyPr>
            <a:normAutofit lnSpcReduction="10000"/>
          </a:bodyPr>
          <a:lstStyle/>
          <a:p>
            <a:pPr marL="109695" indent="0">
              <a:buNone/>
            </a:pPr>
            <a:r>
              <a:rPr lang="hu-HU" sz="2199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Meghatározója az egészségi állapot mértéke: </a:t>
            </a:r>
          </a:p>
          <a:p>
            <a:r>
              <a:rPr lang="hu-HU" sz="21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50-60 % </a:t>
            </a:r>
            <a:r>
              <a:rPr lang="hu-HU" sz="21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közötti  egészségi állapot esetében </a:t>
            </a:r>
            <a:r>
              <a:rPr lang="hu-HU" sz="21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B1-es kategóriánál foglalkoztatása rehabilitációval helyreállítható- ideje 36 hónap</a:t>
            </a:r>
          </a:p>
          <a:p>
            <a:r>
              <a:rPr lang="hu-HU" sz="21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30-50% </a:t>
            </a:r>
            <a:r>
              <a:rPr lang="hu-HU" sz="21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közötti  egészségi állapot </a:t>
            </a:r>
            <a:r>
              <a:rPr lang="hu-HU" sz="21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C1-es  kategóriánál, foglalkoztatása tartós rehabilitációt igényel – 36 hónap</a:t>
            </a:r>
          </a:p>
          <a:p>
            <a:r>
              <a:rPr lang="hu-HU" sz="21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Rehabilitációs terv  - készül a RESZO </a:t>
            </a:r>
            <a:r>
              <a:rPr lang="hu-H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(Rehabilitációs ellátási és szakértői osztály) </a:t>
            </a:r>
            <a:r>
              <a:rPr lang="hu-HU" sz="2199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fogl</a:t>
            </a:r>
            <a:r>
              <a:rPr lang="hu-HU" sz="21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199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rehab</a:t>
            </a:r>
            <a:r>
              <a:rPr lang="hu-HU" sz="21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ügyintéző</a:t>
            </a:r>
            <a:r>
              <a:rPr lang="hu-HU" sz="21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nél. T</a:t>
            </a:r>
            <a:r>
              <a:rPr lang="hu-HU" sz="21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artalmazza az orvosi, </a:t>
            </a:r>
            <a:r>
              <a:rPr lang="hu-HU" sz="2199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fogl</a:t>
            </a:r>
            <a:r>
              <a:rPr lang="hu-HU" sz="21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 és </a:t>
            </a:r>
            <a:r>
              <a:rPr lang="hu-HU" sz="2199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</a:t>
            </a:r>
            <a:r>
              <a:rPr lang="hu-HU" sz="21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szakértői véleményeket, nyomon követi ezek megvalósítását a 36 hónap alatt, együttműködési kötelezettséget ír elő, munkaerő közvetítésre ad felhatalmazást a szakértői osztálynak.</a:t>
            </a:r>
            <a:r>
              <a:rPr lang="hu-HU" sz="21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u-HU" sz="21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rehabilitációs időszak végére „feltételezi a jogalkotó” hogy a munkavállaló  alkalmassá vált a nyílt munkaerőpiacon történő foglalkoztatásra, </a:t>
            </a:r>
          </a:p>
          <a:p>
            <a:pPr lvl="1"/>
            <a:r>
              <a:rPr lang="hu-HU" sz="21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vagyis nincs automatikus felülvizsgálatra berendelés, </a:t>
            </a:r>
          </a:p>
          <a:p>
            <a:pPr lvl="1"/>
            <a:r>
              <a:rPr lang="hu-HU" sz="21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rehabilitációs ellátás folyósítása automatikusan megszűnik,</a:t>
            </a:r>
          </a:p>
          <a:p>
            <a:pPr lvl="1"/>
            <a:r>
              <a:rPr lang="hu-HU" sz="21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munkavállalónak új eljárás keretében kell újra kérnie a komplex minősítését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FDC13BD-E521-7A1F-D3CB-C7B74EA9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1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527390"/>
            <a:ext cx="10809724" cy="1501172"/>
          </a:xfrm>
        </p:spPr>
        <p:txBody>
          <a:bodyPr>
            <a:normAutofit/>
          </a:bodyPr>
          <a:lstStyle/>
          <a:p>
            <a:r>
              <a:rPr lang="hu-HU" sz="23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Komplex szakvélemény jelentése 2.– rokkantsági ellátás</a:t>
            </a:r>
            <a:endParaRPr lang="hu-HU" sz="23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940" y="2028562"/>
            <a:ext cx="11642120" cy="4829438"/>
          </a:xfrm>
        </p:spPr>
        <p:txBody>
          <a:bodyPr>
            <a:normAutofit fontScale="92500" lnSpcReduction="10000"/>
          </a:bodyPr>
          <a:lstStyle/>
          <a:p>
            <a:pPr marL="109695" indent="0">
              <a:buNone/>
            </a:pPr>
            <a:r>
              <a:rPr lang="hu-HU" sz="1799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Meghatározója az egészségi állapot mértéke: </a:t>
            </a:r>
          </a:p>
          <a:p>
            <a:r>
              <a:rPr lang="hu-HU" sz="17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50-60 % </a:t>
            </a:r>
            <a:r>
              <a:rPr lang="hu-HU" sz="1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közötti  egészségi állapot, </a:t>
            </a:r>
            <a:r>
              <a:rPr lang="hu-HU" sz="17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B2-es</a:t>
            </a:r>
            <a:r>
              <a:rPr lang="hu-HU" sz="1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kategória, rehabilitálható lenne,  de külön jogszabály alapján nem rehabilitálható – szakmai-, munkavédelmi-, egészségvédelmi szabályok betartása mellett  foglalkoztatható</a:t>
            </a:r>
          </a:p>
          <a:p>
            <a:r>
              <a:rPr lang="hu-HU" sz="17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30-50% </a:t>
            </a:r>
            <a:r>
              <a:rPr lang="hu-HU" sz="1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közötti  egészségi állapot, </a:t>
            </a:r>
            <a:r>
              <a:rPr lang="hu-HU" sz="17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C2-es</a:t>
            </a:r>
            <a:r>
              <a:rPr lang="hu-HU" sz="1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kategória, rehabilitálható, de külön jogszabály alapján  nem rehabilitálható -  szakmai-, munkavédelmi-, egészségvédelmi szabályok betartása mellett  foglalkoztatható</a:t>
            </a:r>
          </a:p>
          <a:p>
            <a:r>
              <a:rPr lang="hu-HU" sz="17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  alatti </a:t>
            </a:r>
            <a:r>
              <a:rPr lang="hu-HU" sz="1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egészségi állapot, </a:t>
            </a:r>
            <a:r>
              <a:rPr lang="hu-HU" sz="17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kategória</a:t>
            </a:r>
            <a:r>
              <a:rPr lang="hu-HU" sz="1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csak folyamatos támogatással foglalkoztatható, személyi segítő a mindennapokban és a munkában is - szakmai, munkavédelmi-, egészségvédelmi szabályok betartása mellett  foglalkoztatható</a:t>
            </a:r>
          </a:p>
          <a:p>
            <a:r>
              <a:rPr lang="hu-HU" sz="1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7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Önellátásra részben vagy egyáltalán nem képes</a:t>
            </a:r>
            <a:r>
              <a:rPr lang="hu-HU" sz="1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7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kategória</a:t>
            </a:r>
            <a:r>
              <a:rPr lang="hu-HU" sz="1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egészségi állapota és önellátási  képesség hiánya miatt nem foglalkoztatható- személyi segítő a mindennapokban és a munkában is - szakmai-, munkavédelmi-, egészségvédelmi szabályok betartása mellett  foglalkoztatható</a:t>
            </a:r>
          </a:p>
          <a:p>
            <a:endParaRPr lang="hu-HU" sz="1799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799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B2, C2, D, E kategória jellemzője</a:t>
            </a:r>
            <a:r>
              <a:rPr lang="hu-HU" sz="1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/>
            <a:r>
              <a:rPr lang="hu-HU" sz="1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Soros felülvizsgálatra meghatározott időpontban a Hatóság berendeli,</a:t>
            </a:r>
          </a:p>
          <a:p>
            <a:pPr lvl="1"/>
            <a:r>
              <a:rPr lang="hu-HU" sz="1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elbírálásig folyamatos az ellátás folyósítása, </a:t>
            </a:r>
          </a:p>
          <a:p>
            <a:pPr lvl="1"/>
            <a:r>
              <a:rPr lang="hu-HU" sz="1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Nyugdíj korhatár betöltése előtt 10 évvel már nincs  felülvizsgálat,</a:t>
            </a:r>
          </a:p>
          <a:p>
            <a:pPr lvl="1"/>
            <a:r>
              <a:rPr lang="hu-HU" sz="1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Állapotrosszabbodás esetén a munkavállaló soron </a:t>
            </a:r>
            <a:r>
              <a:rPr lang="hu-HU" sz="1799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kivűli</a:t>
            </a:r>
            <a:r>
              <a:rPr lang="hu-HU" sz="1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felülvizsgálatot kérhet.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3035023-2932-B422-59C9-780C71EC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8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3A658-2ACC-B2D9-D20D-CB567D33D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BE5161-5101-1819-E877-1342204D6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92" y="813431"/>
            <a:ext cx="8534400" cy="1008112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Mmk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-ás  foglalkoztatási formák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17C1ACC6-8160-5C40-A8D5-EFF14917ED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97467"/>
              </p:ext>
            </p:extLst>
          </p:nvPr>
        </p:nvGraphicFramePr>
        <p:xfrm>
          <a:off x="1407367" y="1751075"/>
          <a:ext cx="808671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llipszis 5">
            <a:extLst>
              <a:ext uri="{FF2B5EF4-FFF2-40B4-BE49-F238E27FC236}">
                <a16:creationId xmlns:a16="http://schemas.microsoft.com/office/drawing/2014/main" id="{46BCF54D-9782-7669-E947-61E021AF8447}"/>
              </a:ext>
            </a:extLst>
          </p:cNvPr>
          <p:cNvSpPr/>
          <p:nvPr/>
        </p:nvSpPr>
        <p:spPr>
          <a:xfrm>
            <a:off x="8486900" y="2334790"/>
            <a:ext cx="1143000" cy="11430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8896C032-548B-F789-1A88-9C9936E47386}"/>
              </a:ext>
            </a:extLst>
          </p:cNvPr>
          <p:cNvSpPr/>
          <p:nvPr/>
        </p:nvSpPr>
        <p:spPr>
          <a:xfrm>
            <a:off x="8435336" y="3431675"/>
            <a:ext cx="1143000" cy="1143000"/>
          </a:xfrm>
          <a:prstGeom prst="ellipse">
            <a:avLst/>
          </a:prstGeom>
          <a:blipFill rotWithShape="0">
            <a:blip r:embed="rId9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3BDA137D-5196-02B4-478C-566F09BAFD32}"/>
              </a:ext>
            </a:extLst>
          </p:cNvPr>
          <p:cNvSpPr/>
          <p:nvPr/>
        </p:nvSpPr>
        <p:spPr>
          <a:xfrm>
            <a:off x="8351080" y="4598949"/>
            <a:ext cx="1143000" cy="1143000"/>
          </a:xfrm>
          <a:prstGeom prst="ellipse">
            <a:avLst/>
          </a:prstGeom>
          <a:blipFill rotWithShape="0">
            <a:blip r:embed="rId10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2949232-8842-0115-A387-C52A34E3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79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2C1D1C2F-DF0B-817B-5229-7231E1E45EF2}"/>
              </a:ext>
            </a:extLst>
          </p:cNvPr>
          <p:cNvGrpSpPr/>
          <p:nvPr/>
        </p:nvGrpSpPr>
        <p:grpSpPr>
          <a:xfrm>
            <a:off x="2080101" y="2118164"/>
            <a:ext cx="2373628" cy="1833143"/>
            <a:chOff x="2736100" y="0"/>
            <a:chExt cx="2132786" cy="1833144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5" name="Ellipszis 4">
              <a:extLst>
                <a:ext uri="{FF2B5EF4-FFF2-40B4-BE49-F238E27FC236}">
                  <a16:creationId xmlns:a16="http://schemas.microsoft.com/office/drawing/2014/main" id="{5FA5A039-8A63-1B32-3352-59007947C6B9}"/>
                </a:ext>
              </a:extLst>
            </p:cNvPr>
            <p:cNvSpPr txBox="1"/>
            <p:nvPr/>
          </p:nvSpPr>
          <p:spPr>
            <a:xfrm>
              <a:off x="3048439" y="268458"/>
              <a:ext cx="1508108" cy="12962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1400" b="1" kern="1200" dirty="0">
                <a:latin typeface="+mn-lt"/>
              </a:endParaRPr>
            </a:p>
            <a:p>
              <a:pPr marL="0"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400" b="1" kern="1200" dirty="0">
                  <a:latin typeface="+mn-lt"/>
                </a:rPr>
                <a:t>Munkáltatók: 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1400" b="0" kern="1200" dirty="0">
                  <a:latin typeface="+mn-lt"/>
                </a:rPr>
                <a:t>-Akkreditált munkáltató </a:t>
              </a:r>
              <a:r>
                <a:rPr lang="hu-HU" sz="1400" kern="1200" dirty="0">
                  <a:latin typeface="+mn-lt"/>
                </a:rPr>
                <a:t>védett foglalkoztatás</a:t>
              </a:r>
            </a:p>
            <a:p>
              <a:pPr marL="0"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400" kern="1200" dirty="0">
                  <a:latin typeface="+mn-lt"/>
                </a:rPr>
                <a:t>-Nyílt munkaerőpiaci foglalkoztatás</a:t>
              </a:r>
            </a:p>
            <a:p>
              <a:pPr marL="0"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1400" kern="1200" dirty="0">
                <a:latin typeface="+mn-lt"/>
              </a:endParaRPr>
            </a:p>
          </p:txBody>
        </p:sp>
        <p:sp>
          <p:nvSpPr>
            <p:cNvPr id="4" name="Ellipszis 3">
              <a:extLst>
                <a:ext uri="{FF2B5EF4-FFF2-40B4-BE49-F238E27FC236}">
                  <a16:creationId xmlns:a16="http://schemas.microsoft.com/office/drawing/2014/main" id="{CA80B687-9460-91C6-7103-402FA47543FF}"/>
                </a:ext>
              </a:extLst>
            </p:cNvPr>
            <p:cNvSpPr/>
            <p:nvPr/>
          </p:nvSpPr>
          <p:spPr>
            <a:xfrm>
              <a:off x="2736100" y="0"/>
              <a:ext cx="2132786" cy="183314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hu-HU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8F997D2B-7DBD-7952-7C24-6D07DCCD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Munkahelyi foglalkozási rehabilitáció alanyai</a:t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dirty="0"/>
          </a:p>
        </p:txBody>
      </p: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B6EFB548-5F57-F9A1-1AFF-6291DEBD921F}"/>
              </a:ext>
            </a:extLst>
          </p:cNvPr>
          <p:cNvGrpSpPr/>
          <p:nvPr/>
        </p:nvGrpSpPr>
        <p:grpSpPr>
          <a:xfrm>
            <a:off x="2093921" y="4992486"/>
            <a:ext cx="2373628" cy="1833143"/>
            <a:chOff x="2883363" y="3719728"/>
            <a:chExt cx="1923523" cy="1559603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7" name="Ellipszis 6">
              <a:extLst>
                <a:ext uri="{FF2B5EF4-FFF2-40B4-BE49-F238E27FC236}">
                  <a16:creationId xmlns:a16="http://schemas.microsoft.com/office/drawing/2014/main" id="{242690A0-0799-9585-FE26-4292976D209D}"/>
                </a:ext>
              </a:extLst>
            </p:cNvPr>
            <p:cNvSpPr/>
            <p:nvPr/>
          </p:nvSpPr>
          <p:spPr>
            <a:xfrm>
              <a:off x="2883363" y="3719728"/>
              <a:ext cx="1923523" cy="1559603"/>
            </a:xfrm>
            <a:prstGeom prst="ellipse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667507"/>
                <a:satOff val="8922"/>
                <a:lumOff val="4314"/>
                <a:alphaOff val="0"/>
              </a:schemeClr>
            </a:fillRef>
            <a:effectRef idx="1">
              <a:schemeClr val="accent4">
                <a:hueOff val="667507"/>
                <a:satOff val="8922"/>
                <a:lumOff val="4314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8" name="Ellipszis 4">
              <a:extLst>
                <a:ext uri="{FF2B5EF4-FFF2-40B4-BE49-F238E27FC236}">
                  <a16:creationId xmlns:a16="http://schemas.microsoft.com/office/drawing/2014/main" id="{2633AFD7-67AE-16FF-D467-DC9575D85480}"/>
                </a:ext>
              </a:extLst>
            </p:cNvPr>
            <p:cNvSpPr txBox="1"/>
            <p:nvPr/>
          </p:nvSpPr>
          <p:spPr>
            <a:xfrm>
              <a:off x="3165056" y="3948127"/>
              <a:ext cx="1360137" cy="110280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400" b="1" kern="1200" dirty="0">
                  <a:latin typeface="+mn-lt"/>
                </a:rPr>
                <a:t>Munkavállalók: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400" b="1" kern="1200" dirty="0">
                  <a:latin typeface="+mn-lt"/>
                </a:rPr>
                <a:t> B1, B2, C1, C2, D, E kategóriával </a:t>
              </a:r>
            </a:p>
          </p:txBody>
        </p:sp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C573CED4-590A-B49E-5A9F-8B750540C3C1}"/>
              </a:ext>
            </a:extLst>
          </p:cNvPr>
          <p:cNvGrpSpPr/>
          <p:nvPr/>
        </p:nvGrpSpPr>
        <p:grpSpPr>
          <a:xfrm>
            <a:off x="7920554" y="3429000"/>
            <a:ext cx="2373628" cy="2270239"/>
            <a:chOff x="7605162" y="1625655"/>
            <a:chExt cx="2373628" cy="2074900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796E590B-EC23-7666-4A62-CA4B7B3BF5EC}"/>
                </a:ext>
              </a:extLst>
            </p:cNvPr>
            <p:cNvSpPr/>
            <p:nvPr/>
          </p:nvSpPr>
          <p:spPr>
            <a:xfrm>
              <a:off x="7605162" y="1625655"/>
              <a:ext cx="2373628" cy="2074900"/>
            </a:xfrm>
            <a:prstGeom prst="ellipse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1335015"/>
                <a:satOff val="17844"/>
                <a:lumOff val="8628"/>
                <a:alphaOff val="0"/>
              </a:schemeClr>
            </a:fillRef>
            <a:effectRef idx="1">
              <a:schemeClr val="accent4">
                <a:hueOff val="1335015"/>
                <a:satOff val="17844"/>
                <a:lumOff val="8628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1" name="Ellipszis 4">
              <a:extLst>
                <a:ext uri="{FF2B5EF4-FFF2-40B4-BE49-F238E27FC236}">
                  <a16:creationId xmlns:a16="http://schemas.microsoft.com/office/drawing/2014/main" id="{62EB5F58-839E-8E61-3EA3-503BE0B868A5}"/>
                </a:ext>
              </a:extLst>
            </p:cNvPr>
            <p:cNvSpPr txBox="1"/>
            <p:nvPr/>
          </p:nvSpPr>
          <p:spPr>
            <a:xfrm>
              <a:off x="7963144" y="1929517"/>
              <a:ext cx="1580322" cy="146717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400" b="1" kern="1200" dirty="0">
                  <a:latin typeface="+mn-lt"/>
                </a:rPr>
                <a:t>Állam: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300" b="0" kern="1200" dirty="0">
                  <a:latin typeface="+mn-lt"/>
                </a:rPr>
                <a:t>-jogi szabályozás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300" b="0" kern="1200" dirty="0">
                  <a:latin typeface="+mn-lt"/>
                </a:rPr>
                <a:t>-költségvetési finanszírozás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300" b="0" kern="1200" dirty="0">
                  <a:latin typeface="+mn-lt"/>
                </a:rPr>
                <a:t>-ellenőrzés </a:t>
              </a:r>
            </a:p>
          </p:txBody>
        </p:sp>
      </p:grp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22AF25A9-51B0-716D-26BE-66FF4B865977}"/>
              </a:ext>
            </a:extLst>
          </p:cNvPr>
          <p:cNvGrpSpPr/>
          <p:nvPr/>
        </p:nvGrpSpPr>
        <p:grpSpPr>
          <a:xfrm>
            <a:off x="1873750" y="3491698"/>
            <a:ext cx="2786331" cy="2115978"/>
            <a:chOff x="2418240" y="1653197"/>
            <a:chExt cx="2506596" cy="214642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3" name="Összeadás jele 12">
              <a:extLst>
                <a:ext uri="{FF2B5EF4-FFF2-40B4-BE49-F238E27FC236}">
                  <a16:creationId xmlns:a16="http://schemas.microsoft.com/office/drawing/2014/main" id="{C52D6E28-8171-80AE-7720-4F33123510AC}"/>
                </a:ext>
              </a:extLst>
            </p:cNvPr>
            <p:cNvSpPr/>
            <p:nvPr/>
          </p:nvSpPr>
          <p:spPr>
            <a:xfrm>
              <a:off x="2418240" y="1653197"/>
              <a:ext cx="2506596" cy="2146423"/>
            </a:xfrm>
            <a:prstGeom prst="mathPlus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4" name="Összeadás jele 4">
              <a:extLst>
                <a:ext uri="{FF2B5EF4-FFF2-40B4-BE49-F238E27FC236}">
                  <a16:creationId xmlns:a16="http://schemas.microsoft.com/office/drawing/2014/main" id="{7CAB4ACC-1F8E-CCD0-9BFE-DC9384D2A36D}"/>
                </a:ext>
              </a:extLst>
            </p:cNvPr>
            <p:cNvSpPr txBox="1"/>
            <p:nvPr/>
          </p:nvSpPr>
          <p:spPr>
            <a:xfrm>
              <a:off x="2816972" y="2394717"/>
              <a:ext cx="1842098" cy="5048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400" b="1" kern="1200" dirty="0">
                  <a:effectLst/>
                  <a:latin typeface="+mn-lt"/>
                </a:rPr>
                <a:t>munkaszerződés </a:t>
              </a:r>
            </a:p>
          </p:txBody>
        </p:sp>
      </p:grpSp>
      <p:sp>
        <p:nvSpPr>
          <p:cNvPr id="15" name="Nyíl: jobbra mutató 14">
            <a:extLst>
              <a:ext uri="{FF2B5EF4-FFF2-40B4-BE49-F238E27FC236}">
                <a16:creationId xmlns:a16="http://schemas.microsoft.com/office/drawing/2014/main" id="{8299BC55-9776-F91E-4E2F-36B6552F8656}"/>
              </a:ext>
            </a:extLst>
          </p:cNvPr>
          <p:cNvSpPr/>
          <p:nvPr/>
        </p:nvSpPr>
        <p:spPr>
          <a:xfrm>
            <a:off x="4605937" y="3917691"/>
            <a:ext cx="3211537" cy="110769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00" dirty="0">
                <a:solidFill>
                  <a:schemeClr val="bg1"/>
                </a:solidFill>
              </a:rPr>
              <a:t>Járási Kormányhivatal Rehabilitációs Ellátási és Szakértői Osztály </a:t>
            </a:r>
          </a:p>
        </p:txBody>
      </p:sp>
      <p:sp>
        <p:nvSpPr>
          <p:cNvPr id="16" name="Dia számának helye 15">
            <a:extLst>
              <a:ext uri="{FF2B5EF4-FFF2-40B4-BE49-F238E27FC236}">
                <a16:creationId xmlns:a16="http://schemas.microsoft.com/office/drawing/2014/main" id="{4472F3F6-DB4E-9954-B65D-D400CD0E1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57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7BC61-A29B-CD2B-F2DA-A77DC1EF2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F3B2A7A-4504-FE43-0A00-537FEB30C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48766" y="3206202"/>
            <a:ext cx="1943234" cy="195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1">
            <a:extLst>
              <a:ext uri="{FF2B5EF4-FFF2-40B4-BE49-F238E27FC236}">
                <a16:creationId xmlns:a16="http://schemas.microsoft.com/office/drawing/2014/main" id="{969BD2A9-8589-7223-8078-BB6598D41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10"/>
            <a:ext cx="11572335" cy="1943160"/>
          </a:xfrm>
        </p:spPr>
        <p:txBody>
          <a:bodyPr>
            <a:normAutofit/>
          </a:bodyPr>
          <a:lstStyle/>
          <a:p>
            <a:pPr algn="ctr"/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Munkáltatók kötelezettségei </a:t>
            </a: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3365493D-AFBF-54BA-B9A3-117CC0608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36" y="1690724"/>
            <a:ext cx="10066330" cy="50355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dirty="0">
              <a:solidFill>
                <a:schemeClr val="bg1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1. </a:t>
            </a:r>
            <a:r>
              <a:rPr lang="hu-H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Megváltozott munkaképességű munkavállalók foglalkoztatása</a:t>
            </a:r>
            <a:endParaRPr lang="hu-HU" sz="20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foglalkozási rehabilitációjának elősegítése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a társadalmi felelősség vállalás mellett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törvényi kötelezettsége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2. </a:t>
            </a:r>
            <a:r>
              <a:rPr lang="hu-H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Rehabilitációs hozzájárulás fizetésére köteles</a:t>
            </a:r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bg1"/>
                </a:solidFill>
                <a:cs typeface="Times New Roman" panose="02020603050405020304" pitchFamily="18" charset="0"/>
              </a:rPr>
              <a:t>ha a kötelező foglalkoztatási szintet nem éri el a foglalkoztatott megváltozott munkaképességű személyek száma.  </a:t>
            </a:r>
          </a:p>
          <a:p>
            <a:pPr lvl="2">
              <a:lnSpc>
                <a:spcPct val="90000"/>
              </a:lnSpc>
              <a:spcBef>
                <a:spcPts val="500"/>
              </a:spcBef>
            </a:pPr>
            <a:r>
              <a:rPr lang="hu-HU" sz="1600" dirty="0">
                <a:solidFill>
                  <a:schemeClr val="bg1"/>
                </a:solidFill>
                <a:cs typeface="Times New Roman" panose="02020603050405020304" pitchFamily="18" charset="0"/>
              </a:rPr>
              <a:t>A foglalkoztatottak létszáma a 25 főt meghaladja, és az általa foglalkoztatott  nem éri el a létszám 5 százalékát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A rehabilitációs hozzájárulás éves összege</a:t>
            </a:r>
            <a:r>
              <a:rPr lang="hu-HU" sz="1600" dirty="0">
                <a:solidFill>
                  <a:schemeClr val="bg1"/>
                </a:solidFill>
                <a:cs typeface="Times New Roman" panose="02020603050405020304" pitchFamily="18" charset="0"/>
              </a:rPr>
              <a:t> a kötelező foglalkoztatási szintből hiányzó létszám, valamint a rehabilitációs hozzájárulás szorzata. </a:t>
            </a:r>
          </a:p>
          <a:p>
            <a:pPr lvl="1"/>
            <a:r>
              <a:rPr lang="hu-H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A rehabilitációs hozzájárulás mértékének változása </a:t>
            </a:r>
          </a:p>
          <a:p>
            <a:pPr marL="457200" lvl="1" indent="0">
              <a:lnSpc>
                <a:spcPct val="90000"/>
              </a:lnSpc>
              <a:spcBef>
                <a:spcPts val="500"/>
              </a:spcBef>
              <a:buNone/>
            </a:pPr>
            <a:endParaRPr lang="hu-HU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88BAE1D-381C-555D-60A8-08AD2C648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766" y="5164846"/>
            <a:ext cx="1943234" cy="16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81B1EF3B-A55B-77E8-C41E-479DAF09D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091391"/>
              </p:ext>
            </p:extLst>
          </p:nvPr>
        </p:nvGraphicFramePr>
        <p:xfrm>
          <a:off x="1406518" y="5347378"/>
          <a:ext cx="3010034" cy="1444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946">
                  <a:extLst>
                    <a:ext uri="{9D8B030D-6E8A-4147-A177-3AD203B41FA5}">
                      <a16:colId xmlns:a16="http://schemas.microsoft.com/office/drawing/2014/main" val="244031997"/>
                    </a:ext>
                  </a:extLst>
                </a:gridCol>
                <a:gridCol w="1847088">
                  <a:extLst>
                    <a:ext uri="{9D8B030D-6E8A-4147-A177-3AD203B41FA5}">
                      <a16:colId xmlns:a16="http://schemas.microsoft.com/office/drawing/2014/main" val="2026666957"/>
                    </a:ext>
                  </a:extLst>
                </a:gridCol>
              </a:tblGrid>
              <a:tr h="358225">
                <a:tc>
                  <a:txBody>
                    <a:bodyPr/>
                    <a:lstStyle/>
                    <a:p>
                      <a:r>
                        <a:rPr lang="hu-HU" sz="1200" b="1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1993. évben </a:t>
                      </a:r>
                      <a:endParaRPr lang="hu-H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2.500 Ft/fő/év </a:t>
                      </a:r>
                      <a:endParaRPr lang="hu-H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932111"/>
                  </a:ext>
                </a:extLst>
              </a:tr>
              <a:tr h="358225">
                <a:tc>
                  <a:txBody>
                    <a:bodyPr/>
                    <a:lstStyle/>
                    <a:p>
                      <a:r>
                        <a:rPr lang="hu-HU" sz="1200" b="1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2016. évben </a:t>
                      </a:r>
                      <a:endParaRPr lang="hu-H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964.500 Ft/fő/év</a:t>
                      </a:r>
                      <a:endParaRPr lang="hu-H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509396"/>
                  </a:ext>
                </a:extLst>
              </a:tr>
              <a:tr h="358225">
                <a:tc>
                  <a:txBody>
                    <a:bodyPr/>
                    <a:lstStyle/>
                    <a:p>
                      <a:r>
                        <a:rPr lang="hu-HU" sz="1200" b="1" dirty="0">
                          <a:solidFill>
                            <a:schemeClr val="bg1"/>
                          </a:solidFill>
                        </a:rPr>
                        <a:t>2020. évben </a:t>
                      </a:r>
                      <a:endParaRPr lang="hu-H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chemeClr val="bg1"/>
                          </a:solidFill>
                        </a:rPr>
                        <a:t>1.449.000 Ft/fő/év </a:t>
                      </a:r>
                      <a:endParaRPr lang="hu-H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797774"/>
                  </a:ext>
                </a:extLst>
              </a:tr>
              <a:tr h="370079">
                <a:tc>
                  <a:txBody>
                    <a:bodyPr/>
                    <a:lstStyle/>
                    <a:p>
                      <a:r>
                        <a:rPr lang="hu-HU" sz="1200" b="1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2026. évben </a:t>
                      </a:r>
                      <a:endParaRPr lang="hu-H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2.905.200 Ft/fő/év </a:t>
                      </a:r>
                      <a:endParaRPr lang="hu-H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091611"/>
                  </a:ext>
                </a:extLst>
              </a:tr>
            </a:tbl>
          </a:graphicData>
        </a:graphic>
      </p:graphicFrame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4A2B34DA-EA55-7AF5-5A05-12BBC100B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8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41BAE-B7D4-4564-5D65-1043B9B9A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48E947-E2CD-0B18-4443-A3EAF5B22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Foglalkoztatási szint &amp; rehabilitációs hozzájárulás mértéke 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41DDC474-5237-6700-DF56-949961CA8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761515"/>
              </p:ext>
            </p:extLst>
          </p:nvPr>
        </p:nvGraphicFramePr>
        <p:xfrm>
          <a:off x="414507" y="2060360"/>
          <a:ext cx="11581396" cy="4432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7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2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34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8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149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1923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munkáltató átlagos </a:t>
                      </a:r>
                      <a:r>
                        <a:rPr lang="hu-HU" sz="14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</a:t>
                      </a: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 állományi létszám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kötelező </a:t>
                      </a:r>
                      <a:r>
                        <a:rPr lang="hu-HU" sz="14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foglalkoz-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tatási</a:t>
                      </a: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szint (5%)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munkáltató kötelező foglalkoztatási szintnek megfelelő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mmm-s</a:t>
                      </a: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foglalkoztatásának éves bérköltsége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latin typeface="+mn-lt"/>
                        </a:rPr>
                        <a:t>373 200 Ft/hó</a:t>
                      </a: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minimálbér +13%  </a:t>
                      </a:r>
                      <a:r>
                        <a:rPr lang="hu-HU" sz="14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szocho</a:t>
                      </a: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hu-HU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48 516 Ft/</a:t>
                      </a:r>
                      <a:r>
                        <a:rPr lang="hu-HU" sz="14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ho</a:t>
                      </a:r>
                      <a:r>
                        <a:rPr lang="hu-HU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)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hu-HU" sz="1400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rehabilitációs hozzájárulás éves összege foglalkoztatás hiányában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Ft/év </a:t>
                      </a:r>
                      <a:endParaRPr lang="hu-HU" sz="11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34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8 óra / nap</a:t>
                      </a:r>
                      <a:endParaRPr lang="hu-HU" sz="14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 óra / nap</a:t>
                      </a:r>
                      <a:endParaRPr lang="hu-HU" sz="14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 óra / nap</a:t>
                      </a:r>
                      <a:endParaRPr lang="hu-HU" sz="14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bér/év</a:t>
                      </a:r>
                      <a:endParaRPr lang="hu-HU" sz="14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szocho</a:t>
                      </a:r>
                      <a:endParaRPr lang="hu-HU" sz="14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bér/év</a:t>
                      </a:r>
                      <a:endParaRPr lang="hu-HU" sz="14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szocho</a:t>
                      </a:r>
                      <a:endParaRPr lang="hu-HU" sz="14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bér/év</a:t>
                      </a:r>
                      <a:endParaRPr lang="hu-HU" sz="14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szocho</a:t>
                      </a:r>
                      <a:endParaRPr lang="hu-HU" sz="14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26 fő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fő</a:t>
                      </a:r>
                      <a:endParaRPr lang="hu-HU" sz="140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4.478.400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582.192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2.985.600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388.128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2.239.200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291.096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2.905.200</a:t>
                      </a:r>
                      <a:endParaRPr lang="hu-HU" sz="14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 fő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 fő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13.435.200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1.746.576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8.956.800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1.164.384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6.717.600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873.288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8.715.600</a:t>
                      </a:r>
                      <a:endParaRPr lang="hu-HU" sz="14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200 fő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 fő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44.784.000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5.821.920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29.856.000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3.881.280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22.392.000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2.910.960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29.052.000</a:t>
                      </a:r>
                      <a:endParaRPr lang="hu-HU" sz="14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13.000 fő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650 fő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2.910.960.000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31.535.400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1.940.640.000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252.283.200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1.455.480.000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189.212.700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1.888.380.000</a:t>
                      </a:r>
                      <a:endParaRPr lang="hu-HU" sz="14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DD2FA893-D2EE-159E-F12D-9BC8F176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97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144081-1F95-24F5-CBA9-4A155B287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8" y="630767"/>
            <a:ext cx="4434761" cy="1325373"/>
          </a:xfrm>
        </p:spPr>
        <p:txBody>
          <a:bodyPr anchor="b">
            <a:normAutofit/>
          </a:bodyPr>
          <a:lstStyle/>
          <a:p>
            <a:r>
              <a:rPr lang="en-US" sz="2400" b="1" dirty="0" err="1"/>
              <a:t>Mmk-ás</a:t>
            </a:r>
            <a:r>
              <a:rPr lang="en-US" sz="2400" b="1" dirty="0"/>
              <a:t> </a:t>
            </a:r>
            <a:r>
              <a:rPr lang="en-US" sz="2400" b="1" dirty="0" err="1"/>
              <a:t>személyek</a:t>
            </a:r>
            <a:r>
              <a:rPr lang="en-US" sz="2400" b="1" dirty="0"/>
              <a:t> </a:t>
            </a:r>
            <a:r>
              <a:rPr lang="en-US" sz="2400" b="1" dirty="0" err="1"/>
              <a:t>foglalkoztatásának</a:t>
            </a:r>
            <a:r>
              <a:rPr lang="en-US" sz="2400" b="1" dirty="0"/>
              <a:t> </a:t>
            </a:r>
            <a:r>
              <a:rPr lang="en-US" sz="2400" b="1" dirty="0" err="1"/>
              <a:t>gazdasági</a:t>
            </a:r>
            <a:r>
              <a:rPr lang="en-US" sz="2400" b="1" dirty="0"/>
              <a:t> </a:t>
            </a:r>
            <a:r>
              <a:rPr lang="en-US" sz="2400" b="1" dirty="0" err="1"/>
              <a:t>előnyei</a:t>
            </a:r>
            <a:r>
              <a:rPr lang="en-US" sz="2400" b="1" dirty="0"/>
              <a:t> a </a:t>
            </a:r>
            <a:r>
              <a:rPr lang="en-US" sz="2400" b="1" dirty="0" err="1"/>
              <a:t>számok</a:t>
            </a:r>
            <a:r>
              <a:rPr lang="en-US" sz="2400" b="1" dirty="0"/>
              <a:t> </a:t>
            </a:r>
            <a:r>
              <a:rPr lang="en-US" sz="2400" b="1" dirty="0" err="1"/>
              <a:t>tükrében</a:t>
            </a:r>
            <a:endParaRPr lang="hu-HU" sz="24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8CD36D-FF3F-55E6-7D49-DDA1F4095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2257722"/>
            <a:ext cx="5779944" cy="3382094"/>
          </a:xfrm>
        </p:spPr>
        <p:txBody>
          <a:bodyPr>
            <a:noAutofit/>
          </a:bodyPr>
          <a:lstStyle/>
          <a:p>
            <a:pPr defTabSz="457200"/>
            <a:r>
              <a:rPr lang="en-US" sz="1400" dirty="0">
                <a:solidFill>
                  <a:schemeClr val="bg1"/>
                </a:solidFill>
              </a:rPr>
              <a:t>25 </a:t>
            </a:r>
            <a:r>
              <a:rPr lang="en-US" sz="1400" dirty="0" err="1">
                <a:solidFill>
                  <a:schemeClr val="bg1"/>
                </a:solidFill>
              </a:rPr>
              <a:t>fő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feletti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munkavállalói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létszámmal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rendelkező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munkaadók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legfontosabb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pénzügyi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ösztönzője</a:t>
            </a:r>
            <a:r>
              <a:rPr lang="en-US" sz="1400" dirty="0">
                <a:solidFill>
                  <a:schemeClr val="bg1"/>
                </a:solidFill>
              </a:rPr>
              <a:t> a </a:t>
            </a:r>
            <a:r>
              <a:rPr lang="en-US" sz="1400" b="1" dirty="0" err="1">
                <a:solidFill>
                  <a:schemeClr val="bg1"/>
                </a:solidFill>
              </a:rPr>
              <a:t>reha</a:t>
            </a:r>
            <a:r>
              <a:rPr lang="en-US" sz="1400" b="1" dirty="0">
                <a:solidFill>
                  <a:schemeClr val="bg1"/>
                </a:solidFill>
              </a:rPr>
              <a:t> „</a:t>
            </a:r>
            <a:r>
              <a:rPr lang="en-US" sz="1400" b="1" dirty="0" err="1">
                <a:solidFill>
                  <a:schemeClr val="bg1"/>
                </a:solidFill>
              </a:rPr>
              <a:t>büntetési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adó</a:t>
            </a:r>
            <a:r>
              <a:rPr lang="en-US" sz="1400" b="1" dirty="0">
                <a:solidFill>
                  <a:schemeClr val="bg1"/>
                </a:solidFill>
              </a:rPr>
              <a:t>”</a:t>
            </a:r>
          </a:p>
          <a:p>
            <a:pPr defTabSz="457200"/>
            <a:r>
              <a:rPr lang="en-US" sz="1400" b="1" dirty="0">
                <a:solidFill>
                  <a:schemeClr val="bg1"/>
                </a:solidFill>
              </a:rPr>
              <a:t>202</a:t>
            </a:r>
            <a:r>
              <a:rPr lang="hu-HU" sz="1400" b="1" dirty="0">
                <a:solidFill>
                  <a:schemeClr val="bg1"/>
                </a:solidFill>
              </a:rPr>
              <a:t>6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évi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reha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összege</a:t>
            </a:r>
            <a:r>
              <a:rPr lang="en-US" sz="1400" b="1" dirty="0">
                <a:solidFill>
                  <a:schemeClr val="bg1"/>
                </a:solidFill>
              </a:rPr>
              <a:t>: 2.</a:t>
            </a:r>
            <a:r>
              <a:rPr lang="hu-HU" sz="1400" b="1" dirty="0">
                <a:solidFill>
                  <a:schemeClr val="bg1"/>
                </a:solidFill>
              </a:rPr>
              <a:t>905</a:t>
            </a:r>
            <a:r>
              <a:rPr lang="en-US" sz="1400" b="1" dirty="0">
                <a:solidFill>
                  <a:schemeClr val="bg1"/>
                </a:solidFill>
              </a:rPr>
              <a:t>.200 Ft/</a:t>
            </a:r>
            <a:r>
              <a:rPr lang="en-US" sz="1400" b="1" dirty="0" err="1">
                <a:solidFill>
                  <a:schemeClr val="bg1"/>
                </a:solidFill>
              </a:rPr>
              <a:t>fő</a:t>
            </a:r>
            <a:endParaRPr lang="en-US" sz="1400" b="1" dirty="0">
              <a:solidFill>
                <a:schemeClr val="bg1"/>
              </a:solidFill>
            </a:endParaRPr>
          </a:p>
          <a:p>
            <a:pPr defTabSz="457200"/>
            <a:r>
              <a:rPr lang="en-US" sz="1400" b="1" dirty="0" err="1">
                <a:solidFill>
                  <a:schemeClr val="bg1"/>
                </a:solidFill>
              </a:rPr>
              <a:t>Szociális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hozzájárulási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adó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kedvezménye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a </a:t>
            </a:r>
            <a:r>
              <a:rPr lang="en-US" sz="1400" dirty="0" err="1">
                <a:solidFill>
                  <a:schemeClr val="bg1"/>
                </a:solidFill>
              </a:rPr>
              <a:t>megállapított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adóalap</a:t>
            </a:r>
            <a:r>
              <a:rPr lang="en-US" sz="1400" dirty="0">
                <a:solidFill>
                  <a:schemeClr val="bg1"/>
                </a:solidFill>
              </a:rPr>
              <a:t> – de </a:t>
            </a:r>
            <a:r>
              <a:rPr lang="en-US" sz="1400" dirty="0" err="1">
                <a:solidFill>
                  <a:schemeClr val="bg1"/>
                </a:solidFill>
              </a:rPr>
              <a:t>legfeljebb</a:t>
            </a:r>
            <a:r>
              <a:rPr lang="en-US" sz="1400" dirty="0">
                <a:solidFill>
                  <a:schemeClr val="bg1"/>
                </a:solidFill>
              </a:rPr>
              <a:t> a </a:t>
            </a:r>
            <a:r>
              <a:rPr lang="en-US" sz="1400" dirty="0" err="1">
                <a:solidFill>
                  <a:schemeClr val="bg1"/>
                </a:solidFill>
              </a:rPr>
              <a:t>minimálbér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kétszeresének</a:t>
            </a:r>
            <a:r>
              <a:rPr lang="en-US" sz="1400" dirty="0">
                <a:solidFill>
                  <a:schemeClr val="bg1"/>
                </a:solidFill>
              </a:rPr>
              <a:t> – 13 %-a </a:t>
            </a:r>
            <a:endParaRPr lang="hu-HU" sz="1400" dirty="0">
              <a:solidFill>
                <a:schemeClr val="bg1"/>
              </a:solidFill>
            </a:endParaRPr>
          </a:p>
          <a:p>
            <a:r>
              <a:rPr lang="hu-HU" sz="1400" b="1" dirty="0">
                <a:solidFill>
                  <a:schemeClr val="bg1"/>
                </a:solidFill>
              </a:rPr>
              <a:t>Az </a:t>
            </a:r>
            <a:r>
              <a:rPr lang="hu-HU" sz="1400" b="1" dirty="0" err="1">
                <a:solidFill>
                  <a:schemeClr val="bg1"/>
                </a:solidFill>
              </a:rPr>
              <a:t>mmk</a:t>
            </a:r>
            <a:r>
              <a:rPr lang="hu-HU" sz="1400" b="1" dirty="0">
                <a:solidFill>
                  <a:schemeClr val="bg1"/>
                </a:solidFill>
              </a:rPr>
              <a:t>-ás munkavállalók létszámnövelésének két formája lehetséges a nyílt munkaerőpiacon: </a:t>
            </a:r>
          </a:p>
          <a:p>
            <a:pPr lvl="1"/>
            <a:r>
              <a:rPr lang="hu-HU" sz="1400" dirty="0">
                <a:solidFill>
                  <a:schemeClr val="bg1"/>
                </a:solidFill>
              </a:rPr>
              <a:t>új munkakörök kialakításával és erre </a:t>
            </a:r>
            <a:r>
              <a:rPr lang="hu-HU" sz="1400" dirty="0" err="1">
                <a:solidFill>
                  <a:schemeClr val="bg1"/>
                </a:solidFill>
              </a:rPr>
              <a:t>mmk</a:t>
            </a:r>
            <a:r>
              <a:rPr lang="hu-HU" sz="1400" dirty="0">
                <a:solidFill>
                  <a:schemeClr val="bg1"/>
                </a:solidFill>
              </a:rPr>
              <a:t>-ás álláskeresők toborzása és alkalmazása</a:t>
            </a:r>
          </a:p>
          <a:p>
            <a:pPr lvl="1"/>
            <a:r>
              <a:rPr lang="hu-HU" sz="1400" dirty="0">
                <a:solidFill>
                  <a:schemeClr val="bg1"/>
                </a:solidFill>
              </a:rPr>
              <a:t>már állományilévő tartós betegséggel élő munkavállalóikat ”előcsalogatni</a:t>
            </a:r>
            <a:r>
              <a:rPr lang="hu-HU" sz="1000" dirty="0">
                <a:solidFill>
                  <a:schemeClr val="bg1"/>
                </a:solidFill>
              </a:rPr>
              <a:t>”</a:t>
            </a:r>
          </a:p>
          <a:p>
            <a:pPr defTabSz="457200"/>
            <a:endParaRPr lang="en-US" sz="1400" dirty="0">
              <a:solidFill>
                <a:schemeClr val="bg1"/>
              </a:solidFill>
            </a:endParaRP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587396E-3668-9199-EB19-67C939849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792" y="5969000"/>
            <a:ext cx="542556" cy="279400"/>
          </a:xfrm>
        </p:spPr>
        <p:txBody>
          <a:bodyPr>
            <a:normAutofit fontScale="40000" lnSpcReduction="20000"/>
          </a:bodyPr>
          <a:lstStyle/>
          <a:p>
            <a:pPr>
              <a:spcAft>
                <a:spcPts val="600"/>
              </a:spcAft>
            </a:pPr>
            <a:fld id="{81FEFA0A-2F20-4B60-98C6-5FFDA469AA1C}" type="slidenum">
              <a:rPr lang="hu-HU" noProof="0"/>
              <a:pPr>
                <a:spcAft>
                  <a:spcPts val="600"/>
                </a:spcAft>
              </a:pPr>
              <a:t>17</a:t>
            </a:fld>
            <a:endParaRPr lang="hu-HU" noProof="0"/>
          </a:p>
        </p:txBody>
      </p:sp>
      <p:pic>
        <p:nvPicPr>
          <p:cNvPr id="1026" name="Picture 2" descr="A foglalkoztatási költségek alakulása egy MMK és egy ép munkavállaló esetében">
            <a:extLst>
              <a:ext uri="{FF2B5EF4-FFF2-40B4-BE49-F238E27FC236}">
                <a16:creationId xmlns:a16="http://schemas.microsoft.com/office/drawing/2014/main" id="{E34F33C7-59F9-39B2-DD41-F91F3E819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824" y="0"/>
            <a:ext cx="6229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93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6C50165B-5FD7-46FB-4363-B867E7AEF5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038" y="752475"/>
            <a:ext cx="9613900" cy="1081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063" rtl="0" eaLnBrk="1" latinLnBrk="0" hangingPunct="1">
              <a:spcBef>
                <a:spcPct val="0"/>
              </a:spcBef>
              <a:buNone/>
              <a:defRPr sz="4399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2800" b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Mmk</a:t>
            </a:r>
            <a:r>
              <a:rPr lang="hu-HU"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-ás személyek foglalkoztatásának egyéb előnyei</a:t>
            </a:r>
          </a:p>
        </p:txBody>
      </p:sp>
      <p:sp>
        <p:nvSpPr>
          <p:cNvPr id="6" name="Tartalom helye 3">
            <a:extLst>
              <a:ext uri="{FF2B5EF4-FFF2-40B4-BE49-F238E27FC236}">
                <a16:creationId xmlns:a16="http://schemas.microsoft.com/office/drawing/2014/main" id="{1BA59146-FCD6-58E5-ED5B-B8182995DE2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64096" y="2060018"/>
            <a:ext cx="10056399" cy="39949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664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399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999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99790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799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2587" indent="-17139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999650" indent="-17139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3846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0908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7971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5034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>
                <a:solidFill>
                  <a:schemeClr val="bg1"/>
                </a:solidFill>
                <a:latin typeface="Trebuchet MS" panose="020B0603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Az </a:t>
            </a:r>
            <a:r>
              <a:rPr lang="hu-HU" sz="1800" dirty="0" err="1">
                <a:solidFill>
                  <a:schemeClr val="bg1"/>
                </a:solidFill>
                <a:latin typeface="Trebuchet MS" panose="020B0603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mmk</a:t>
            </a:r>
            <a:r>
              <a:rPr lang="hu-HU" sz="1800" dirty="0">
                <a:solidFill>
                  <a:schemeClr val="bg1"/>
                </a:solidFill>
                <a:latin typeface="Trebuchet MS" panose="020B0603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-ás emberek képesek érdemi, értékteremtő munkát végezni és jó teljesítményt nyújtani egy jól megválasztott munkakörben, valamint a kedvezmények mellett </a:t>
            </a:r>
            <a:r>
              <a:rPr lang="hu-HU" sz="1800" b="1" dirty="0">
                <a:solidFill>
                  <a:schemeClr val="bg1"/>
                </a:solidFill>
                <a:latin typeface="Trebuchet MS" panose="020B0603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foglalkoztatásuk jóval költséghatékonyabb </a:t>
            </a:r>
            <a:r>
              <a:rPr lang="hu-HU" sz="1800" dirty="0">
                <a:solidFill>
                  <a:schemeClr val="bg1"/>
                </a:solidFill>
                <a:latin typeface="Trebuchet MS" panose="020B0603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lehet a munkaadók számára, mint egy nem </a:t>
            </a:r>
            <a:r>
              <a:rPr lang="hu-HU" sz="1800" dirty="0" err="1">
                <a:solidFill>
                  <a:schemeClr val="bg1"/>
                </a:solidFill>
                <a:latin typeface="Trebuchet MS" panose="020B0603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mmmk</a:t>
            </a:r>
            <a:r>
              <a:rPr lang="hu-HU" sz="1800" dirty="0">
                <a:solidFill>
                  <a:schemeClr val="bg1"/>
                </a:solidFill>
                <a:latin typeface="Trebuchet MS" panose="020B0603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-ás álláskereső személyé.</a:t>
            </a:r>
          </a:p>
          <a:p>
            <a:r>
              <a:rPr lang="hu-HU" sz="1800" b="1" dirty="0">
                <a:solidFill>
                  <a:schemeClr val="bg1"/>
                </a:solidFill>
                <a:latin typeface="Trebuchet MS" panose="020B0603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Szervezeti szinten</a:t>
            </a:r>
            <a:r>
              <a:rPr lang="hu-HU" sz="1800" dirty="0">
                <a:solidFill>
                  <a:schemeClr val="bg1"/>
                </a:solidFill>
                <a:latin typeface="Trebuchet MS" panose="020B0603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pozitív hatások – egymásra figyelés, javul a probléma megoldó képesség, javul a munkahelyi légkör, a szervezet iránti lojalitás</a:t>
            </a:r>
          </a:p>
          <a:p>
            <a:r>
              <a:rPr lang="hu-HU" sz="1800" b="1" dirty="0">
                <a:solidFill>
                  <a:schemeClr val="bg1"/>
                </a:solidFill>
                <a:latin typeface="Trebuchet MS" panose="020B0603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Működés optimalizálása</a:t>
            </a:r>
            <a:r>
              <a:rPr lang="hu-HU" sz="1800" dirty="0">
                <a:solidFill>
                  <a:schemeClr val="bg1"/>
                </a:solidFill>
                <a:latin typeface="Trebuchet MS" panose="020B0603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feladatok tervezése, </a:t>
            </a:r>
            <a:r>
              <a:rPr lang="hu-HU" sz="1800" dirty="0" err="1">
                <a:solidFill>
                  <a:schemeClr val="bg1"/>
                </a:solidFill>
                <a:latin typeface="Trebuchet MS" panose="020B0603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mmk</a:t>
            </a:r>
            <a:r>
              <a:rPr lang="hu-HU" sz="1800" dirty="0">
                <a:solidFill>
                  <a:schemeClr val="bg1"/>
                </a:solidFill>
                <a:latin typeface="Trebuchet MS" panose="020B0603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-ások által végzett előkészítő – kiegészítő tevékenységek </a:t>
            </a:r>
          </a:p>
          <a:p>
            <a:r>
              <a:rPr lang="hu-HU" sz="1800" b="1" dirty="0">
                <a:solidFill>
                  <a:schemeClr val="bg1"/>
                </a:solidFill>
                <a:latin typeface="Trebuchet MS" panose="020B0603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CSR – társadalmi felelősségvállalá</a:t>
            </a:r>
            <a:r>
              <a:rPr lang="hu-HU" sz="1800" dirty="0">
                <a:solidFill>
                  <a:schemeClr val="bg1"/>
                </a:solidFill>
                <a:latin typeface="Trebuchet MS" panose="020B0603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 –rehabilitációs foglalkoztatás előnyei, munkáltatói márka mint érték. </a:t>
            </a:r>
            <a:r>
              <a:rPr lang="hu-HU" sz="1800" dirty="0" err="1">
                <a:solidFill>
                  <a:schemeClr val="bg1"/>
                </a:solidFill>
                <a:latin typeface="Trebuchet MS" panose="020B0603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</a:t>
            </a:r>
            <a:r>
              <a:rPr lang="hu-HU" sz="1800" dirty="0">
                <a:solidFill>
                  <a:schemeClr val="bg1"/>
                </a:solidFill>
                <a:latin typeface="Trebuchet MS" panose="020B0603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Auchan, vagy Szerencsejáték Zrt</a:t>
            </a:r>
          </a:p>
          <a:p>
            <a:r>
              <a:rPr lang="hu-HU" sz="1800" b="1" dirty="0">
                <a:solidFill>
                  <a:schemeClr val="bg1"/>
                </a:solidFill>
                <a:latin typeface="Trebuchet MS" panose="020B0603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Egyéb ösztönző még,  bizonyos</a:t>
            </a:r>
            <a:r>
              <a:rPr lang="hu-HU" sz="1800" dirty="0">
                <a:solidFill>
                  <a:schemeClr val="bg1"/>
                </a:solidFill>
                <a:latin typeface="Trebuchet MS" panose="020B0603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pályázatokon előnyként - plusz pontot jelenthet a megváltozott munkaképességű munkavállalók foglalkoztatása. </a:t>
            </a:r>
          </a:p>
          <a:p>
            <a:endParaRPr lang="hu-HU" sz="1800" dirty="0">
              <a:solidFill>
                <a:schemeClr val="bg1"/>
              </a:solidFill>
              <a:latin typeface="Trebuchet MS" panose="020B060302020202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1EF53C24-2FA3-6915-BA7E-EE358467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75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44" y="1113761"/>
            <a:ext cx="10512862" cy="50088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1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Miért jó ez az </a:t>
            </a:r>
            <a:r>
              <a:rPr lang="hu-HU" sz="31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mmk</a:t>
            </a:r>
            <a:r>
              <a:rPr lang="hu-HU" sz="31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-ás foglalkoztatás a nyílt munkaerőpiaci foglalkoztatási formában?</a:t>
            </a:r>
            <a:br>
              <a:rPr lang="hu-HU" sz="3199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1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összefoglalás</a:t>
            </a:r>
            <a:endParaRPr lang="hu-HU" sz="31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019314"/>
              </p:ext>
            </p:extLst>
          </p:nvPr>
        </p:nvGraphicFramePr>
        <p:xfrm>
          <a:off x="0" y="1988288"/>
          <a:ext cx="12192000" cy="4869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Kép 4">
            <a:extLst>
              <a:ext uri="{FF2B5EF4-FFF2-40B4-BE49-F238E27FC236}">
                <a16:creationId xmlns:a16="http://schemas.microsoft.com/office/drawing/2014/main" id="{E458746F-6800-43CB-8AF4-B4F843328C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9475" y="3564366"/>
            <a:ext cx="1438406" cy="1444501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B71EDC76-2EAF-A134-9F1F-027EE8D44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9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ím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Áttekintés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3693006" y="2192940"/>
            <a:ext cx="6516509" cy="3599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sz="2000" b="1" dirty="0">
              <a:solidFill>
                <a:schemeClr val="bg1"/>
              </a:solidFill>
              <a:effectLst/>
            </a:endParaRPr>
          </a:p>
          <a:p>
            <a:r>
              <a:rPr lang="hu-HU" sz="2000" b="1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KSH 2022 évi adatai – tartós betegségekről </a:t>
            </a:r>
          </a:p>
          <a:p>
            <a:r>
              <a:rPr lang="hu-HU" sz="2000" b="1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Tartós megbetegedésből, fogyatékosságból  -&gt; hogyan lesz megváltozott munkaképesség ?</a:t>
            </a:r>
          </a:p>
          <a:p>
            <a:r>
              <a:rPr lang="hu-HU" sz="2000" b="1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RSZSZ komplex eljárás – egészségkárosodás mértéke </a:t>
            </a:r>
          </a:p>
          <a:p>
            <a:r>
              <a:rPr lang="hu-HU" sz="2000" b="1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Ellátások fajai, közös szabályai </a:t>
            </a:r>
            <a:r>
              <a:rPr lang="hu-HU" sz="2000" b="1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és értelmezésük</a:t>
            </a:r>
            <a:endParaRPr lang="hu-HU" sz="2000" b="1" dirty="0">
              <a:solidFill>
                <a:schemeClr val="bg1"/>
              </a:solidFill>
              <a:effectLst/>
              <a:cs typeface="Times New Roman" panose="02020603050405020304" pitchFamily="18" charset="0"/>
            </a:endParaRPr>
          </a:p>
          <a:p>
            <a:r>
              <a:rPr lang="hu-HU" sz="2000" b="1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Munkáltatók kötelezettségei</a:t>
            </a:r>
          </a:p>
          <a:p>
            <a:r>
              <a:rPr lang="hu-HU" sz="2000" b="1" dirty="0" err="1">
                <a:solidFill>
                  <a:schemeClr val="bg1"/>
                </a:solidFill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Mmk</a:t>
            </a:r>
            <a:r>
              <a:rPr lang="hu-HU" sz="2000" b="1" dirty="0">
                <a:solidFill>
                  <a:schemeClr val="bg1"/>
                </a:solidFill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-ás foglalkoztatás előnyei</a:t>
            </a:r>
          </a:p>
          <a:p>
            <a:r>
              <a:rPr lang="hu-HU" sz="2000" b="1" dirty="0">
                <a:solidFill>
                  <a:schemeClr val="bg1"/>
                </a:solidFill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DE KC MMSZK munkájának bemutatása</a:t>
            </a:r>
          </a:p>
        </p:txBody>
      </p:sp>
      <p:pic>
        <p:nvPicPr>
          <p:cNvPr id="7" name="Picture 7" descr="A képen tervezés látható&#10;&#10;Előfordulhat, hogy az AI által létrehozott tartalom helytelen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r="1643" b="-1"/>
          <a:stretch>
            <a:fillRect/>
          </a:stretch>
        </p:blipFill>
        <p:spPr bwMode="auto">
          <a:xfrm>
            <a:off x="794325" y="2336872"/>
            <a:ext cx="2692907" cy="3598789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8EAE97FA-DD4F-41AB-27B4-63B89C76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84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29CCE2-DC1D-626A-B23F-3DDB87136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Mmk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-ás személyek  foglalkoztatását befolyásoló  tényezők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326E01F-7363-D282-61E0-2B63C3102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Mikor eredményes a foglalkozási rehabilitáció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56873E9-8D3E-0E96-CCC9-02623C5BC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688" y="3030008"/>
            <a:ext cx="4698355" cy="2906179"/>
          </a:xfrm>
          <a:ln w="28575">
            <a:solidFill>
              <a:schemeClr val="bg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hu-HU" altLang="hu-HU" sz="1600" dirty="0">
                <a:solidFill>
                  <a:schemeClr val="bg1"/>
                </a:solidFill>
                <a:cs typeface="Times New Roman" panose="02020603050405020304" pitchFamily="18" charset="0"/>
              </a:rPr>
              <a:t>A komplex minősítő bizottság </a:t>
            </a:r>
            <a:r>
              <a:rPr lang="hu-HU" altLang="hu-H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megalapozott szakvéleménye a </a:t>
            </a:r>
            <a:r>
              <a:rPr lang="hu-HU" altLang="hu-HU" sz="1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rehabilitálhatóságról</a:t>
            </a:r>
            <a:r>
              <a:rPr lang="hu-HU" altLang="hu-H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!</a:t>
            </a:r>
          </a:p>
          <a:p>
            <a:r>
              <a:rPr lang="hu-HU" sz="1600" dirty="0">
                <a:solidFill>
                  <a:schemeClr val="bg1"/>
                </a:solidFill>
              </a:rPr>
              <a:t>Megtanuljon és tudjon együtt élni a tartós betegségével, vagy a fogyatékosságával</a:t>
            </a:r>
          </a:p>
          <a:p>
            <a:r>
              <a:rPr lang="hu-HU" altLang="hu-H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Az orvosi rehabilitáció eredményes</a:t>
            </a:r>
            <a:r>
              <a:rPr lang="hu-HU" altLang="hu-HU" sz="1600" dirty="0">
                <a:solidFill>
                  <a:schemeClr val="bg1"/>
                </a:solidFill>
                <a:cs typeface="Times New Roman" panose="02020603050405020304" pitchFamily="18" charset="0"/>
              </a:rPr>
              <a:t>!</a:t>
            </a:r>
          </a:p>
          <a:p>
            <a:r>
              <a:rPr lang="hu-HU" altLang="hu-HU" sz="1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Mmk</a:t>
            </a:r>
            <a:r>
              <a:rPr lang="hu-HU" altLang="hu-HU" sz="1600" dirty="0">
                <a:solidFill>
                  <a:schemeClr val="bg1"/>
                </a:solidFill>
                <a:cs typeface="Times New Roman" panose="02020603050405020304" pitchFamily="18" charset="0"/>
              </a:rPr>
              <a:t>-ás </a:t>
            </a:r>
            <a:r>
              <a:rPr lang="hu-HU" altLang="hu-H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személy egyéni körülményei lehetővé teszik a munkavállalást!</a:t>
            </a:r>
          </a:p>
          <a:p>
            <a:r>
              <a:rPr lang="hu-HU" altLang="hu-H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A munkavállaló</a:t>
            </a:r>
            <a:r>
              <a:rPr lang="hu-HU" altLang="hu-HU" sz="1600" dirty="0">
                <a:solidFill>
                  <a:schemeClr val="bg1"/>
                </a:solidFill>
                <a:cs typeface="Times New Roman" panose="02020603050405020304" pitchFamily="18" charset="0"/>
              </a:rPr>
              <a:t> (megmaradt képességeire alapozva) </a:t>
            </a:r>
            <a:r>
              <a:rPr lang="hu-HU" altLang="hu-H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képesítést, gyakorlatot</a:t>
            </a:r>
            <a:r>
              <a:rPr lang="hu-HU" altLang="hu-HU" sz="1600" dirty="0">
                <a:solidFill>
                  <a:schemeClr val="bg1"/>
                </a:solidFill>
                <a:cs typeface="Times New Roman" panose="02020603050405020304" pitchFamily="18" charset="0"/>
              </a:rPr>
              <a:t>, tapasztalatot szerez </a:t>
            </a:r>
            <a:r>
              <a:rPr lang="hu-HU" altLang="hu-H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egy konkrét feladat, munkakör ellátására!</a:t>
            </a:r>
          </a:p>
          <a:p>
            <a:pPr marL="0" indent="0">
              <a:buNone/>
            </a:pPr>
            <a:endParaRPr lang="hu-HU" altLang="hu-HU" sz="16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endParaRPr lang="hu-HU" altLang="hu-HU" sz="1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endParaRPr lang="hu-HU" sz="1600" dirty="0">
              <a:solidFill>
                <a:schemeClr val="bg1"/>
              </a:solidFill>
            </a:endParaRPr>
          </a:p>
          <a:p>
            <a:endParaRPr lang="hu-HU" sz="1600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EBA3E3D-5EFA-5DF3-875D-CCFC6D0B5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Munkahelyi tapasztalatok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75D01B1-96E1-7140-B322-13E980DD0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 w="28575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megváltozott fizikai és pszichés terhelhetőség </a:t>
            </a:r>
          </a:p>
          <a:p>
            <a:r>
              <a:rPr lang="hu-HU" dirty="0" err="1">
                <a:solidFill>
                  <a:schemeClr val="bg1"/>
                </a:solidFill>
              </a:rPr>
              <a:t>Elkötelezettebbek</a:t>
            </a:r>
            <a:r>
              <a:rPr lang="hu-HU" dirty="0">
                <a:solidFill>
                  <a:schemeClr val="bg1"/>
                </a:solidFill>
              </a:rPr>
              <a:t>, </a:t>
            </a:r>
          </a:p>
          <a:p>
            <a:r>
              <a:rPr lang="hu-HU" dirty="0">
                <a:solidFill>
                  <a:schemeClr val="bg1"/>
                </a:solidFill>
              </a:rPr>
              <a:t>Megbízhatóbbak</a:t>
            </a:r>
          </a:p>
          <a:p>
            <a:r>
              <a:rPr lang="hu-HU" dirty="0">
                <a:solidFill>
                  <a:schemeClr val="bg1"/>
                </a:solidFill>
              </a:rPr>
              <a:t>Ragaszkodóbbak </a:t>
            </a:r>
          </a:p>
          <a:p>
            <a:r>
              <a:rPr lang="hu-HU" dirty="0">
                <a:solidFill>
                  <a:schemeClr val="bg1"/>
                </a:solidFill>
              </a:rPr>
              <a:t>Jobb a monotónia tűrésük</a:t>
            </a:r>
          </a:p>
          <a:p>
            <a:pPr marL="0" lvl="0" indent="0">
              <a:buNone/>
              <a:defRPr/>
            </a:pPr>
            <a:endParaRPr lang="hu-HU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E2054BD-37B5-74BB-EC4B-E7697686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93D45159-78AA-F6C3-1BE2-F1B794E75229}"/>
              </a:ext>
            </a:extLst>
          </p:cNvPr>
          <p:cNvGrpSpPr/>
          <p:nvPr/>
        </p:nvGrpSpPr>
        <p:grpSpPr>
          <a:xfrm>
            <a:off x="559397" y="6104771"/>
            <a:ext cx="11324209" cy="590400"/>
            <a:chOff x="461146" y="1002447"/>
            <a:chExt cx="9645559" cy="590400"/>
          </a:xfrm>
        </p:grpSpPr>
        <p:sp>
          <p:nvSpPr>
            <p:cNvPr id="10" name="Téglalap: lekerekített 9">
              <a:extLst>
                <a:ext uri="{FF2B5EF4-FFF2-40B4-BE49-F238E27FC236}">
                  <a16:creationId xmlns:a16="http://schemas.microsoft.com/office/drawing/2014/main" id="{B4E57C05-1CFE-E43E-902B-E043C396EE72}"/>
                </a:ext>
              </a:extLst>
            </p:cNvPr>
            <p:cNvSpPr/>
            <p:nvPr/>
          </p:nvSpPr>
          <p:spPr>
            <a:xfrm>
              <a:off x="461146" y="1002447"/>
              <a:ext cx="9222922" cy="590400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1" name="Téglalap: lekerekített 4">
              <a:extLst>
                <a:ext uri="{FF2B5EF4-FFF2-40B4-BE49-F238E27FC236}">
                  <a16:creationId xmlns:a16="http://schemas.microsoft.com/office/drawing/2014/main" id="{6B7D63F4-091C-C2E5-A14A-F9EF3CC85BEB}"/>
                </a:ext>
              </a:extLst>
            </p:cNvPr>
            <p:cNvSpPr txBox="1"/>
            <p:nvPr/>
          </p:nvSpPr>
          <p:spPr>
            <a:xfrm>
              <a:off x="489967" y="1031268"/>
              <a:ext cx="9616738" cy="532758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6287" tIns="0" rIns="256287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altLang="hu-HU" sz="1600" b="1" kern="12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A munkáltató </a:t>
              </a:r>
              <a:r>
                <a:rPr lang="hu-HU" sz="1600" kern="1200" dirty="0">
                  <a:solidFill>
                    <a:schemeClr val="tx1"/>
                  </a:solidFill>
                </a:rPr>
                <a:t>elégedett, és bizalommal fordul a munkavállaló felé és  </a:t>
              </a:r>
              <a:r>
                <a:rPr lang="hu-HU" altLang="hu-HU" sz="1600" b="1" kern="12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aki tartósan foglalkoztatja !!!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altLang="hu-HU" sz="1600" b="1" kern="12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A munkavállaló elégedett a befogadó munkahelyi környezettel és körülményekkel !! </a:t>
              </a:r>
              <a:endParaRPr lang="hu-HU" sz="16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4358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6333550F-9EFD-4E93-8F77-DBB1A27CBA00}"/>
              </a:ext>
            </a:extLst>
          </p:cNvPr>
          <p:cNvSpPr/>
          <p:nvPr/>
        </p:nvSpPr>
        <p:spPr>
          <a:xfrm>
            <a:off x="1285460" y="2862470"/>
            <a:ext cx="78585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i="1" dirty="0">
                <a:solidFill>
                  <a:schemeClr val="bg2">
                    <a:lumMod val="10000"/>
                  </a:schemeClr>
                </a:solidFill>
              </a:rPr>
              <a:t>„Adjuk vissza azoknak az embereknek azt az összeget, amit egyébként foglalkoztatásuk hiányában az államnak rehabilitációs hozzájárulási adóként meg kellene fizetnie az egyetemnek.”</a:t>
            </a:r>
            <a:endParaRPr lang="hu-HU" sz="2400" dirty="0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098A5064-BA45-4E0B-B175-37E0359BF357}"/>
              </a:ext>
            </a:extLst>
          </p:cNvPr>
          <p:cNvSpPr/>
          <p:nvPr/>
        </p:nvSpPr>
        <p:spPr>
          <a:xfrm>
            <a:off x="5603681" y="4716521"/>
            <a:ext cx="411215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hu-HU" i="1" dirty="0">
                <a:solidFill>
                  <a:schemeClr val="bg2">
                    <a:lumMod val="10000"/>
                  </a:schemeClr>
                </a:solidFill>
              </a:rPr>
              <a:t>Prof. Dr. Bács Zoltán 2017.január 28.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A348A92-CF13-4CD0-AC1E-981634E1F504}"/>
              </a:ext>
            </a:extLst>
          </p:cNvPr>
          <p:cNvSpPr txBox="1">
            <a:spLocks/>
          </p:cNvSpPr>
          <p:nvPr/>
        </p:nvSpPr>
        <p:spPr>
          <a:xfrm>
            <a:off x="980660" y="248478"/>
            <a:ext cx="8918713" cy="15140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endParaRPr lang="hu-HU" sz="28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Font typeface="Wingdings 3" charset="2"/>
              <a:buNone/>
            </a:pPr>
            <a:r>
              <a:rPr lang="hu-HU" sz="2800" b="1" i="1" dirty="0">
                <a:solidFill>
                  <a:schemeClr val="bg2">
                    <a:lumMod val="10000"/>
                  </a:schemeClr>
                </a:solidFill>
              </a:rPr>
              <a:t>Debreceni Egyetem </a:t>
            </a:r>
          </a:p>
          <a:p>
            <a:pPr marL="0" indent="0" algn="ctr">
              <a:buFont typeface="Wingdings 3" charset="2"/>
              <a:buNone/>
            </a:pPr>
            <a:r>
              <a:rPr lang="hu-HU" sz="2800" b="1" i="1" dirty="0">
                <a:solidFill>
                  <a:schemeClr val="bg2">
                    <a:lumMod val="10000"/>
                  </a:schemeClr>
                </a:solidFill>
              </a:rPr>
              <a:t>társadalmi felelősségvállalási filozófiája </a:t>
            </a:r>
          </a:p>
          <a:p>
            <a:endParaRPr lang="hu-H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D0D6806-0DA7-A8C8-BFD8-6EA3FA50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10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16A967-3AFF-46C0-8365-F3412CFF1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Debreceni Egyetem rehabilitációs foglalkoztatási programja és megvalósítása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85359F-BA4F-4C28-88DC-E48E1A56F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46406"/>
            <a:ext cx="10389298" cy="481159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dirty="0">
                <a:solidFill>
                  <a:schemeClr val="bg2">
                    <a:lumMod val="10000"/>
                  </a:schemeClr>
                </a:solidFill>
              </a:rPr>
              <a:t>2018. 01. 01. új szervezeti forma : Szenátusi döntés – új szervezeti egységként– önálló szervezeti forma; Kancellár közvetlen irányítása alatt Megváltozott Munkaképességűek Szolgáltató Központja elnevezéssel – központvezető irányításával. </a:t>
            </a:r>
          </a:p>
          <a:p>
            <a:pPr marL="0" indent="0">
              <a:buNone/>
            </a:pPr>
            <a:r>
              <a:rPr lang="hu-HU" dirty="0">
                <a:solidFill>
                  <a:schemeClr val="bg2">
                    <a:lumMod val="10000"/>
                  </a:schemeClr>
                </a:solidFill>
              </a:rPr>
              <a:t>A munkacsoport számára irodahelyiség kialakítása helyileg a Tisza István Kollégium</a:t>
            </a:r>
          </a:p>
          <a:p>
            <a:pPr marL="0" indent="0">
              <a:buNone/>
            </a:pPr>
            <a:r>
              <a:rPr lang="hu-HU" dirty="0">
                <a:solidFill>
                  <a:schemeClr val="bg2">
                    <a:lumMod val="10000"/>
                  </a:schemeClr>
                </a:solidFill>
              </a:rPr>
              <a:t>A munkavégzéshez elengedhetetlenül szükséges a megfelelő adatkezelői jogosultság a megváltozott munkaképességű dolgozók adataihoz.</a:t>
            </a:r>
          </a:p>
          <a:p>
            <a:pPr marL="0" indent="0">
              <a:buNone/>
            </a:pPr>
            <a:r>
              <a:rPr lang="hu-H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mérföldkövei: </a:t>
            </a:r>
          </a:p>
          <a:p>
            <a:r>
              <a:rPr lang="hu-HU" sz="1900" dirty="0">
                <a:solidFill>
                  <a:schemeClr val="bg2">
                    <a:lumMod val="10000"/>
                  </a:schemeClr>
                </a:solidFill>
              </a:rPr>
              <a:t>Hallgatói Kapcsolatos Szolgáltató Központ – Mentálhigiénés Ellátó központ Dolgozói Munkacsoport</a:t>
            </a:r>
          </a:p>
          <a:p>
            <a:r>
              <a:rPr lang="hu-HU" sz="1900" dirty="0">
                <a:solidFill>
                  <a:schemeClr val="bg2">
                    <a:lumMod val="10000"/>
                  </a:schemeClr>
                </a:solidFill>
              </a:rPr>
              <a:t>2016 év- 1 fő programkoordinátor</a:t>
            </a:r>
          </a:p>
          <a:p>
            <a:r>
              <a:rPr lang="hu-HU" sz="1900" dirty="0">
                <a:solidFill>
                  <a:schemeClr val="bg2">
                    <a:lumMod val="10000"/>
                  </a:schemeClr>
                </a:solidFill>
              </a:rPr>
              <a:t>2017 év - létszámbővítés </a:t>
            </a:r>
          </a:p>
          <a:p>
            <a:pPr marL="0" indent="0">
              <a:buNone/>
            </a:pPr>
            <a:r>
              <a:rPr lang="hu-HU" sz="1900" dirty="0">
                <a:solidFill>
                  <a:schemeClr val="bg2">
                    <a:lumMod val="10000"/>
                  </a:schemeClr>
                </a:solidFill>
              </a:rPr>
              <a:t>+ február 15-től 1 fő rehabilitációs foglalkoztatási referens </a:t>
            </a:r>
          </a:p>
          <a:p>
            <a:pPr marL="0" indent="0">
              <a:buNone/>
            </a:pPr>
            <a:r>
              <a:rPr lang="hu-HU" sz="1900" dirty="0">
                <a:solidFill>
                  <a:schemeClr val="bg2">
                    <a:lumMod val="10000"/>
                  </a:schemeClr>
                </a:solidFill>
              </a:rPr>
              <a:t>+ június 16-tól fő 4 – ügyvivő szakértő (mentor és jogász) és 2 fő ügyintéző</a:t>
            </a:r>
          </a:p>
          <a:p>
            <a:r>
              <a:rPr lang="hu-HU" sz="1900" dirty="0">
                <a:solidFill>
                  <a:schemeClr val="bg2">
                    <a:lumMod val="10000"/>
                  </a:schemeClr>
                </a:solidFill>
              </a:rPr>
              <a:t>2021 év október – távmunkában informatikai végzettségű -  weboldal kezelő</a:t>
            </a:r>
          </a:p>
          <a:p>
            <a:r>
              <a:rPr lang="hu-HU" sz="1900" dirty="0">
                <a:solidFill>
                  <a:schemeClr val="bg2">
                    <a:lumMod val="10000"/>
                  </a:schemeClr>
                </a:solidFill>
              </a:rPr>
              <a:t>Jelenleg is ebben a formában működik, létszám csökkent - munkakörök a következő dián  </a:t>
            </a:r>
          </a:p>
          <a:p>
            <a:pPr marL="0" indent="0">
              <a:buNone/>
            </a:pPr>
            <a:endParaRPr lang="hu-HU" sz="19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138BEEA-ED6B-345B-C4F0-26B374853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43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6AAD66-B7DD-C58B-7951-46A91C57D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cs typeface="Times New Roman" panose="02020603050405020304" pitchFamily="18" charset="0"/>
              </a:rPr>
              <a:t>DE KC MMSZK szervezeti felépítése</a:t>
            </a:r>
            <a:endParaRPr lang="hu-HU" dirty="0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A29513A4-673E-6B36-F0E8-33485F031A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28392" y="2140196"/>
            <a:ext cx="3765790" cy="470122"/>
          </a:xfr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Eredményeink 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904DE01-25B8-E2CF-3DFE-686B6EFA19EC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400800" y="2775098"/>
            <a:ext cx="4972493" cy="3763926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2017. – 2020. évi időszakban az EFOP pályázatával, 75 fő megváltozott munkaképességű személyt sikerült </a:t>
            </a:r>
            <a:r>
              <a:rPr lang="hu-HU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bértámogatással </a:t>
            </a:r>
            <a:r>
              <a:rPr lang="hu-HU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elhelyezi. </a:t>
            </a:r>
            <a:r>
              <a:rPr lang="hu-HU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2021.-től már csak pályázat nélküli foglalkoztatás működik </a:t>
            </a:r>
          </a:p>
          <a:p>
            <a:pPr algn="just"/>
            <a:r>
              <a:rPr lang="hu-HU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Ezen időszak alatt az </a:t>
            </a:r>
            <a:r>
              <a:rPr lang="hu-HU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mmk</a:t>
            </a:r>
            <a:r>
              <a:rPr lang="hu-HU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-ás munkavállalók foglalkoztatásában sikerült majdnem 5 </a:t>
            </a:r>
            <a:r>
              <a:rPr lang="hu-HU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szörösére</a:t>
            </a:r>
            <a:r>
              <a:rPr lang="hu-HU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emelni a foglalkoztatottak számát. </a:t>
            </a:r>
            <a:r>
              <a:rPr lang="hu-HU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26 főről  évi 120 - 160  főre</a:t>
            </a:r>
            <a:r>
              <a:rPr lang="hu-HU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hu-HU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hu-HU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Jelentős számban sikerült a munkában lévő tartalék „előcsalogatása”, ennek ösztönzése: </a:t>
            </a:r>
            <a:r>
              <a:rPr lang="hu-HU" dirty="0">
                <a:solidFill>
                  <a:schemeClr val="bg1"/>
                </a:solidFill>
                <a:effectLst/>
              </a:rPr>
              <a:t>100.000 Ft egyszeri béren kívüli juttatás, majd az összeg emelése 150.000 Ft-ra</a:t>
            </a:r>
            <a:endParaRPr lang="hu-HU" dirty="0">
              <a:solidFill>
                <a:schemeClr val="bg1"/>
              </a:solidFill>
              <a:effectLst/>
              <a:cs typeface="Times New Roman" panose="02020603050405020304" pitchFamily="18" charset="0"/>
            </a:endParaRPr>
          </a:p>
          <a:p>
            <a:pPr algn="just"/>
            <a:r>
              <a:rPr lang="hu-HU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Atipikus foglalkoztatási formákban történő alkalmazás  (határozott idejű szerződés, részmunkaidő)</a:t>
            </a:r>
          </a:p>
          <a:p>
            <a:pPr algn="just"/>
            <a:r>
              <a:rPr lang="hu-HU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Tartós betegséggel élők támogatása, konzultációs lehetőség </a:t>
            </a:r>
            <a:r>
              <a:rPr lang="hu-HU" dirty="0" err="1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biztositása</a:t>
            </a:r>
            <a:r>
              <a:rPr lang="hu-HU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, támogatás az ellátásokhoz való hozzájutásban </a:t>
            </a:r>
          </a:p>
          <a:p>
            <a:pPr algn="just"/>
            <a:r>
              <a:rPr lang="hu-HU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Folyamatos tájékoztatás a jogszabályok változásáról </a:t>
            </a:r>
          </a:p>
          <a:p>
            <a:pPr algn="just"/>
            <a:r>
              <a:rPr lang="hu-HU" dirty="0" err="1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Mmk</a:t>
            </a:r>
            <a:r>
              <a:rPr lang="hu-HU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-ás munkavállalói bizalom megszerzése és megtartása </a:t>
            </a:r>
          </a:p>
        </p:txBody>
      </p:sp>
      <p:graphicFrame>
        <p:nvGraphicFramePr>
          <p:cNvPr id="11" name="Tartalom helye 3">
            <a:extLst>
              <a:ext uri="{FF2B5EF4-FFF2-40B4-BE49-F238E27FC236}">
                <a16:creationId xmlns:a16="http://schemas.microsoft.com/office/drawing/2014/main" id="{2719EA12-57C9-312E-9365-C9D122480C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386297"/>
              </p:ext>
            </p:extLst>
          </p:nvPr>
        </p:nvGraphicFramePr>
        <p:xfrm>
          <a:off x="669222" y="1834166"/>
          <a:ext cx="4665786" cy="4999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2758A8B-0F6A-F87B-E64A-B251EA25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69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E7EC68-44E5-4C44-BDAD-7AE382618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hu-H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mmk</a:t>
            </a:r>
            <a:r>
              <a:rPr lang="hu-H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-ás foglalkoztatás munkahelyi tapasztalatok</a:t>
            </a:r>
            <a:endParaRPr lang="hu-HU" sz="32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2D1BAF-A2A5-43B9-872A-A489855BF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06291"/>
            <a:ext cx="10312144" cy="388077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6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Munkáltatók </a:t>
            </a:r>
            <a:r>
              <a:rPr lang="hu-HU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félelme és a társadalomban meglévő + vagy – előítélet (</a:t>
            </a:r>
            <a:r>
              <a:rPr lang="hu-HU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mmk</a:t>
            </a:r>
            <a:r>
              <a:rPr lang="hu-HU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-ás csak fogyatékos lehet!, vagy pszichiátriai betegek )</a:t>
            </a:r>
            <a:r>
              <a:rPr lang="hu-HU" sz="16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6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Munkavállalók </a:t>
            </a:r>
            <a:r>
              <a:rPr lang="hu-HU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tartós betegséggel élők nehezen vállalják fel, amennyiben jelenleg is aktív munkaviszonyban vannak!</a:t>
            </a:r>
            <a:r>
              <a:rPr lang="hu-HU" sz="16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600" b="1" u="sng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Az eredményes munkavállalás alapfeltétele, hogy a munkavállaló felkészült-e a munkavállalásra </a:t>
            </a:r>
            <a:endParaRPr lang="hu-HU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u-HU" sz="16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Munkavállaló</a:t>
            </a:r>
            <a:r>
              <a:rPr lang="hu-HU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számára fontos, hogy elfogadja sérültségét, vagy az egészségi állapotát, akkor  lehet sikeres a munkavállalás.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u-HU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Megtanuljon és tudjon együtt élni a tartós betegségével, vagy a fogyatékosságával.</a:t>
            </a:r>
            <a:r>
              <a:rPr lang="hu-HU" sz="1600" b="1" u="none" strike="noStrike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hu-HU" sz="1600" b="1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(Debreceni Egyetem évek óta a Fogyatékosság barát és Család barát munkahely címmel rendelkezik)</a:t>
            </a:r>
          </a:p>
          <a:p>
            <a:endParaRPr lang="hu-HU" sz="1600" dirty="0">
              <a:solidFill>
                <a:schemeClr val="bg1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hu-HU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A303AB6-112E-BFB9-7C3B-A2FF77CF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94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059A320-8768-45B7-97A8-030AB958D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758D32B-EED2-7DC7-7765-E4C82E5F16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294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CE8B4117-E4A9-4179-B31E-7B8BD0ECE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52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1C99A056-A0D7-4CBE-97E5-CD6C655AA2F5}"/>
              </a:ext>
            </a:extLst>
          </p:cNvPr>
          <p:cNvSpPr/>
          <p:nvPr/>
        </p:nvSpPr>
        <p:spPr>
          <a:xfrm>
            <a:off x="1487488" y="1988840"/>
            <a:ext cx="8320198" cy="2676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1799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u-HU" sz="2400" b="1" u="sng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Felhasznált szakmai anyagok : </a:t>
            </a:r>
          </a:p>
          <a:p>
            <a:endParaRPr lang="hu-HU" sz="1799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u-HU" sz="1799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https://ertekvagy.hu/kezdolap</a:t>
            </a:r>
          </a:p>
          <a:p>
            <a:endParaRPr lang="hu-HU" sz="1799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u-HU" sz="1799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https://munkavedelem.fesz.eu/hirek/modszertani-segedlet-munkahigienes-eljarasokhoz</a:t>
            </a:r>
          </a:p>
          <a:p>
            <a:endParaRPr lang="hu-HU" sz="1799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hu-HU" sz="1799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https://www.webbeteg.hu/cikkek/egeszseges/2016/uzemorvosi-vizsgalatok</a:t>
            </a:r>
            <a:endParaRPr lang="hu-HU" sz="1799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u-HU" sz="1799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0F2A3838-84E6-6389-4ECE-11C55BF7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hu-HU" noProof="0" smtClean="0"/>
              <a:pPr/>
              <a:t>26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90968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207364_614279215255259_135326265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3483" y="1998220"/>
            <a:ext cx="5257800" cy="280035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929256" y="5000650"/>
            <a:ext cx="64237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Szeretet: elfogadni valakit úgy, ahogy van és úgy is, ahogy nincs. Vagyis elfogadjuk a hiányosságait is. </a:t>
            </a:r>
          </a:p>
          <a:p>
            <a:pPr algn="ctr"/>
            <a:r>
              <a:rPr lang="hu-HU" sz="2000" b="1" dirty="0">
                <a:solidFill>
                  <a:schemeClr val="bg1"/>
                </a:solidFill>
              </a:rPr>
              <a:t>(</a:t>
            </a:r>
            <a:r>
              <a:rPr lang="hu-HU" sz="2000" b="1" dirty="0" err="1">
                <a:solidFill>
                  <a:schemeClr val="bg1"/>
                </a:solidFill>
              </a:rPr>
              <a:t>Darnel</a:t>
            </a:r>
            <a:r>
              <a:rPr lang="hu-HU" sz="2000" b="1" dirty="0">
                <a:solidFill>
                  <a:schemeClr val="bg1"/>
                </a:solidFill>
              </a:rPr>
              <a:t> Christian)</a:t>
            </a:r>
          </a:p>
        </p:txBody>
      </p:sp>
      <p:sp>
        <p:nvSpPr>
          <p:cNvPr id="7" name="Téglalap 6"/>
          <p:cNvSpPr/>
          <p:nvPr/>
        </p:nvSpPr>
        <p:spPr>
          <a:xfrm>
            <a:off x="2651760" y="610276"/>
            <a:ext cx="6701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megtisztelő figyelmüket !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F14790B8-EF03-9273-372C-54EE3F59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0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" y="584151"/>
            <a:ext cx="11758285" cy="914399"/>
          </a:xfrm>
        </p:spPr>
        <p:txBody>
          <a:bodyPr>
            <a:normAutofit fontScale="90000"/>
          </a:bodyPr>
          <a:lstStyle/>
          <a:p>
            <a:pPr algn="ctr"/>
            <a:br>
              <a:rPr lang="hu-HU" b="1" dirty="0"/>
            </a:b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2022. népszámlálás adataiból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" y="2114090"/>
            <a:ext cx="12192000" cy="4428445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tartós betegséggel – és  sérültségekkel élők száma a népesség számához  viszonyítva növekedést mutat, amely a demográfiai változásokkal és a tudományos technikai fejlődéssel is magyarázható.   </a:t>
            </a:r>
          </a:p>
          <a:p>
            <a:r>
              <a:rPr lang="hu-HU" dirty="0">
                <a:solidFill>
                  <a:schemeClr val="bg1"/>
                </a:solidFill>
              </a:rPr>
              <a:t>A KSH 2022-es népszámlálási kérdőíve tartalmazott az egészségi állapotra és a korlátozottságra vonatkozó kérdéseket – önbevallás alapján történt az adatfelvétel és a feldolgozott adatok alapján:</a:t>
            </a:r>
          </a:p>
          <a:p>
            <a:r>
              <a:rPr lang="hu-H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Tartós betegséggel élők száma: 1.713.311 fő</a:t>
            </a:r>
          </a:p>
          <a:p>
            <a:r>
              <a:rPr lang="hu-H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Fogyatékossággal élők száma 270.033  fő </a:t>
            </a:r>
          </a:p>
          <a:p>
            <a:r>
              <a:rPr lang="hu-H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Halmozott egészségi problémával élők száma </a:t>
            </a:r>
          </a:p>
          <a:p>
            <a:pPr lvl="1"/>
            <a:r>
              <a:rPr lang="hu-HU" altLang="hu-H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188 563 fő egyszerre vallotta magát fogyatékossággal élőnek és tartós betegnek.</a:t>
            </a:r>
          </a:p>
          <a:p>
            <a:pPr lvl="1"/>
            <a:r>
              <a:rPr lang="hu-HU" altLang="hu-H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639 450 fő jelezte, hogy egészségi állapota miatt súlyosan korlátozott a mindennapi tevékenységeiben</a:t>
            </a: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6921B46-4DF6-FD5A-C33E-CDE2485D0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18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8D3B5A-7080-CBB5-AD4B-C3854A7F3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2022-es  népszámlálási adatok - leggyakoribb egészségi problémák / betegségek </a:t>
            </a:r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7BB2BC2-A5FD-8387-A7FD-259D65DF3553}"/>
              </a:ext>
            </a:extLst>
          </p:cNvPr>
          <p:cNvSpPr txBox="1"/>
          <p:nvPr/>
        </p:nvSpPr>
        <p:spPr>
          <a:xfrm>
            <a:off x="680321" y="2087463"/>
            <a:ext cx="10397067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1600" dirty="0">
                <a:solidFill>
                  <a:schemeClr val="bg1"/>
                </a:solidFill>
              </a:rPr>
              <a:t>Leggyakoribb tartós egészségi problémák A kérdőívet kitöltők közül </a:t>
            </a:r>
            <a:r>
              <a:rPr lang="hu-HU" sz="1600" b="1" dirty="0">
                <a:solidFill>
                  <a:schemeClr val="bg1"/>
                </a:solidFill>
              </a:rPr>
              <a:t>1,7 millióan</a:t>
            </a:r>
            <a:r>
              <a:rPr lang="hu-HU" sz="1600" dirty="0">
                <a:solidFill>
                  <a:schemeClr val="bg1"/>
                </a:solidFill>
              </a:rPr>
              <a:t> vallottak valamilyen hosszantartó betegséget. </a:t>
            </a:r>
          </a:p>
          <a:p>
            <a:pPr>
              <a:buNone/>
            </a:pPr>
            <a:r>
              <a:rPr lang="hu-HU" sz="1600" dirty="0">
                <a:solidFill>
                  <a:schemeClr val="bg1"/>
                </a:solidFill>
              </a:rPr>
              <a:t>A </a:t>
            </a:r>
            <a:r>
              <a:rPr lang="hu-HU" sz="1600" dirty="0" err="1">
                <a:solidFill>
                  <a:schemeClr val="bg1"/>
                </a:solidFill>
              </a:rPr>
              <a:t>leggyakribb</a:t>
            </a:r>
            <a:r>
              <a:rPr lang="hu-HU" sz="1600" dirty="0">
                <a:solidFill>
                  <a:schemeClr val="bg1"/>
                </a:solidFill>
              </a:rPr>
              <a:t> típusok: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rgbClr val="C00000"/>
                </a:solidFill>
              </a:rPr>
              <a:t>Mozgásszervi problémák:</a:t>
            </a:r>
            <a:r>
              <a:rPr lang="hu-HU" sz="1600" dirty="0">
                <a:solidFill>
                  <a:srgbClr val="C00000"/>
                </a:solidFill>
              </a:rPr>
              <a:t> </a:t>
            </a:r>
            <a:r>
              <a:rPr lang="hu-HU" sz="1600" dirty="0">
                <a:solidFill>
                  <a:schemeClr val="bg1"/>
                </a:solidFill>
              </a:rPr>
              <a:t>Ez a legelterjedtebb nehézség, összesen </a:t>
            </a:r>
            <a:r>
              <a:rPr lang="hu-HU" sz="1600" b="1" dirty="0">
                <a:solidFill>
                  <a:schemeClr val="bg1"/>
                </a:solidFill>
              </a:rPr>
              <a:t>112 914 fő</a:t>
            </a:r>
            <a:r>
              <a:rPr lang="hu-HU" sz="1600" dirty="0">
                <a:solidFill>
                  <a:schemeClr val="bg1"/>
                </a:solidFill>
              </a:rPr>
              <a:t> jelölt meg konkrét </a:t>
            </a:r>
            <a:r>
              <a:rPr lang="hu-HU" sz="1600" dirty="0" err="1">
                <a:solidFill>
                  <a:schemeClr val="bg1"/>
                </a:solidFill>
              </a:rPr>
              <a:t>mozgáskorlátozottságot</a:t>
            </a:r>
            <a:r>
              <a:rPr lang="hu-HU" sz="1600" dirty="0">
                <a:solidFill>
                  <a:schemeClr val="bg1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rgbClr val="C00000"/>
                </a:solidFill>
              </a:rPr>
              <a:t>Keringési rendszer betegségei</a:t>
            </a:r>
            <a:r>
              <a:rPr lang="hu-HU" sz="1600" b="1" dirty="0">
                <a:solidFill>
                  <a:schemeClr val="bg1"/>
                </a:solidFill>
              </a:rPr>
              <a:t>:</a:t>
            </a:r>
            <a:r>
              <a:rPr lang="hu-HU" sz="1600" dirty="0">
                <a:solidFill>
                  <a:schemeClr val="bg1"/>
                </a:solidFill>
              </a:rPr>
              <a:t> Bár a népszámlálás nem minden konkrét betegségre kérdezett rá külön, a </a:t>
            </a:r>
            <a:r>
              <a:rPr lang="hu-HU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KSH kiegészítő adatai</a:t>
            </a:r>
            <a:r>
              <a:rPr lang="hu-HU" sz="1600" dirty="0">
                <a:solidFill>
                  <a:schemeClr val="bg1"/>
                </a:solidFill>
              </a:rPr>
              <a:t> és a </a:t>
            </a:r>
            <a:r>
              <a:rPr lang="hu-HU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WHO jelentései</a:t>
            </a:r>
            <a:r>
              <a:rPr lang="hu-HU" sz="1600" dirty="0">
                <a:solidFill>
                  <a:schemeClr val="bg1"/>
                </a:solidFill>
              </a:rPr>
              <a:t> alapján a </a:t>
            </a:r>
            <a:r>
              <a:rPr lang="hu-HU" sz="1600" b="1" dirty="0">
                <a:solidFill>
                  <a:schemeClr val="bg1"/>
                </a:solidFill>
              </a:rPr>
              <a:t>magas vérnyomás</a:t>
            </a:r>
            <a:r>
              <a:rPr lang="hu-HU" sz="1600" dirty="0">
                <a:solidFill>
                  <a:schemeClr val="bg1"/>
                </a:solidFill>
              </a:rPr>
              <a:t> (</a:t>
            </a:r>
            <a:r>
              <a:rPr lang="hu-HU" sz="1600" dirty="0" err="1">
                <a:solidFill>
                  <a:schemeClr val="bg1"/>
                </a:solidFill>
              </a:rPr>
              <a:t>hypertensio</a:t>
            </a:r>
            <a:r>
              <a:rPr lang="hu-HU" sz="1600" dirty="0">
                <a:solidFill>
                  <a:schemeClr val="bg1"/>
                </a:solidFill>
              </a:rPr>
              <a:t>) és az </a:t>
            </a:r>
            <a:r>
              <a:rPr lang="hu-HU" sz="1600" b="1" dirty="0" err="1">
                <a:solidFill>
                  <a:schemeClr val="bg1"/>
                </a:solidFill>
              </a:rPr>
              <a:t>ischaemiás</a:t>
            </a:r>
            <a:r>
              <a:rPr lang="hu-HU" sz="1600" b="1" dirty="0">
                <a:solidFill>
                  <a:schemeClr val="bg1"/>
                </a:solidFill>
              </a:rPr>
              <a:t> szívbetegségek</a:t>
            </a:r>
            <a:r>
              <a:rPr lang="hu-HU" sz="1600" dirty="0">
                <a:solidFill>
                  <a:schemeClr val="bg1"/>
                </a:solidFill>
              </a:rPr>
              <a:t> érintik a legtöbb embert Magyarországon.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rgbClr val="C00000"/>
                </a:solidFill>
              </a:rPr>
              <a:t>Érzékszervi korlátozottság</a:t>
            </a:r>
            <a:r>
              <a:rPr lang="hu-HU" sz="1600" b="1" dirty="0">
                <a:solidFill>
                  <a:schemeClr val="bg1"/>
                </a:solidFill>
              </a:rPr>
              <a:t>:</a:t>
            </a:r>
            <a:endParaRPr lang="hu-HU" sz="16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bg1"/>
                </a:solidFill>
              </a:rPr>
              <a:t>Gyengénlátás vagy </a:t>
            </a:r>
            <a:r>
              <a:rPr lang="hu-HU" sz="1600" b="1" dirty="0" err="1">
                <a:solidFill>
                  <a:schemeClr val="bg1"/>
                </a:solidFill>
              </a:rPr>
              <a:t>aliglátás</a:t>
            </a:r>
            <a:r>
              <a:rPr lang="hu-HU" sz="1600" b="1" dirty="0">
                <a:solidFill>
                  <a:schemeClr val="bg1"/>
                </a:solidFill>
              </a:rPr>
              <a:t>:</a:t>
            </a:r>
            <a:r>
              <a:rPr lang="hu-HU" sz="1600" dirty="0">
                <a:solidFill>
                  <a:schemeClr val="bg1"/>
                </a:solidFill>
              </a:rPr>
              <a:t> 34 437 fő.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bg1"/>
                </a:solidFill>
              </a:rPr>
              <a:t>Hallássérülés (nagyothallás):</a:t>
            </a:r>
            <a:r>
              <a:rPr lang="hu-HU" sz="1600" dirty="0">
                <a:solidFill>
                  <a:schemeClr val="bg1"/>
                </a:solidFill>
              </a:rPr>
              <a:t> A mozgásszervi panaszok után a második leggyakoribb érzékszervi probléma. </a:t>
            </a:r>
          </a:p>
          <a:p>
            <a:pPr>
              <a:buNone/>
            </a:pPr>
            <a:r>
              <a:rPr lang="hu-HU" sz="1600" dirty="0">
                <a:solidFill>
                  <a:srgbClr val="C00000"/>
                </a:solidFill>
              </a:rPr>
              <a:t>Vezető halálokok (Egészségügyi statisztikák)</a:t>
            </a:r>
          </a:p>
          <a:p>
            <a:pPr>
              <a:buNone/>
            </a:pPr>
            <a:r>
              <a:rPr lang="hu-HU" sz="1600" dirty="0">
                <a:solidFill>
                  <a:schemeClr val="bg1"/>
                </a:solidFill>
              </a:rPr>
              <a:t>Az objektív orvosi statisztikák és az </a:t>
            </a:r>
            <a:r>
              <a:rPr lang="hu-HU" sz="1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OECD 2025-ös jelentése</a:t>
            </a:r>
            <a:r>
              <a:rPr lang="hu-HU" sz="1600" dirty="0">
                <a:solidFill>
                  <a:schemeClr val="bg1"/>
                </a:solidFill>
              </a:rPr>
              <a:t> szerint a legkritikusabb problémák: </a:t>
            </a:r>
          </a:p>
          <a:p>
            <a:pPr>
              <a:buFont typeface="+mj-lt"/>
              <a:buAutoNum type="arabicPeriod"/>
            </a:pPr>
            <a:r>
              <a:rPr lang="hu-HU" sz="1600" b="1" dirty="0">
                <a:solidFill>
                  <a:schemeClr val="bg1"/>
                </a:solidFill>
              </a:rPr>
              <a:t>Keringési betegségek:</a:t>
            </a:r>
            <a:r>
              <a:rPr lang="hu-HU" sz="1600" dirty="0">
                <a:solidFill>
                  <a:schemeClr val="bg1"/>
                </a:solidFill>
              </a:rPr>
              <a:t> (szívinfarktus, stroke) – az összes halálozás több mint 40%-</a:t>
            </a:r>
            <a:r>
              <a:rPr lang="hu-HU" sz="1600" dirty="0" err="1">
                <a:solidFill>
                  <a:schemeClr val="bg1"/>
                </a:solidFill>
              </a:rPr>
              <a:t>áért</a:t>
            </a:r>
            <a:r>
              <a:rPr lang="hu-HU" sz="1600" dirty="0">
                <a:solidFill>
                  <a:schemeClr val="bg1"/>
                </a:solidFill>
              </a:rPr>
              <a:t> felelősek.</a:t>
            </a:r>
          </a:p>
          <a:p>
            <a:pPr>
              <a:buFont typeface="+mj-lt"/>
              <a:buAutoNum type="arabicPeriod"/>
            </a:pPr>
            <a:r>
              <a:rPr lang="hu-HU" sz="1600" b="1" dirty="0">
                <a:solidFill>
                  <a:schemeClr val="bg1"/>
                </a:solidFill>
              </a:rPr>
              <a:t>Daganatos megbetegedések:</a:t>
            </a:r>
            <a:r>
              <a:rPr lang="hu-HU" sz="1600" dirty="0">
                <a:solidFill>
                  <a:schemeClr val="bg1"/>
                </a:solidFill>
              </a:rPr>
              <a:t> Kiemelten a tüdőrák, amelynek gyakorisága Magyarországon az egyik legmagasabb az EU-ban.</a:t>
            </a:r>
          </a:p>
          <a:p>
            <a:pPr>
              <a:buFont typeface="+mj-lt"/>
              <a:buAutoNum type="arabicPeriod"/>
            </a:pPr>
            <a:r>
              <a:rPr lang="hu-HU" sz="1600" b="1" dirty="0">
                <a:solidFill>
                  <a:schemeClr val="bg1"/>
                </a:solidFill>
              </a:rPr>
              <a:t>Anyagcsere-betegségek:</a:t>
            </a:r>
            <a:r>
              <a:rPr lang="hu-HU" sz="1600" dirty="0">
                <a:solidFill>
                  <a:schemeClr val="bg1"/>
                </a:solidFill>
              </a:rPr>
              <a:t> Elsősorban a </a:t>
            </a:r>
            <a:r>
              <a:rPr lang="hu-HU" sz="1600" b="1" dirty="0">
                <a:solidFill>
                  <a:schemeClr val="bg1"/>
                </a:solidFill>
              </a:rPr>
              <a:t>cukorbetegség</a:t>
            </a:r>
            <a:r>
              <a:rPr lang="hu-HU" sz="1600" dirty="0">
                <a:solidFill>
                  <a:schemeClr val="bg1"/>
                </a:solidFill>
              </a:rPr>
              <a:t> (diabétesz), amely a lakosság jelentős részét érinti tartós állapotként.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543E4B1-1485-91EA-6E6E-27212FCD7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69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9C13BD-7E9C-97AD-E6DF-C697FF24F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Megváltozott munkaképességű emberek – egészségi problémái</a:t>
            </a:r>
            <a:endParaRPr lang="hu-HU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5A07DB0-23A1-B45C-6E73-5DAF599B04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5728994"/>
              </p:ext>
            </p:extLst>
          </p:nvPr>
        </p:nvGraphicFramePr>
        <p:xfrm>
          <a:off x="6342270" y="2132441"/>
          <a:ext cx="5405120" cy="259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0D5177-FCF5-4D45-C981-353434FC25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874586"/>
              </p:ext>
            </p:extLst>
          </p:nvPr>
        </p:nvGraphicFramePr>
        <p:xfrm>
          <a:off x="444610" y="2132441"/>
          <a:ext cx="5405120" cy="259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F4FE2C39-E01C-E127-8467-49A86FE5C631}"/>
              </a:ext>
            </a:extLst>
          </p:cNvPr>
          <p:cNvSpPr txBox="1"/>
          <p:nvPr/>
        </p:nvSpPr>
        <p:spPr>
          <a:xfrm>
            <a:off x="259080" y="5352580"/>
            <a:ext cx="112806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hu-HU" dirty="0">
                <a:solidFill>
                  <a:schemeClr val="bg1"/>
                </a:solidFill>
              </a:rPr>
              <a:t>Az egészségi problémák, korlátozottságok jelentkezési valószínűségével együtt – attól természetesen nem függetlenül – az életkor előrehaladásával a megváltozott munkaképesség valószínűsége is fokozatosan növekszik.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734517D-43FA-6DD5-1FDD-18FC52D2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654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ABEC68-8752-4CF5-8772-6C2972E0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79" y="298436"/>
            <a:ext cx="11486642" cy="454791"/>
          </a:xfrm>
        </p:spPr>
        <p:txBody>
          <a:bodyPr>
            <a:noAutofit/>
          </a:bodyPr>
          <a:lstStyle/>
          <a:p>
            <a:pPr algn="ctr"/>
            <a:r>
              <a:rPr lang="hu-HU" sz="2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 panose="020F0302020204030204" pitchFamily="34" charset="0"/>
                <a:cs typeface="Calibri Light" panose="020F0302020204030204" pitchFamily="34" charset="0"/>
              </a:rPr>
              <a:t>Megváltozott munkaképeshez kapcsolódó fogalmak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7B6866-C31F-4706-8120-45C5B36671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3433" y="1094104"/>
            <a:ext cx="10703529" cy="5008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b="1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A megváltozott munkaképességű személyek </a:t>
            </a:r>
            <a:r>
              <a:rPr lang="hu-HU" sz="1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fogalom </a:t>
            </a:r>
            <a:r>
              <a:rPr lang="hu-HU" sz="1800" b="1" u="sng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a munka világához kapcsolódik</a:t>
            </a:r>
            <a:r>
              <a:rPr lang="hu-HU" sz="1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, mivel azt a vizsgálati szempontot takarja, hogyan befolyásolja a károsodás (betegség), fogyatékosság vagy rokkantság az egyén munkavállalását, munkahelyének megtartását; </a:t>
            </a:r>
            <a:r>
              <a:rPr lang="hu-HU" sz="1800" b="1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az egyént a foglalkoztathatóság szempontrendszerén keresztül minősíti.</a:t>
            </a:r>
          </a:p>
          <a:p>
            <a:pPr lvl="0"/>
            <a:r>
              <a:rPr lang="hu-HU" sz="1800" b="1" u="sng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Egészségi állapot</a:t>
            </a:r>
            <a:r>
              <a:rPr lang="hu-HU" sz="1800" b="1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hu-HU" sz="1800" i="1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hu-HU" sz="1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az egyén fizikai, mentális, szociális jóllétének </a:t>
            </a:r>
            <a:r>
              <a:rPr lang="hu-HU" sz="1800" b="1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betegség</a:t>
            </a:r>
            <a:r>
              <a:rPr lang="hu-HU" sz="1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, illetve </a:t>
            </a:r>
            <a:r>
              <a:rPr lang="hu-HU" sz="1800" b="1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sérülés</a:t>
            </a:r>
            <a:r>
              <a:rPr lang="hu-HU" sz="1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u-HU" sz="1800" b="1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után</a:t>
            </a:r>
            <a:r>
              <a:rPr lang="hu-HU" sz="1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kialakult vagy veleszületett rendellenesség következtében fennálló tartós vagy végleges kedvezőtlen változásainak figyelembe vételével meghatározott </a:t>
            </a:r>
            <a:r>
              <a:rPr lang="hu-HU" sz="1800" b="1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állapot</a:t>
            </a:r>
            <a:r>
              <a:rPr lang="hu-HU" sz="1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hu-HU" sz="1800" b="1" u="sng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Megváltozott munkaképességű személy*</a:t>
            </a:r>
            <a:r>
              <a:rPr lang="hu-HU" sz="1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:  – akinek </a:t>
            </a:r>
            <a:r>
              <a:rPr lang="hu-HU" sz="1800" b="1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egészségkárosodásának mértéke </a:t>
            </a:r>
            <a:r>
              <a:rPr lang="hu-HU" sz="1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a Rehabilitációs Ellátási és Szakértői Osztály hatósági véleménye alapján </a:t>
            </a:r>
            <a:r>
              <a:rPr lang="hu-HU" sz="1800" b="1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40-99 %-os, vagy látás-, értelmi-, hallás-, mozgásfogyatékosnak  minősül, vagy fogyatékossági támogatásban részesül</a:t>
            </a:r>
            <a:r>
              <a:rPr lang="hu-HU" sz="1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. Tekintet nélkül arra, hogy egészségkárosodása alapján ellátásban részesül vagy sem. </a:t>
            </a:r>
          </a:p>
          <a:p>
            <a:r>
              <a:rPr lang="hu-HU" sz="1800" b="1" u="sng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Megfelelő munkahely</a:t>
            </a:r>
            <a:r>
              <a:rPr lang="hu-HU" sz="1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hu-HU" sz="1800" dirty="0" err="1">
                <a:solidFill>
                  <a:schemeClr val="bg1"/>
                </a:solidFill>
              </a:rPr>
              <a:t>mmk</a:t>
            </a:r>
            <a:r>
              <a:rPr lang="hu-HU" sz="1800" dirty="0">
                <a:solidFill>
                  <a:schemeClr val="bg1"/>
                </a:solidFill>
              </a:rPr>
              <a:t>-ás személy esetében </a:t>
            </a:r>
            <a:r>
              <a:rPr lang="hu-HU" sz="1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egészségi állapota szerint az ellátásban részesülő a </a:t>
            </a:r>
            <a:r>
              <a:rPr lang="hu-HU" sz="1800" b="1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munka elvégzésére alkalmas</a:t>
            </a:r>
            <a:r>
              <a:rPr lang="hu-HU" sz="1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hu-HU" sz="1800" b="1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várható keresete </a:t>
            </a:r>
            <a:r>
              <a:rPr lang="hu-HU" sz="1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az álláskeresési járadék összegét, illetőleg a kötelező minimálbér összegét eléri, </a:t>
            </a:r>
            <a:r>
              <a:rPr lang="hu-HU" sz="1800" b="1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foglalkoztatása munkaviszonyban történik </a:t>
            </a:r>
            <a:r>
              <a:rPr lang="hu-HU" sz="1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– valamint a </a:t>
            </a:r>
            <a:r>
              <a:rPr lang="hu-HU" sz="1800" b="1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munkahely és a lakóhely közötti oda-vissza utazás ideje a napi 2 órát nem haladja meg</a:t>
            </a:r>
            <a:r>
              <a:rPr lang="hu-HU" sz="1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.  (</a:t>
            </a:r>
            <a:r>
              <a:rPr lang="hu-HU" sz="15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Foglalkoztatási törvény 1991.évi IV. tv. 25.§. (1), (2), (3), bekezdés</a:t>
            </a:r>
            <a:r>
              <a:rPr lang="hu-HU" sz="1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) </a:t>
            </a:r>
          </a:p>
          <a:p>
            <a:pPr marL="0" indent="0">
              <a:buNone/>
            </a:pPr>
            <a:r>
              <a:rPr lang="hu-HU" sz="1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*továbbiakban </a:t>
            </a:r>
            <a:r>
              <a:rPr lang="hu-HU" sz="1800" dirty="0" err="1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mmk</a:t>
            </a:r>
            <a:r>
              <a:rPr lang="hu-HU" sz="1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-ás személy 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04BF4F2-38F5-4DCE-BB23-B2F87D875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0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>
            <a:extLst>
              <a:ext uri="{FF2B5EF4-FFF2-40B4-BE49-F238E27FC236}">
                <a16:creationId xmlns:a16="http://schemas.microsoft.com/office/drawing/2014/main" id="{CB539EE2-CD18-A9EC-E940-BD1B491E87E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1038" y="2336800"/>
            <a:ext cx="9613900" cy="35988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664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399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999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99790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799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2587" indent="-17139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999650" indent="-17139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3846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0908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7971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5034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3989" indent="0" defTabSz="457200">
              <a:lnSpc>
                <a:spcPct val="90000"/>
              </a:lnSpc>
              <a:buNone/>
            </a:pPr>
            <a:r>
              <a:rPr lang="en-US" sz="2000" b="1" dirty="0">
                <a:solidFill>
                  <a:schemeClr val="bg1"/>
                </a:solidFill>
              </a:rPr>
              <a:t>???? </a:t>
            </a:r>
            <a:r>
              <a:rPr lang="en-US" sz="2000" b="1" dirty="0" err="1">
                <a:solidFill>
                  <a:schemeClr val="bg1"/>
                </a:solidFill>
              </a:rPr>
              <a:t>Dokumentum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vagyis</a:t>
            </a:r>
            <a:r>
              <a:rPr lang="hu-HU" sz="2000" b="1" dirty="0">
                <a:solidFill>
                  <a:schemeClr val="bg1"/>
                </a:solidFill>
              </a:rPr>
              <a:t> Kormányhivatal </a:t>
            </a:r>
            <a:r>
              <a:rPr lang="en-US" sz="2000" b="1" dirty="0">
                <a:solidFill>
                  <a:schemeClr val="bg1"/>
                </a:solidFill>
              </a:rPr>
              <a:t>RESZO </a:t>
            </a:r>
            <a:r>
              <a:rPr lang="en-US" sz="2000" b="1" dirty="0" err="1">
                <a:solidFill>
                  <a:schemeClr val="bg1"/>
                </a:solidFill>
              </a:rPr>
              <a:t>határozata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szükséges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</a:p>
          <a:p>
            <a:pPr marL="63989" indent="0" defTabSz="457200">
              <a:lnSpc>
                <a:spcPct val="90000"/>
              </a:lnSpc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Eljáró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hatóság</a:t>
            </a:r>
            <a:r>
              <a:rPr lang="en-US" sz="2000" dirty="0">
                <a:solidFill>
                  <a:schemeClr val="bg1"/>
                </a:solidFill>
              </a:rPr>
              <a:t>:  a </a:t>
            </a:r>
            <a:r>
              <a:rPr lang="en-US" sz="2000" dirty="0" err="1">
                <a:solidFill>
                  <a:schemeClr val="bg1"/>
                </a:solidFill>
              </a:rPr>
              <a:t>kérelmező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lakóhelye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szerint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illetékes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Vármegyei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Kormányhivatal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Járási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Hivatala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Társadalombiztosítási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és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Családtámogatási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Főosztály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Rehabilitációs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Ellátási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és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Szakértői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Osztálya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hu-HU" sz="2000" dirty="0">
              <a:solidFill>
                <a:schemeClr val="bg1"/>
              </a:solidFill>
            </a:endParaRPr>
          </a:p>
          <a:p>
            <a:pPr marL="63989" indent="0" defTabSz="457200">
              <a:lnSpc>
                <a:spcPct val="90000"/>
              </a:lnSpc>
              <a:buNone/>
            </a:pPr>
            <a:r>
              <a:rPr lang="en-US" sz="2000" dirty="0">
                <a:solidFill>
                  <a:schemeClr val="bg1"/>
                </a:solidFill>
              </a:rPr>
              <a:t>(Hajdú-Bihar </a:t>
            </a:r>
            <a:r>
              <a:rPr lang="en-US" sz="2000" dirty="0" err="1">
                <a:solidFill>
                  <a:schemeClr val="bg1"/>
                </a:solidFill>
              </a:rPr>
              <a:t>Vármegyében</a:t>
            </a:r>
            <a:r>
              <a:rPr lang="en-US" sz="2000" dirty="0">
                <a:solidFill>
                  <a:schemeClr val="bg1"/>
                </a:solidFill>
              </a:rPr>
              <a:t> - 4027. Debrecen Hunyadi </a:t>
            </a:r>
            <a:r>
              <a:rPr lang="en-US" sz="2000" dirty="0" err="1">
                <a:solidFill>
                  <a:schemeClr val="bg1"/>
                </a:solidFill>
              </a:rPr>
              <a:t>út</a:t>
            </a:r>
            <a:r>
              <a:rPr lang="en-US" sz="2000" dirty="0">
                <a:solidFill>
                  <a:schemeClr val="bg1"/>
                </a:solidFill>
              </a:rPr>
              <a:t> 13.)</a:t>
            </a:r>
          </a:p>
          <a:p>
            <a:pPr marL="63989" indent="0" defTabSz="457200">
              <a:lnSpc>
                <a:spcPct val="90000"/>
              </a:lnSpc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Benyújtandó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nyomtatványok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postán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vagy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személyesen</a:t>
            </a:r>
            <a:r>
              <a:rPr lang="en-US" sz="2000" b="1" dirty="0">
                <a:solidFill>
                  <a:schemeClr val="bg1"/>
                </a:solidFill>
              </a:rPr>
              <a:t>: </a:t>
            </a:r>
          </a:p>
          <a:p>
            <a:pPr marL="406889" indent="-342900" defTabSz="457200">
              <a:lnSpc>
                <a:spcPct val="90000"/>
              </a:lnSpc>
            </a:pPr>
            <a:r>
              <a:rPr lang="en-US" sz="2000" b="1" dirty="0" err="1">
                <a:solidFill>
                  <a:schemeClr val="bg1"/>
                </a:solidFill>
              </a:rPr>
              <a:t>Kérelem</a:t>
            </a:r>
            <a:r>
              <a:rPr lang="hu-HU" sz="2000" b="1" dirty="0">
                <a:solidFill>
                  <a:schemeClr val="bg1"/>
                </a:solidFill>
              </a:rPr>
              <a:t>  ADATLAP 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az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egészségkárosodás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mértékének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megállapítására</a:t>
            </a:r>
            <a:endParaRPr lang="en-US" sz="2000" b="1" dirty="0">
              <a:solidFill>
                <a:schemeClr val="bg1"/>
              </a:solidFill>
            </a:endParaRPr>
          </a:p>
          <a:p>
            <a:pPr marL="406889" indent="-342900" defTabSz="457200">
              <a:lnSpc>
                <a:spcPct val="90000"/>
              </a:lnSpc>
            </a:pPr>
            <a:r>
              <a:rPr lang="en-US" sz="2000" b="1" dirty="0" err="1">
                <a:solidFill>
                  <a:schemeClr val="bg1"/>
                </a:solidFill>
              </a:rPr>
              <a:t>Nyilatkozat</a:t>
            </a:r>
            <a:r>
              <a:rPr lang="en-US" sz="2000" b="1" dirty="0">
                <a:solidFill>
                  <a:schemeClr val="bg1"/>
                </a:solidFill>
              </a:rPr>
              <a:t> a </a:t>
            </a:r>
            <a:r>
              <a:rPr lang="en-US" sz="2000" b="1" dirty="0" err="1">
                <a:solidFill>
                  <a:schemeClr val="bg1"/>
                </a:solidFill>
              </a:rPr>
              <a:t>szakértői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minősítéshez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  <a:p>
            <a:pPr marL="406889" indent="-342900" defTabSz="457200">
              <a:lnSpc>
                <a:spcPct val="90000"/>
              </a:lnSpc>
            </a:pPr>
            <a:r>
              <a:rPr lang="en-US" sz="2000" b="1" dirty="0" err="1">
                <a:solidFill>
                  <a:schemeClr val="bg1"/>
                </a:solidFill>
              </a:rPr>
              <a:t>háziorvosi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összefoglaló</a:t>
            </a:r>
            <a:r>
              <a:rPr lang="en-US" sz="2000" b="1" dirty="0">
                <a:solidFill>
                  <a:schemeClr val="bg1"/>
                </a:solidFill>
              </a:rPr>
              <a:t> – </a:t>
            </a:r>
            <a:r>
              <a:rPr lang="en-US" sz="2000" b="1" dirty="0" err="1">
                <a:solidFill>
                  <a:schemeClr val="bg1"/>
                </a:solidFill>
              </a:rPr>
              <a:t>amely</a:t>
            </a:r>
            <a:r>
              <a:rPr lang="en-US" sz="2000" b="1" dirty="0">
                <a:solidFill>
                  <a:schemeClr val="bg1"/>
                </a:solidFill>
              </a:rPr>
              <a:t> a </a:t>
            </a:r>
            <a:r>
              <a:rPr lang="en-US" sz="2000" b="1" dirty="0" err="1">
                <a:solidFill>
                  <a:schemeClr val="bg1"/>
                </a:solidFill>
              </a:rPr>
              <a:t>beutaló</a:t>
            </a:r>
            <a:r>
              <a:rPr lang="en-US" sz="2000" b="1" dirty="0">
                <a:solidFill>
                  <a:schemeClr val="bg1"/>
                </a:solidFill>
              </a:rPr>
              <a:t> is!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(</a:t>
            </a:r>
            <a:r>
              <a:rPr lang="en-US" sz="2000" b="1" dirty="0" err="1">
                <a:solidFill>
                  <a:schemeClr val="bg1"/>
                </a:solidFill>
              </a:rPr>
              <a:t>mellékelni</a:t>
            </a:r>
            <a:r>
              <a:rPr lang="en-US" sz="2000" b="1" dirty="0">
                <a:solidFill>
                  <a:schemeClr val="bg1"/>
                </a:solidFill>
              </a:rPr>
              <a:t>  </a:t>
            </a:r>
            <a:r>
              <a:rPr lang="en-US" sz="2000" b="1" dirty="0" err="1">
                <a:solidFill>
                  <a:schemeClr val="bg1"/>
                </a:solidFill>
              </a:rPr>
              <a:t>kell</a:t>
            </a:r>
            <a:r>
              <a:rPr lang="en-US" sz="2000" b="1" dirty="0">
                <a:solidFill>
                  <a:schemeClr val="bg1"/>
                </a:solidFill>
              </a:rPr>
              <a:t> a </a:t>
            </a:r>
            <a:r>
              <a:rPr lang="en-US" sz="2000" b="1" dirty="0" err="1">
                <a:solidFill>
                  <a:schemeClr val="bg1"/>
                </a:solidFill>
              </a:rPr>
              <a:t>szakorvosi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leleteket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kórházi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zárójelentéseket</a:t>
            </a:r>
            <a:r>
              <a:rPr lang="hu-HU" sz="2000" b="1" dirty="0">
                <a:solidFill>
                  <a:schemeClr val="bg1"/>
                </a:solidFill>
              </a:rPr>
              <a:t>, vizsgálati leleteket</a:t>
            </a:r>
            <a:r>
              <a:rPr lang="en-US" sz="2000" b="1" dirty="0">
                <a:solidFill>
                  <a:schemeClr val="bg1"/>
                </a:solidFill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6BCDEF07-7F14-8336-601E-25A16E00D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038" y="752475"/>
            <a:ext cx="9613900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spcAft>
                <a:spcPts val="600"/>
              </a:spcAft>
            </a:pPr>
            <a:r>
              <a:rPr lang="hu-HU" sz="28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Hogyan lesz a t</a:t>
            </a:r>
            <a:r>
              <a:rPr lang="en-US" sz="2800" b="1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artós</a:t>
            </a:r>
            <a:r>
              <a:rPr lang="en-US" sz="28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b="1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betegségből</a:t>
            </a:r>
            <a:r>
              <a:rPr lang="en-US" sz="28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en-US" sz="2800" b="1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fogyatékosságból</a:t>
            </a:r>
            <a:r>
              <a:rPr lang="en-US" sz="28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sz="2800" b="1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megváltozott</a:t>
            </a:r>
            <a:r>
              <a:rPr lang="en-US" sz="28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b="1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munkaképesség</a:t>
            </a:r>
            <a:r>
              <a:rPr lang="en-US" sz="28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EB4B1AA4-568F-F80D-7A21-F9469E0CD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9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zabadkézi sokszög: alakzat 16">
            <a:extLst>
              <a:ext uri="{FF2B5EF4-FFF2-40B4-BE49-F238E27FC236}">
                <a16:creationId xmlns:a16="http://schemas.microsoft.com/office/drawing/2014/main" id="{CC6039A9-E52E-0D82-4D6E-76A677036993}"/>
              </a:ext>
            </a:extLst>
          </p:cNvPr>
          <p:cNvSpPr/>
          <p:nvPr/>
        </p:nvSpPr>
        <p:spPr>
          <a:xfrm>
            <a:off x="4766980" y="2600746"/>
            <a:ext cx="2776958" cy="22904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77678"/>
              <a:gd name="f7" fmla="val 2291003"/>
              <a:gd name="f8" fmla="val 229100"/>
              <a:gd name="f9" fmla="val 102572"/>
              <a:gd name="f10" fmla="val 2548578"/>
              <a:gd name="f11" fmla="val 2675106"/>
              <a:gd name="f12" fmla="val 2061903"/>
              <a:gd name="f13" fmla="val 2188431"/>
              <a:gd name="f14" fmla="+- 0 0 -90"/>
              <a:gd name="f15" fmla="*/ f3 1 2777678"/>
              <a:gd name="f16" fmla="*/ f4 1 2291003"/>
              <a:gd name="f17" fmla="+- f7 0 f5"/>
              <a:gd name="f18" fmla="+- f6 0 f5"/>
              <a:gd name="f19" fmla="*/ f14 f0 1"/>
              <a:gd name="f20" fmla="*/ f18 1 2777678"/>
              <a:gd name="f21" fmla="*/ f17 1 2291003"/>
              <a:gd name="f22" fmla="*/ 0 f18 1"/>
              <a:gd name="f23" fmla="*/ 229100 f17 1"/>
              <a:gd name="f24" fmla="*/ 229100 f18 1"/>
              <a:gd name="f25" fmla="*/ 0 f17 1"/>
              <a:gd name="f26" fmla="*/ 2548578 f18 1"/>
              <a:gd name="f27" fmla="*/ 2777678 f18 1"/>
              <a:gd name="f28" fmla="*/ 2061903 f17 1"/>
              <a:gd name="f29" fmla="*/ 2291003 f17 1"/>
              <a:gd name="f30" fmla="*/ f19 1 f2"/>
              <a:gd name="f31" fmla="*/ f22 1 2777678"/>
              <a:gd name="f32" fmla="*/ f23 1 2291003"/>
              <a:gd name="f33" fmla="*/ f24 1 2777678"/>
              <a:gd name="f34" fmla="*/ f25 1 2291003"/>
              <a:gd name="f35" fmla="*/ f26 1 2777678"/>
              <a:gd name="f36" fmla="*/ f27 1 2777678"/>
              <a:gd name="f37" fmla="*/ f28 1 2291003"/>
              <a:gd name="f38" fmla="*/ f29 1 2291003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2777678" h="2291003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1" cap="flat">
            <a:solidFill>
              <a:srgbClr val="25C6E3"/>
            </a:solidFill>
            <a:prstDash val="solid"/>
            <a:miter/>
          </a:ln>
        </p:spPr>
        <p:txBody>
          <a:bodyPr vert="horz" wrap="square" lIns="176497" tIns="176497" rIns="176497" bIns="667301" anchor="t" anchorCtr="0" compatLnSpc="1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altLang="hu-H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személyi adottságok,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képzettség,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szakmai gyakorlat,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tanulási képesség,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munkaerő-piaci lehetőségek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szociális helyzet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szociális ellátások elérhetősége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E87125E-BC04-44B1-BFE9-948E52EFF5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966" y="1468837"/>
            <a:ext cx="1995108" cy="1656681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4" name="Tartalom helye 5">
            <a:extLst>
              <a:ext uri="{FF2B5EF4-FFF2-40B4-BE49-F238E27FC236}">
                <a16:creationId xmlns:a16="http://schemas.microsoft.com/office/drawing/2014/main" id="{79B642F8-8554-4080-9BA9-59EBE4C160F8}"/>
              </a:ext>
            </a:extLst>
          </p:cNvPr>
          <p:cNvGrpSpPr/>
          <p:nvPr/>
        </p:nvGrpSpPr>
        <p:grpSpPr>
          <a:xfrm>
            <a:off x="1714368" y="2261531"/>
            <a:ext cx="5124722" cy="2785286"/>
            <a:chOff x="1127866" y="2313249"/>
            <a:chExt cx="6086497" cy="278601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Szabadkézi sokszög: alakzat 4">
              <a:extLst>
                <a:ext uri="{FF2B5EF4-FFF2-40B4-BE49-F238E27FC236}">
                  <a16:creationId xmlns:a16="http://schemas.microsoft.com/office/drawing/2014/main" id="{1A1E57EF-9501-48A0-A713-11D730E4F8D0}"/>
                </a:ext>
              </a:extLst>
            </p:cNvPr>
            <p:cNvSpPr/>
            <p:nvPr/>
          </p:nvSpPr>
          <p:spPr>
            <a:xfrm>
              <a:off x="1127866" y="2808259"/>
              <a:ext cx="2777682" cy="22910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77678"/>
                <a:gd name="f7" fmla="val 2291003"/>
                <a:gd name="f8" fmla="val 229100"/>
                <a:gd name="f9" fmla="val 102572"/>
                <a:gd name="f10" fmla="val 2548578"/>
                <a:gd name="f11" fmla="val 2675106"/>
                <a:gd name="f12" fmla="val 2061903"/>
                <a:gd name="f13" fmla="val 2188431"/>
                <a:gd name="f14" fmla="+- 0 0 -90"/>
                <a:gd name="f15" fmla="*/ f3 1 2777678"/>
                <a:gd name="f16" fmla="*/ f4 1 2291003"/>
                <a:gd name="f17" fmla="+- f7 0 f5"/>
                <a:gd name="f18" fmla="+- f6 0 f5"/>
                <a:gd name="f19" fmla="*/ f14 f0 1"/>
                <a:gd name="f20" fmla="*/ f18 1 2777678"/>
                <a:gd name="f21" fmla="*/ f17 1 2291003"/>
                <a:gd name="f22" fmla="*/ 0 f18 1"/>
                <a:gd name="f23" fmla="*/ 229100 f17 1"/>
                <a:gd name="f24" fmla="*/ 229100 f18 1"/>
                <a:gd name="f25" fmla="*/ 0 f17 1"/>
                <a:gd name="f26" fmla="*/ 2548578 f18 1"/>
                <a:gd name="f27" fmla="*/ 2777678 f18 1"/>
                <a:gd name="f28" fmla="*/ 2061903 f17 1"/>
                <a:gd name="f29" fmla="*/ 2291003 f17 1"/>
                <a:gd name="f30" fmla="*/ f19 1 f2"/>
                <a:gd name="f31" fmla="*/ f22 1 2777678"/>
                <a:gd name="f32" fmla="*/ f23 1 2291003"/>
                <a:gd name="f33" fmla="*/ f24 1 2777678"/>
                <a:gd name="f34" fmla="*/ f25 1 2291003"/>
                <a:gd name="f35" fmla="*/ f26 1 2777678"/>
                <a:gd name="f36" fmla="*/ f27 1 2777678"/>
                <a:gd name="f37" fmla="*/ f28 1 2291003"/>
                <a:gd name="f38" fmla="*/ f29 1 2291003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777678" h="229100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pFill/>
            <a:ln w="12701" cap="flat">
              <a:solidFill>
                <a:srgbClr val="25C6E3"/>
              </a:solidFill>
              <a:prstDash val="solid"/>
              <a:miter/>
            </a:ln>
          </p:spPr>
          <p:txBody>
            <a:bodyPr vert="horz" wrap="square" lIns="176497" tIns="176497" rIns="176497" bIns="667301" anchor="t" anchorCtr="0" compatLnSpc="1">
              <a:noAutofit/>
            </a:bodyPr>
            <a:lstStyle/>
            <a:p>
              <a:pPr marL="114266" lvl="1" indent="-114266" defTabSz="533236">
                <a:lnSpc>
                  <a:spcPct val="90000"/>
                </a:lnSpc>
                <a:spcAft>
                  <a:spcPts val="200"/>
                </a:spcAft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4266" lvl="1" indent="-114266" defTabSz="533236">
                <a:lnSpc>
                  <a:spcPct val="90000"/>
                </a:lnSpc>
                <a:spcAft>
                  <a:spcPts val="200"/>
                </a:spcAft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(ÖEK) mértékének megállapítása </a:t>
              </a:r>
              <a:r>
                <a:rPr lang="hu-HU" sz="1200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reciproka</a:t>
              </a:r>
              <a:r>
                <a:rPr lang="hu-HU" sz="1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hu-HU" sz="1200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eg</a:t>
              </a:r>
              <a:r>
                <a:rPr lang="hu-HU" sz="1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állapottal</a:t>
              </a:r>
            </a:p>
            <a:p>
              <a:pPr marL="114266" lvl="1" indent="-114266" defTabSz="533236">
                <a:lnSpc>
                  <a:spcPct val="90000"/>
                </a:lnSpc>
                <a:spcAft>
                  <a:spcPts val="200"/>
                </a:spcAft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szervrendszer, 105 betegségcsoport</a:t>
              </a:r>
            </a:p>
            <a:p>
              <a:pPr marL="114266" lvl="1" indent="-114266" defTabSz="533236">
                <a:lnSpc>
                  <a:spcPct val="90000"/>
                </a:lnSpc>
                <a:spcAft>
                  <a:spcPts val="200"/>
                </a:spcAft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ÖREK(n)=ÖREK(n-1)+(1-ÖREK(n-1))×REK(n)  </a:t>
              </a:r>
            </a:p>
            <a:p>
              <a:pPr marL="114266" lvl="1" indent="-114266" defTabSz="533236">
                <a:lnSpc>
                  <a:spcPct val="90000"/>
                </a:lnSpc>
                <a:spcAft>
                  <a:spcPts val="200"/>
                </a:spcAft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FNO elvei figyelembe vételével </a:t>
              </a:r>
            </a:p>
          </p:txBody>
        </p:sp>
        <p:sp>
          <p:nvSpPr>
            <p:cNvPr id="7" name="Szabadkézi sokszög: alakzat 6">
              <a:extLst>
                <a:ext uri="{FF2B5EF4-FFF2-40B4-BE49-F238E27FC236}">
                  <a16:creationId xmlns:a16="http://schemas.microsoft.com/office/drawing/2014/main" id="{5FEF91F9-7230-4E28-A91B-52B57E2B156F}"/>
                </a:ext>
              </a:extLst>
            </p:cNvPr>
            <p:cNvSpPr/>
            <p:nvPr/>
          </p:nvSpPr>
          <p:spPr>
            <a:xfrm>
              <a:off x="1458455" y="2365567"/>
              <a:ext cx="2116502" cy="5739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69047"/>
                <a:gd name="f7" fmla="val 981858"/>
                <a:gd name="f8" fmla="val 98186"/>
                <a:gd name="f9" fmla="val 43959"/>
                <a:gd name="f10" fmla="val 2370861"/>
                <a:gd name="f11" fmla="val 2425088"/>
                <a:gd name="f12" fmla="val 883672"/>
                <a:gd name="f13" fmla="val 937899"/>
                <a:gd name="f14" fmla="+- 0 0 -90"/>
                <a:gd name="f15" fmla="*/ f3 1 2469047"/>
                <a:gd name="f16" fmla="*/ f4 1 981858"/>
                <a:gd name="f17" fmla="+- f7 0 f5"/>
                <a:gd name="f18" fmla="+- f6 0 f5"/>
                <a:gd name="f19" fmla="*/ f14 f0 1"/>
                <a:gd name="f20" fmla="*/ f18 1 2469047"/>
                <a:gd name="f21" fmla="*/ f17 1 981858"/>
                <a:gd name="f22" fmla="*/ 0 f18 1"/>
                <a:gd name="f23" fmla="*/ 98186 f17 1"/>
                <a:gd name="f24" fmla="*/ 98186 f18 1"/>
                <a:gd name="f25" fmla="*/ 0 f17 1"/>
                <a:gd name="f26" fmla="*/ 2370861 f18 1"/>
                <a:gd name="f27" fmla="*/ 2469047 f18 1"/>
                <a:gd name="f28" fmla="*/ 883672 f17 1"/>
                <a:gd name="f29" fmla="*/ 981858 f17 1"/>
                <a:gd name="f30" fmla="*/ f19 1 f2"/>
                <a:gd name="f31" fmla="*/ f22 1 2469047"/>
                <a:gd name="f32" fmla="*/ f23 1 981858"/>
                <a:gd name="f33" fmla="*/ f24 1 2469047"/>
                <a:gd name="f34" fmla="*/ f25 1 981858"/>
                <a:gd name="f35" fmla="*/ f26 1 2469047"/>
                <a:gd name="f36" fmla="*/ f27 1 2469047"/>
                <a:gd name="f37" fmla="*/ f28 1 981858"/>
                <a:gd name="f38" fmla="*/ f29 1 981858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469047" h="98185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pFill/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51604" tIns="43989" rIns="51604" bIns="43989" anchor="ctr" anchorCtr="1" compatLnSpc="1">
              <a:noAutofit/>
            </a:bodyPr>
            <a:lstStyle/>
            <a:p>
              <a:pPr algn="ctr" defTabSz="533236">
                <a:lnSpc>
                  <a:spcPct val="90000"/>
                </a:lnSpc>
                <a:spcAft>
                  <a:spcPts val="5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Orvos-szakértői vizsgálat</a:t>
              </a:r>
            </a:p>
          </p:txBody>
        </p:sp>
        <p:sp>
          <p:nvSpPr>
            <p:cNvPr id="10" name="Szabadkézi sokszög: alakzat 9">
              <a:extLst>
                <a:ext uri="{FF2B5EF4-FFF2-40B4-BE49-F238E27FC236}">
                  <a16:creationId xmlns:a16="http://schemas.microsoft.com/office/drawing/2014/main" id="{84C0075A-A916-4F5A-A888-C46AF1C0154A}"/>
                </a:ext>
              </a:extLst>
            </p:cNvPr>
            <p:cNvSpPr/>
            <p:nvPr/>
          </p:nvSpPr>
          <p:spPr>
            <a:xfrm>
              <a:off x="5218734" y="2313249"/>
              <a:ext cx="1995629" cy="6786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69047"/>
                <a:gd name="f7" fmla="val 981858"/>
                <a:gd name="f8" fmla="val 98186"/>
                <a:gd name="f9" fmla="val 43959"/>
                <a:gd name="f10" fmla="val 2370861"/>
                <a:gd name="f11" fmla="val 2425088"/>
                <a:gd name="f12" fmla="val 883672"/>
                <a:gd name="f13" fmla="val 937899"/>
                <a:gd name="f14" fmla="+- 0 0 -90"/>
                <a:gd name="f15" fmla="*/ f3 1 2469047"/>
                <a:gd name="f16" fmla="*/ f4 1 981858"/>
                <a:gd name="f17" fmla="+- f7 0 f5"/>
                <a:gd name="f18" fmla="+- f6 0 f5"/>
                <a:gd name="f19" fmla="*/ f14 f0 1"/>
                <a:gd name="f20" fmla="*/ f18 1 2469047"/>
                <a:gd name="f21" fmla="*/ f17 1 981858"/>
                <a:gd name="f22" fmla="*/ 0 f18 1"/>
                <a:gd name="f23" fmla="*/ 98186 f17 1"/>
                <a:gd name="f24" fmla="*/ 98186 f18 1"/>
                <a:gd name="f25" fmla="*/ 0 f17 1"/>
                <a:gd name="f26" fmla="*/ 2370861 f18 1"/>
                <a:gd name="f27" fmla="*/ 2469047 f18 1"/>
                <a:gd name="f28" fmla="*/ 883672 f17 1"/>
                <a:gd name="f29" fmla="*/ 981858 f17 1"/>
                <a:gd name="f30" fmla="*/ f19 1 f2"/>
                <a:gd name="f31" fmla="*/ f22 1 2469047"/>
                <a:gd name="f32" fmla="*/ f23 1 981858"/>
                <a:gd name="f33" fmla="*/ f24 1 2469047"/>
                <a:gd name="f34" fmla="*/ f25 1 981858"/>
                <a:gd name="f35" fmla="*/ f26 1 2469047"/>
                <a:gd name="f36" fmla="*/ f27 1 2469047"/>
                <a:gd name="f37" fmla="*/ f28 1 981858"/>
                <a:gd name="f38" fmla="*/ f29 1 981858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469047" h="98185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pFill/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51604" tIns="43989" rIns="51604" bIns="43989" anchor="ctr" anchorCtr="1" compatLnSpc="1">
              <a:noAutofit/>
            </a:bodyPr>
            <a:lstStyle/>
            <a:p>
              <a:pPr algn="ctr" defTabSz="533236">
                <a:lnSpc>
                  <a:spcPct val="90000"/>
                </a:lnSpc>
                <a:spcAft>
                  <a:spcPts val="5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Foglalkozási-rehabilitációs szakértői vizsgálat </a:t>
              </a:r>
            </a:p>
          </p:txBody>
        </p:sp>
      </p:grpSp>
      <p:sp>
        <p:nvSpPr>
          <p:cNvPr id="3" name="Cím 4">
            <a:extLst>
              <a:ext uri="{FF2B5EF4-FFF2-40B4-BE49-F238E27FC236}">
                <a16:creationId xmlns:a16="http://schemas.microsoft.com/office/drawing/2014/main" id="{8D06F9C6-7C47-48B4-B7CA-622F16C7FF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8394" y="693320"/>
            <a:ext cx="9793088" cy="757130"/>
          </a:xfrm>
        </p:spPr>
        <p:txBody>
          <a:bodyPr wrap="square" anchorCtr="1">
            <a:spAutoFit/>
          </a:bodyPr>
          <a:lstStyle/>
          <a:p>
            <a:pPr lvl="0" algn="ctr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RESZO komplex eljárás </a:t>
            </a:r>
            <a:b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7/2012. (II.17.) NEFMI rend. Komplex minősítés vizsgálati szempontjai</a:t>
            </a:r>
          </a:p>
        </p:txBody>
      </p:sp>
      <p:sp>
        <p:nvSpPr>
          <p:cNvPr id="11" name="Téglalap feliratnak 8">
            <a:extLst>
              <a:ext uri="{FF2B5EF4-FFF2-40B4-BE49-F238E27FC236}">
                <a16:creationId xmlns:a16="http://schemas.microsoft.com/office/drawing/2014/main" id="{E19D0F4C-A0F7-9BA2-6B56-DAF87D450663}"/>
              </a:ext>
            </a:extLst>
          </p:cNvPr>
          <p:cNvSpPr/>
          <p:nvPr/>
        </p:nvSpPr>
        <p:spPr>
          <a:xfrm>
            <a:off x="1151273" y="4980313"/>
            <a:ext cx="1283122" cy="714981"/>
          </a:xfrm>
          <a:custGeom>
            <a:avLst>
              <a:gd name="f0" fmla="val 25589"/>
              <a:gd name="f1" fmla="val -5659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+- 0 0 180"/>
              <a:gd name="f17" fmla="*/ f5 1 21600"/>
              <a:gd name="f18" fmla="*/ f6 1 21600"/>
              <a:gd name="f19" fmla="+- f8 0 f7"/>
              <a:gd name="f20" fmla="pin -2147483647 f0 2147483647"/>
              <a:gd name="f21" fmla="pin -2147483647 f1 2147483647"/>
              <a:gd name="f22" fmla="*/ f16 f2 1"/>
              <a:gd name="f23" fmla="val f20"/>
              <a:gd name="f24" fmla="val f21"/>
              <a:gd name="f25" fmla="*/ f19 1 21600"/>
              <a:gd name="f26" fmla="*/ f20 f17 1"/>
              <a:gd name="f27" fmla="*/ f21 f18 1"/>
              <a:gd name="f28" fmla="*/ f22 1 f4"/>
              <a:gd name="f29" fmla="+- f23 0 10800"/>
              <a:gd name="f30" fmla="+- f24 0 10800"/>
              <a:gd name="f31" fmla="+- f24 0 21600"/>
              <a:gd name="f32" fmla="+- f23 0 21600"/>
              <a:gd name="f33" fmla="*/ 0 f25 1"/>
              <a:gd name="f34" fmla="*/ 21600 f25 1"/>
              <a:gd name="f35" fmla="*/ f23 f17 1"/>
              <a:gd name="f36" fmla="*/ f24 f18 1"/>
              <a:gd name="f37" fmla="+- f28 0 f3"/>
              <a:gd name="f38" fmla="abs f29"/>
              <a:gd name="f39" fmla="abs f30"/>
              <a:gd name="f40" fmla="*/ f33 1 f25"/>
              <a:gd name="f41" fmla="*/ f34 1 f25"/>
              <a:gd name="f42" fmla="+- f38 0 f39"/>
              <a:gd name="f43" fmla="+- f39 0 f38"/>
              <a:gd name="f44" fmla="*/ f40 f17 1"/>
              <a:gd name="f45" fmla="*/ f41 f17 1"/>
              <a:gd name="f46" fmla="*/ f41 f18 1"/>
              <a:gd name="f47" fmla="*/ f40 f18 1"/>
              <a:gd name="f48" fmla="?: f30 f9 f42"/>
              <a:gd name="f49" fmla="?: f30 f42 f9"/>
              <a:gd name="f50" fmla="?: f29 f9 f43"/>
              <a:gd name="f51" fmla="?: f29 f43 f9"/>
              <a:gd name="f52" fmla="?: f23 f9 f48"/>
              <a:gd name="f53" fmla="?: f23 f9 f49"/>
              <a:gd name="f54" fmla="?: f31 f50 f9"/>
              <a:gd name="f55" fmla="?: f31 f51 f9"/>
              <a:gd name="f56" fmla="?: f32 f49 f9"/>
              <a:gd name="f57" fmla="?: f32 f48 f9"/>
              <a:gd name="f58" fmla="?: f24 f9 f51"/>
              <a:gd name="f59" fmla="?: f24 f9 f50"/>
              <a:gd name="f60" fmla="?: f52 f23 0"/>
              <a:gd name="f61" fmla="?: f52 f24 6280"/>
              <a:gd name="f62" fmla="?: f53 f23 0"/>
              <a:gd name="f63" fmla="?: f53 f24 15320"/>
              <a:gd name="f64" fmla="?: f54 f23 6280"/>
              <a:gd name="f65" fmla="?: f54 f24 21600"/>
              <a:gd name="f66" fmla="?: f55 f23 15320"/>
              <a:gd name="f67" fmla="?: f55 f24 21600"/>
              <a:gd name="f68" fmla="?: f56 f23 21600"/>
              <a:gd name="f69" fmla="?: f56 f24 15320"/>
              <a:gd name="f70" fmla="?: f57 f23 21600"/>
              <a:gd name="f71" fmla="?: f57 f24 6280"/>
              <a:gd name="f72" fmla="?: f58 f23 15320"/>
              <a:gd name="f73" fmla="?: f58 f24 0"/>
              <a:gd name="f74" fmla="?: f59 f23 6280"/>
              <a:gd name="f75" fmla="?: f59 f24 0"/>
            </a:gdLst>
            <a:ahLst>
              <a:ahXY gdRefX="f0" minX="f15" maxX="f10" gdRefY="f1" minY="f15" maxY="f10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35" y="f36"/>
              </a:cxn>
            </a:cxnLst>
            <a:rect l="f44" t="f47" r="f45" b="f46"/>
            <a:pathLst>
              <a:path w="21600" h="21600">
                <a:moveTo>
                  <a:pt x="f7" y="f7"/>
                </a:moveTo>
                <a:lnTo>
                  <a:pt x="f7" y="f11"/>
                </a:lnTo>
                <a:lnTo>
                  <a:pt x="f60" y="f61"/>
                </a:lnTo>
                <a:lnTo>
                  <a:pt x="f7" y="f12"/>
                </a:lnTo>
                <a:lnTo>
                  <a:pt x="f7" y="f13"/>
                </a:lnTo>
                <a:lnTo>
                  <a:pt x="f62" y="f63"/>
                </a:lnTo>
                <a:lnTo>
                  <a:pt x="f7" y="f14"/>
                </a:lnTo>
                <a:lnTo>
                  <a:pt x="f7" y="f8"/>
                </a:lnTo>
                <a:lnTo>
                  <a:pt x="f11" y="f8"/>
                </a:lnTo>
                <a:lnTo>
                  <a:pt x="f64" y="f65"/>
                </a:lnTo>
                <a:lnTo>
                  <a:pt x="f12" y="f8"/>
                </a:lnTo>
                <a:lnTo>
                  <a:pt x="f13" y="f8"/>
                </a:lnTo>
                <a:lnTo>
                  <a:pt x="f66" y="f67"/>
                </a:lnTo>
                <a:lnTo>
                  <a:pt x="f14" y="f8"/>
                </a:lnTo>
                <a:lnTo>
                  <a:pt x="f8" y="f8"/>
                </a:lnTo>
                <a:lnTo>
                  <a:pt x="f8" y="f14"/>
                </a:lnTo>
                <a:lnTo>
                  <a:pt x="f68" y="f69"/>
                </a:lnTo>
                <a:lnTo>
                  <a:pt x="f8" y="f13"/>
                </a:lnTo>
                <a:lnTo>
                  <a:pt x="f8" y="f12"/>
                </a:lnTo>
                <a:lnTo>
                  <a:pt x="f70" y="f71"/>
                </a:lnTo>
                <a:lnTo>
                  <a:pt x="f8" y="f11"/>
                </a:lnTo>
                <a:lnTo>
                  <a:pt x="f8" y="f7"/>
                </a:lnTo>
                <a:lnTo>
                  <a:pt x="f14" y="f7"/>
                </a:lnTo>
                <a:lnTo>
                  <a:pt x="f72" y="f73"/>
                </a:lnTo>
                <a:lnTo>
                  <a:pt x="f13" y="f7"/>
                </a:lnTo>
                <a:lnTo>
                  <a:pt x="f12" y="f7"/>
                </a:lnTo>
                <a:lnTo>
                  <a:pt x="f74" y="f75"/>
                </a:lnTo>
                <a:lnTo>
                  <a:pt x="f11" y="f7"/>
                </a:lnTo>
                <a:lnTo>
                  <a:pt x="f7" y="f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1" cap="flat">
            <a:solidFill>
              <a:srgbClr val="E8E3CE"/>
            </a:solidFill>
            <a:prstDash val="solid"/>
            <a:miter/>
          </a:ln>
        </p:spPr>
        <p:txBody>
          <a:bodyPr vert="horz" wrap="square" lIns="91416" tIns="45708" rIns="91416" bIns="45708" anchor="ctr" anchorCtr="1" compatLnSpc="1">
            <a:noAutofit/>
          </a:bodyPr>
          <a:lstStyle/>
          <a:p>
            <a:pPr algn="ctr" defTabSz="4570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Orvosszakértői szakhatósági állásfoglalás</a:t>
            </a:r>
          </a:p>
        </p:txBody>
      </p:sp>
      <p:sp>
        <p:nvSpPr>
          <p:cNvPr id="12" name="Téglalap feliratnak 9">
            <a:extLst>
              <a:ext uri="{FF2B5EF4-FFF2-40B4-BE49-F238E27FC236}">
                <a16:creationId xmlns:a16="http://schemas.microsoft.com/office/drawing/2014/main" id="{F5E5B2E2-47D9-49EC-524E-D053379EF936}"/>
              </a:ext>
            </a:extLst>
          </p:cNvPr>
          <p:cNvSpPr/>
          <p:nvPr/>
        </p:nvSpPr>
        <p:spPr>
          <a:xfrm>
            <a:off x="6490945" y="4895045"/>
            <a:ext cx="1712634" cy="714981"/>
          </a:xfrm>
          <a:custGeom>
            <a:avLst>
              <a:gd name="f0" fmla="val -6379"/>
              <a:gd name="f1" fmla="val -7686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+- 0 0 180"/>
              <a:gd name="f17" fmla="*/ f5 1 21600"/>
              <a:gd name="f18" fmla="*/ f6 1 21600"/>
              <a:gd name="f19" fmla="+- f8 0 f7"/>
              <a:gd name="f20" fmla="pin -2147483647 f0 2147483647"/>
              <a:gd name="f21" fmla="pin -2147483647 f1 2147483647"/>
              <a:gd name="f22" fmla="*/ f16 f2 1"/>
              <a:gd name="f23" fmla="val f20"/>
              <a:gd name="f24" fmla="val f21"/>
              <a:gd name="f25" fmla="*/ f19 1 21600"/>
              <a:gd name="f26" fmla="*/ f20 f17 1"/>
              <a:gd name="f27" fmla="*/ f21 f18 1"/>
              <a:gd name="f28" fmla="*/ f22 1 f4"/>
              <a:gd name="f29" fmla="+- f23 0 10800"/>
              <a:gd name="f30" fmla="+- f24 0 10800"/>
              <a:gd name="f31" fmla="+- f24 0 21600"/>
              <a:gd name="f32" fmla="+- f23 0 21600"/>
              <a:gd name="f33" fmla="*/ 0 f25 1"/>
              <a:gd name="f34" fmla="*/ 21600 f25 1"/>
              <a:gd name="f35" fmla="*/ f23 f17 1"/>
              <a:gd name="f36" fmla="*/ f24 f18 1"/>
              <a:gd name="f37" fmla="+- f28 0 f3"/>
              <a:gd name="f38" fmla="abs f29"/>
              <a:gd name="f39" fmla="abs f30"/>
              <a:gd name="f40" fmla="*/ f33 1 f25"/>
              <a:gd name="f41" fmla="*/ f34 1 f25"/>
              <a:gd name="f42" fmla="+- f38 0 f39"/>
              <a:gd name="f43" fmla="+- f39 0 f38"/>
              <a:gd name="f44" fmla="*/ f40 f17 1"/>
              <a:gd name="f45" fmla="*/ f41 f17 1"/>
              <a:gd name="f46" fmla="*/ f41 f18 1"/>
              <a:gd name="f47" fmla="*/ f40 f18 1"/>
              <a:gd name="f48" fmla="?: f30 f9 f42"/>
              <a:gd name="f49" fmla="?: f30 f42 f9"/>
              <a:gd name="f50" fmla="?: f29 f9 f43"/>
              <a:gd name="f51" fmla="?: f29 f43 f9"/>
              <a:gd name="f52" fmla="?: f23 f9 f48"/>
              <a:gd name="f53" fmla="?: f23 f9 f49"/>
              <a:gd name="f54" fmla="?: f31 f50 f9"/>
              <a:gd name="f55" fmla="?: f31 f51 f9"/>
              <a:gd name="f56" fmla="?: f32 f49 f9"/>
              <a:gd name="f57" fmla="?: f32 f48 f9"/>
              <a:gd name="f58" fmla="?: f24 f9 f51"/>
              <a:gd name="f59" fmla="?: f24 f9 f50"/>
              <a:gd name="f60" fmla="?: f52 f23 0"/>
              <a:gd name="f61" fmla="?: f52 f24 6280"/>
              <a:gd name="f62" fmla="?: f53 f23 0"/>
              <a:gd name="f63" fmla="?: f53 f24 15320"/>
              <a:gd name="f64" fmla="?: f54 f23 6280"/>
              <a:gd name="f65" fmla="?: f54 f24 21600"/>
              <a:gd name="f66" fmla="?: f55 f23 15320"/>
              <a:gd name="f67" fmla="?: f55 f24 21600"/>
              <a:gd name="f68" fmla="?: f56 f23 21600"/>
              <a:gd name="f69" fmla="?: f56 f24 15320"/>
              <a:gd name="f70" fmla="?: f57 f23 21600"/>
              <a:gd name="f71" fmla="?: f57 f24 6280"/>
              <a:gd name="f72" fmla="?: f58 f23 15320"/>
              <a:gd name="f73" fmla="?: f58 f24 0"/>
              <a:gd name="f74" fmla="?: f59 f23 6280"/>
              <a:gd name="f75" fmla="?: f59 f24 0"/>
            </a:gdLst>
            <a:ahLst>
              <a:ahXY gdRefX="f0" minX="f15" maxX="f10" gdRefY="f1" minY="f15" maxY="f10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35" y="f36"/>
              </a:cxn>
            </a:cxnLst>
            <a:rect l="f44" t="f47" r="f45" b="f46"/>
            <a:pathLst>
              <a:path w="21600" h="21600">
                <a:moveTo>
                  <a:pt x="f7" y="f7"/>
                </a:moveTo>
                <a:lnTo>
                  <a:pt x="f7" y="f11"/>
                </a:lnTo>
                <a:lnTo>
                  <a:pt x="f60" y="f61"/>
                </a:lnTo>
                <a:lnTo>
                  <a:pt x="f7" y="f12"/>
                </a:lnTo>
                <a:lnTo>
                  <a:pt x="f7" y="f13"/>
                </a:lnTo>
                <a:lnTo>
                  <a:pt x="f62" y="f63"/>
                </a:lnTo>
                <a:lnTo>
                  <a:pt x="f7" y="f14"/>
                </a:lnTo>
                <a:lnTo>
                  <a:pt x="f7" y="f8"/>
                </a:lnTo>
                <a:lnTo>
                  <a:pt x="f11" y="f8"/>
                </a:lnTo>
                <a:lnTo>
                  <a:pt x="f64" y="f65"/>
                </a:lnTo>
                <a:lnTo>
                  <a:pt x="f12" y="f8"/>
                </a:lnTo>
                <a:lnTo>
                  <a:pt x="f13" y="f8"/>
                </a:lnTo>
                <a:lnTo>
                  <a:pt x="f66" y="f67"/>
                </a:lnTo>
                <a:lnTo>
                  <a:pt x="f14" y="f8"/>
                </a:lnTo>
                <a:lnTo>
                  <a:pt x="f8" y="f8"/>
                </a:lnTo>
                <a:lnTo>
                  <a:pt x="f8" y="f14"/>
                </a:lnTo>
                <a:lnTo>
                  <a:pt x="f68" y="f69"/>
                </a:lnTo>
                <a:lnTo>
                  <a:pt x="f8" y="f13"/>
                </a:lnTo>
                <a:lnTo>
                  <a:pt x="f8" y="f12"/>
                </a:lnTo>
                <a:lnTo>
                  <a:pt x="f70" y="f71"/>
                </a:lnTo>
                <a:lnTo>
                  <a:pt x="f8" y="f11"/>
                </a:lnTo>
                <a:lnTo>
                  <a:pt x="f8" y="f7"/>
                </a:lnTo>
                <a:lnTo>
                  <a:pt x="f14" y="f7"/>
                </a:lnTo>
                <a:lnTo>
                  <a:pt x="f72" y="f73"/>
                </a:lnTo>
                <a:lnTo>
                  <a:pt x="f13" y="f7"/>
                </a:lnTo>
                <a:lnTo>
                  <a:pt x="f12" y="f7"/>
                </a:lnTo>
                <a:lnTo>
                  <a:pt x="f74" y="f75"/>
                </a:lnTo>
                <a:lnTo>
                  <a:pt x="f11" y="f7"/>
                </a:lnTo>
                <a:lnTo>
                  <a:pt x="f7" y="f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1" cap="flat">
            <a:solidFill>
              <a:srgbClr val="E8E3CE"/>
            </a:solidFill>
            <a:prstDash val="solid"/>
            <a:miter/>
          </a:ln>
        </p:spPr>
        <p:txBody>
          <a:bodyPr vert="horz" wrap="square" lIns="91416" tIns="45708" rIns="91416" bIns="45708" anchor="ctr" anchorCtr="1" compatLnSpc="1">
            <a:noAutofit/>
          </a:bodyPr>
          <a:lstStyle/>
          <a:p>
            <a:pPr algn="ctr" defTabSz="4570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dirty="0">
                <a:latin typeface="Gill Sans MT"/>
              </a:rPr>
              <a:t>Foglalkozási rehabilitációs szakértői szakhatósági állásfoglalás</a:t>
            </a:r>
          </a:p>
        </p:txBody>
      </p:sp>
      <p:sp>
        <p:nvSpPr>
          <p:cNvPr id="13" name="Ellipszis 4">
            <a:extLst>
              <a:ext uri="{FF2B5EF4-FFF2-40B4-BE49-F238E27FC236}">
                <a16:creationId xmlns:a16="http://schemas.microsoft.com/office/drawing/2014/main" id="{6568CD8F-8F8D-63B4-C8E5-F70DA6511AA3}"/>
              </a:ext>
            </a:extLst>
          </p:cNvPr>
          <p:cNvSpPr txBox="1"/>
          <p:nvPr/>
        </p:nvSpPr>
        <p:spPr>
          <a:xfrm>
            <a:off x="9080114" y="1755665"/>
            <a:ext cx="2921028" cy="50399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393" tIns="25393" rIns="25393" bIns="25393" numCol="1" spcCol="1270" anchor="ctr" anchorCtr="0">
            <a:noAutofit/>
          </a:bodyPr>
          <a:lstStyle/>
          <a:p>
            <a:pPr algn="ctr" defTabSz="8887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Komplex bizottsági döntés </a:t>
            </a:r>
          </a:p>
          <a:p>
            <a:pPr defTabSz="4570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dirty="0">
                <a:solidFill>
                  <a:srgbClr val="000000"/>
                </a:solidFill>
              </a:rPr>
              <a:t>A jogszabály 3 személyben határozta meg a bizottság létszámát: </a:t>
            </a:r>
          </a:p>
          <a:p>
            <a:pPr marL="171399" indent="-171399" defTabSz="457063"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dirty="0">
                <a:solidFill>
                  <a:srgbClr val="000000"/>
                </a:solidFill>
              </a:rPr>
              <a:t> két orvos-szakértő (előadó szakértő és elnök)</a:t>
            </a:r>
          </a:p>
          <a:p>
            <a:pPr marL="171399" indent="-171399" defTabSz="457063"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dirty="0">
                <a:solidFill>
                  <a:srgbClr val="000000"/>
                </a:solidFill>
              </a:rPr>
              <a:t> egy foglalkozási-rehabilitációs szakértő</a:t>
            </a:r>
          </a:p>
          <a:p>
            <a:endParaRPr lang="hu-HU" sz="1200" b="1" dirty="0"/>
          </a:p>
          <a:p>
            <a:r>
              <a:rPr lang="hu-HU" sz="1200" b="1" dirty="0">
                <a:solidFill>
                  <a:schemeClr val="bg1"/>
                </a:solidFill>
              </a:rPr>
              <a:t>A rehabilitációs javaslatot a szakértői bizottság tagjai együttesen készítik el. </a:t>
            </a:r>
          </a:p>
          <a:p>
            <a:r>
              <a:rPr lang="hu-HU" sz="1200" b="1" dirty="0">
                <a:solidFill>
                  <a:schemeClr val="bg1"/>
                </a:solidFill>
              </a:rPr>
              <a:t>Határozatban nyilatkoznia kell a bizottságnak: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1200" dirty="0">
                <a:solidFill>
                  <a:schemeClr val="bg1"/>
                </a:solidFill>
              </a:rPr>
              <a:t>Az egészség károsodás és egészségi állapot mértékéről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1200" dirty="0">
                <a:solidFill>
                  <a:schemeClr val="bg1"/>
                </a:solidFill>
              </a:rPr>
              <a:t>A </a:t>
            </a:r>
            <a:r>
              <a:rPr lang="hu-HU" altLang="hu-HU" sz="1200" dirty="0" err="1">
                <a:solidFill>
                  <a:schemeClr val="bg1"/>
                </a:solidFill>
              </a:rPr>
              <a:t>rehabilitálhatóságról</a:t>
            </a:r>
            <a:r>
              <a:rPr lang="hu-HU" altLang="hu-HU" sz="1200" dirty="0">
                <a:solidFill>
                  <a:schemeClr val="bg1"/>
                </a:solidFill>
              </a:rPr>
              <a:t>, a rehabilitáció lehetséges irányáról, a rehabilitációs szükségletről és a rehabilitáció szükséges időtartamáról, betölthető munkakörökről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1200" dirty="0">
                <a:solidFill>
                  <a:schemeClr val="bg1"/>
                </a:solidFill>
              </a:rPr>
              <a:t>A felülvizsgálat szükségességéről és annak időpontjáról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1200" dirty="0">
                <a:solidFill>
                  <a:schemeClr val="bg1"/>
                </a:solidFill>
              </a:rPr>
              <a:t>Közlekedőképesség mértékéről - kérésre</a:t>
            </a:r>
          </a:p>
          <a:p>
            <a:endParaRPr lang="hu-HU" sz="1200" dirty="0">
              <a:solidFill>
                <a:schemeClr val="bg1"/>
              </a:solidFill>
            </a:endParaRPr>
          </a:p>
          <a:p>
            <a:r>
              <a:rPr lang="hu-HU" sz="1200" dirty="0">
                <a:solidFill>
                  <a:schemeClr val="bg1"/>
                </a:solidFill>
              </a:rPr>
              <a:t>Ha a szakértői bizottság tagjai között </a:t>
            </a:r>
            <a:r>
              <a:rPr lang="hu-HU" sz="1200" b="1" dirty="0">
                <a:solidFill>
                  <a:schemeClr val="bg1"/>
                </a:solidFill>
              </a:rPr>
              <a:t>vita van, akkor abban a bizottság elnöke dönt.</a:t>
            </a:r>
          </a:p>
          <a:p>
            <a:pPr algn="ctr" defTabSz="8887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200" dirty="0"/>
          </a:p>
        </p:txBody>
      </p:sp>
      <p:sp>
        <p:nvSpPr>
          <p:cNvPr id="23" name="Nyíl: jobbra mutató 22">
            <a:extLst>
              <a:ext uri="{FF2B5EF4-FFF2-40B4-BE49-F238E27FC236}">
                <a16:creationId xmlns:a16="http://schemas.microsoft.com/office/drawing/2014/main" id="{6B45B66C-5281-F9F2-9FC8-879AA98819F9}"/>
              </a:ext>
            </a:extLst>
          </p:cNvPr>
          <p:cNvSpPr/>
          <p:nvPr/>
        </p:nvSpPr>
        <p:spPr>
          <a:xfrm>
            <a:off x="4171886" y="4149081"/>
            <a:ext cx="448297" cy="477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CAB534E4-6307-B989-77C8-586AB4D7402C}"/>
              </a:ext>
            </a:extLst>
          </p:cNvPr>
          <p:cNvSpPr txBox="1"/>
          <p:nvPr/>
        </p:nvSpPr>
        <p:spPr>
          <a:xfrm>
            <a:off x="2622268" y="5199305"/>
            <a:ext cx="3680804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1200" dirty="0"/>
              <a:t>40 - 70 % közötti  ÖEK </a:t>
            </a:r>
          </a:p>
          <a:p>
            <a:pPr algn="ctr"/>
            <a:r>
              <a:rPr lang="hu-HU" sz="1200" dirty="0"/>
              <a:t>B1, B2, C1, C2 !! kategóriákban 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8D3F6E7C-53A9-8C56-C4D5-B335B7530A4B}"/>
              </a:ext>
            </a:extLst>
          </p:cNvPr>
          <p:cNvSpPr txBox="1"/>
          <p:nvPr/>
        </p:nvSpPr>
        <p:spPr>
          <a:xfrm>
            <a:off x="1992718" y="1468837"/>
            <a:ext cx="6695570" cy="7386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hu-HU" sz="1400" dirty="0">
                <a:solidFill>
                  <a:schemeClr val="bg1"/>
                </a:solidFill>
              </a:rPr>
              <a:t>Minden beérkező kérelem iktatást követően az orvosszakértőhöz kerül 40 - 70 % között egészségkárosodás mértéke esetén </a:t>
            </a:r>
            <a:r>
              <a:rPr lang="hu-HU" sz="1400" b="1" dirty="0">
                <a:solidFill>
                  <a:schemeClr val="bg1"/>
                </a:solidFill>
              </a:rPr>
              <a:t>komplex vizsgálatra </a:t>
            </a:r>
            <a:r>
              <a:rPr lang="hu-HU" sz="1400" dirty="0">
                <a:solidFill>
                  <a:schemeClr val="bg1"/>
                </a:solidFill>
              </a:rPr>
              <a:t>kerül sor </a:t>
            </a:r>
            <a:r>
              <a:rPr 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foglalkozási-rehabilitációs szakértő </a:t>
            </a:r>
            <a:r>
              <a:rPr lang="hu-HU" sz="1400" dirty="0">
                <a:solidFill>
                  <a:schemeClr val="bg1"/>
                </a:solidFill>
              </a:rPr>
              <a:t>bevonásával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5589385-D49F-0E7F-ECCB-EE3A1221E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hu-HU" noProof="0" smtClean="0"/>
              <a:pPr/>
              <a:t>8</a:t>
            </a:fld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4828" y="390794"/>
            <a:ext cx="10296000" cy="907827"/>
          </a:xfrm>
        </p:spPr>
        <p:txBody>
          <a:bodyPr>
            <a:noAutofit/>
          </a:bodyPr>
          <a:lstStyle/>
          <a:p>
            <a:pPr algn="ctr"/>
            <a:br>
              <a:rPr lang="hu-HU" sz="23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hu-HU" sz="23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Komplex bizottsági döntés és a hozzá kapcsolódó ellátások formái</a:t>
            </a:r>
            <a:r>
              <a:rPr lang="hu-HU" sz="2399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libri"/>
                <a:cs typeface="Times New Roman"/>
              </a:rPr>
              <a:t> </a:t>
            </a:r>
            <a:endParaRPr lang="hu-HU" sz="23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452861"/>
              </p:ext>
            </p:extLst>
          </p:nvPr>
        </p:nvGraphicFramePr>
        <p:xfrm>
          <a:off x="694828" y="1400536"/>
          <a:ext cx="10729192" cy="545746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642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8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egészségi állapot 	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kategória	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 err="1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Rehabilitálhatóság</a:t>
                      </a:r>
                      <a:r>
                        <a:rPr lang="hu-HU" sz="14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, ellátási forma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558">
                <a:tc>
                  <a:txBody>
                    <a:bodyPr/>
                    <a:lstStyle/>
                    <a:p>
                      <a:r>
                        <a:rPr lang="hu-HU" sz="13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60% feletti </a:t>
                      </a:r>
                      <a:r>
                        <a:rPr lang="hu-HU" sz="13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egészségi  állapot</a:t>
                      </a:r>
                      <a:endParaRPr lang="hu-HU" sz="1300" dirty="0">
                        <a:latin typeface="Century Gothic" panose="020B0502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hu-HU" sz="1300" dirty="0">
                          <a:latin typeface="Century Gothic" panose="020B0502020202020204" pitchFamily="34" charset="0"/>
                        </a:rPr>
                        <a:t>____________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3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___________________________</a:t>
                      </a:r>
                    </a:p>
                  </a:txBody>
                  <a:tcPr marL="121888" marR="121888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2843">
                <a:tc>
                  <a:txBody>
                    <a:bodyPr/>
                    <a:lstStyle/>
                    <a:p>
                      <a:endParaRPr lang="hu-HU" sz="1300" dirty="0">
                        <a:latin typeface="Century Gothic" panose="020B0502020202020204" pitchFamily="34" charset="0"/>
                      </a:endParaRPr>
                    </a:p>
                    <a:p>
                      <a:endParaRPr lang="hu-HU" sz="13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hu-HU" sz="1300" b="1" dirty="0">
                          <a:latin typeface="Century Gothic" panose="020B0502020202020204" pitchFamily="34" charset="0"/>
                        </a:rPr>
                        <a:t>50-60 % </a:t>
                      </a:r>
                      <a:r>
                        <a:rPr lang="hu-HU" sz="1300" dirty="0">
                          <a:latin typeface="Century Gothic" panose="020B0502020202020204" pitchFamily="34" charset="0"/>
                        </a:rPr>
                        <a:t>közötti  egészségi állapot 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hu-HU" sz="130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hu-HU" sz="1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B1 </a:t>
                      </a:r>
                    </a:p>
                    <a:p>
                      <a:r>
                        <a:rPr lang="hu-HU" sz="1300" b="1" dirty="0">
                          <a:latin typeface="Century Gothic" panose="020B0502020202020204" pitchFamily="34" charset="0"/>
                        </a:rPr>
                        <a:t>____________</a:t>
                      </a:r>
                    </a:p>
                    <a:p>
                      <a:endParaRPr lang="hu-HU" sz="130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hu-HU" sz="1300" b="1" dirty="0">
                          <a:latin typeface="Century Gothic" panose="020B0502020202020204" pitchFamily="34" charset="0"/>
                        </a:rPr>
                        <a:t>B2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dirty="0">
                          <a:latin typeface="Century Gothic" panose="020B0502020202020204" pitchFamily="34" charset="0"/>
                        </a:rPr>
                        <a:t>foglalkoztathatósága rehabilitációval helyreállítható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dirty="0">
                          <a:latin typeface="Century Gothic" panose="020B0502020202020204" pitchFamily="34" charset="0"/>
                        </a:rPr>
                        <a:t>Rehabilitációs ellátás ellátása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_______________________________________</a:t>
                      </a:r>
                    </a:p>
                    <a:p>
                      <a:r>
                        <a:rPr lang="hu-HU" sz="1400" dirty="0"/>
                        <a:t>foglalkoztathatósága rehabilitációval helyreállítható, de a </a:t>
                      </a:r>
                      <a:r>
                        <a:rPr lang="hu-HU" sz="1400" dirty="0" err="1"/>
                        <a:t>rehabilitálhatóság</a:t>
                      </a:r>
                      <a:r>
                        <a:rPr lang="hu-HU" sz="1400" dirty="0"/>
                        <a:t> foglalkoztatási vagy szociális szempontú vizsgálata alapján rehabilitációja nem javasolt (vagyis rehabilitálható, de az öregségi nyugdíjkorhatárt 10 év vagy kevesebb idő múlva elérő személyek is idesorolandók),</a:t>
                      </a:r>
                    </a:p>
                    <a:p>
                      <a:r>
                        <a:rPr lang="hu-HU" sz="1400" dirty="0">
                          <a:latin typeface="Century Gothic" panose="020B0502020202020204" pitchFamily="34" charset="0"/>
                        </a:rPr>
                        <a:t>Rokkantsági ellátás</a:t>
                      </a:r>
                      <a:endParaRPr lang="hu-HU" sz="1300" dirty="0">
                        <a:latin typeface="Century Gothic" panose="020B0502020202020204" pitchFamily="34" charset="0"/>
                      </a:endParaRPr>
                    </a:p>
                  </a:txBody>
                  <a:tcPr marL="121888" marR="121888"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396">
                <a:tc>
                  <a:txBody>
                    <a:bodyPr/>
                    <a:lstStyle/>
                    <a:p>
                      <a:endParaRPr lang="hu-HU" sz="1300" dirty="0">
                        <a:latin typeface="Century Gothic" panose="020B0502020202020204" pitchFamily="34" charset="0"/>
                      </a:endParaRPr>
                    </a:p>
                    <a:p>
                      <a:endParaRPr lang="hu-HU" sz="13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hu-HU" sz="1300" b="1" dirty="0">
                          <a:latin typeface="Century Gothic" panose="020B0502020202020204" pitchFamily="34" charset="0"/>
                        </a:rPr>
                        <a:t>30-50% </a:t>
                      </a:r>
                      <a:r>
                        <a:rPr lang="hu-HU" sz="1300" dirty="0">
                          <a:latin typeface="Century Gothic" panose="020B0502020202020204" pitchFamily="34" charset="0"/>
                        </a:rPr>
                        <a:t>közötti  egészségi állapot 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hu-HU" sz="130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hu-HU" sz="1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C1</a:t>
                      </a:r>
                    </a:p>
                    <a:p>
                      <a:r>
                        <a:rPr lang="hu-HU" sz="1300" b="1" dirty="0">
                          <a:latin typeface="Century Gothic" panose="020B0502020202020204" pitchFamily="34" charset="0"/>
                        </a:rPr>
                        <a:t>____________</a:t>
                      </a:r>
                    </a:p>
                    <a:p>
                      <a:endParaRPr lang="hu-HU" sz="130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hu-HU" sz="1300" b="1" dirty="0">
                          <a:latin typeface="Century Gothic" panose="020B0502020202020204" pitchFamily="34" charset="0"/>
                        </a:rPr>
                        <a:t>C2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hu-HU" sz="1300" dirty="0">
                          <a:latin typeface="Century Gothic" panose="020B0502020202020204" pitchFamily="34" charset="0"/>
                        </a:rPr>
                        <a:t>Foglalkoztathatósága tartós  rehabilitációval helyreállítható </a:t>
                      </a:r>
                    </a:p>
                    <a:p>
                      <a:r>
                        <a:rPr lang="hu-HU" sz="1300" dirty="0">
                          <a:latin typeface="Century Gothic" panose="020B0502020202020204" pitchFamily="34" charset="0"/>
                        </a:rPr>
                        <a:t>Rehabilitációs ellátás ellátása</a:t>
                      </a:r>
                    </a:p>
                    <a:p>
                      <a:r>
                        <a:rPr lang="hu-HU" sz="13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____________________________________________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/>
                        <a:t>foglalkoztathatósága tartós rehabilitációt igényel, de a </a:t>
                      </a:r>
                      <a:r>
                        <a:rPr lang="hu-HU" sz="1400" dirty="0" err="1"/>
                        <a:t>rehabilitálhatóság</a:t>
                      </a:r>
                      <a:r>
                        <a:rPr lang="hu-HU" sz="1400" dirty="0"/>
                        <a:t> foglalkozási rehabilitációs szempontú vizsgálata alapján rehabilitációja nem javasolt (a tartós foglalkozási rehabilitációt igénylő, de az öregségi nyugdíjkorhatárt 10 év vagy kevesebb idő múlva elérő személyek is idetartoznak); Rokkantsági ellátás</a:t>
                      </a:r>
                      <a:endParaRPr lang="hu-HU" sz="13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21888" marR="121888" marT="45708" marB="457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130">
                <a:tc>
                  <a:txBody>
                    <a:bodyPr/>
                    <a:lstStyle/>
                    <a:p>
                      <a:r>
                        <a:rPr lang="hu-HU" sz="1300" b="1" dirty="0">
                          <a:latin typeface="Century Gothic" panose="020B0502020202020204" pitchFamily="34" charset="0"/>
                        </a:rPr>
                        <a:t>30%  alatti </a:t>
                      </a:r>
                      <a:r>
                        <a:rPr lang="hu-HU" sz="1300" dirty="0">
                          <a:latin typeface="Century Gothic" panose="020B0502020202020204" pitchFamily="34" charset="0"/>
                        </a:rPr>
                        <a:t>egészségi állapot 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hu-HU" sz="1300" b="1" dirty="0">
                          <a:latin typeface="Century Gothic" panose="020B0502020202020204" pitchFamily="34" charset="0"/>
                        </a:rPr>
                        <a:t>D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kizárólag folyamatos támogatással foglalkoztatható, és orvosszakmai szempontból önellátásra képes; Rokkantsági ellátás </a:t>
                      </a:r>
                      <a:endParaRPr lang="hu-HU" sz="1300" dirty="0">
                        <a:latin typeface="Century Gothic" panose="020B0502020202020204" pitchFamily="34" charset="0"/>
                      </a:endParaRPr>
                    </a:p>
                  </a:txBody>
                  <a:tcPr marL="121888" marR="121888" marT="45708" marB="457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404">
                <a:tc>
                  <a:txBody>
                    <a:bodyPr/>
                    <a:lstStyle/>
                    <a:p>
                      <a:r>
                        <a:rPr lang="hu-HU" sz="1300" dirty="0">
                          <a:latin typeface="Century Gothic" panose="020B0502020202020204" pitchFamily="34" charset="0"/>
                        </a:rPr>
                        <a:t>Önellátásra részben</a:t>
                      </a:r>
                      <a:r>
                        <a:rPr lang="hu-HU" sz="1300" baseline="0" dirty="0">
                          <a:latin typeface="Century Gothic" panose="020B0502020202020204" pitchFamily="34" charset="0"/>
                        </a:rPr>
                        <a:t> vagy egyáltalán nem képes</a:t>
                      </a:r>
                      <a:endParaRPr lang="hu-HU" sz="1300" dirty="0">
                        <a:latin typeface="Century Gothic" panose="020B0502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hu-HU" sz="130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hu-HU" sz="1300" b="1" dirty="0"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orvosszakmai szempontból önellátásra nem képes, vagy önellátásra csak segítséggel képes. Rokkantsági ellátás </a:t>
                      </a:r>
                      <a:endParaRPr lang="hu-HU" sz="1300" dirty="0">
                        <a:latin typeface="Century Gothic" panose="020B0502020202020204" pitchFamily="34" charset="0"/>
                      </a:endParaRPr>
                    </a:p>
                  </a:txBody>
                  <a:tcPr marL="121888" marR="121888" marT="45708" marB="457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F7D5EF1E-2CA5-69FB-7EC0-E93D07414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hu-HU" noProof="0" smtClean="0"/>
              <a:pPr/>
              <a:t>9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35805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3570</TotalTime>
  <Words>3829</Words>
  <Application>Microsoft Office PowerPoint</Application>
  <PresentationFormat>Szélesvásznú</PresentationFormat>
  <Paragraphs>434</Paragraphs>
  <Slides>27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40" baseType="lpstr">
      <vt:lpstr>Arial</vt:lpstr>
      <vt:lpstr>Calibri</vt:lpstr>
      <vt:lpstr>Calibri Light</vt:lpstr>
      <vt:lpstr>Candara</vt:lpstr>
      <vt:lpstr>Century Gothic</vt:lpstr>
      <vt:lpstr>Garamond</vt:lpstr>
      <vt:lpstr>Gill Sans MT</vt:lpstr>
      <vt:lpstr>Symbol</vt:lpstr>
      <vt:lpstr>Times New Roman</vt:lpstr>
      <vt:lpstr>Trebuchet MS</vt:lpstr>
      <vt:lpstr>Wingdings</vt:lpstr>
      <vt:lpstr>Wingdings 3</vt:lpstr>
      <vt:lpstr>Berlin</vt:lpstr>
      <vt:lpstr>PowerPoint-bemutató</vt:lpstr>
      <vt:lpstr>Áttekintés</vt:lpstr>
      <vt:lpstr> 2022. népszámlálás adataiból</vt:lpstr>
      <vt:lpstr>2022-es  népszámlálási adatok - leggyakoribb egészségi problémák / betegségek </vt:lpstr>
      <vt:lpstr>Megváltozott munkaképességű emberek – egészségi problémái</vt:lpstr>
      <vt:lpstr>Megváltozott munkaképeshez kapcsolódó fogalmak</vt:lpstr>
      <vt:lpstr>Hogyan lesz a tartós betegségből/fogyatékosságból  megváltozott munkaképesség </vt:lpstr>
      <vt:lpstr>RESZO komplex eljárás  7/2012. (II.17.) NEFMI rend. Komplex minősítés vizsgálati szempontjai</vt:lpstr>
      <vt:lpstr> Komplex bizottsági döntés és a hozzá kapcsolódó ellátások formái </vt:lpstr>
      <vt:lpstr> Ellátásra való jogosultság közös szabályai </vt:lpstr>
      <vt:lpstr> Komplex szakvélemény jelentése 1. – rehabilitációs ellátás </vt:lpstr>
      <vt:lpstr>Komplex szakvélemény jelentése 2.– rokkantsági ellátás</vt:lpstr>
      <vt:lpstr>Mmk-ás  foglalkoztatási formák</vt:lpstr>
      <vt:lpstr> Munkahelyi foglalkozási rehabilitáció alanyai </vt:lpstr>
      <vt:lpstr> Munkáltatók kötelezettségei </vt:lpstr>
      <vt:lpstr>Foglalkoztatási szint &amp; rehabilitációs hozzájárulás mértéke </vt:lpstr>
      <vt:lpstr>Mmk-ás személyek foglalkoztatásának gazdasági előnyei a számok tükrében</vt:lpstr>
      <vt:lpstr>Mmk-ás személyek foglalkoztatásának egyéb előnyei</vt:lpstr>
      <vt:lpstr>Miért jó ez az mmk-ás foglalkoztatás a nyílt munkaerőpiaci foglalkoztatási formában? összefoglalás</vt:lpstr>
      <vt:lpstr>Mmk-ás személyek  foglalkoztatását befolyásoló  tényezők</vt:lpstr>
      <vt:lpstr>PowerPoint-bemutató</vt:lpstr>
      <vt:lpstr>Debreceni Egyetem rehabilitációs foglalkoztatási programja és megvalósítása</vt:lpstr>
      <vt:lpstr>DE KC MMSZK szervezeti felépítése</vt:lpstr>
      <vt:lpstr>DE mmk-ás foglalkoztatás munkahelyi tapasztalatok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User</dc:creator>
  <cp:lastModifiedBy>Elek-Szászi Erika</cp:lastModifiedBy>
  <cp:revision>56</cp:revision>
  <dcterms:created xsi:type="dcterms:W3CDTF">2017-06-06T07:41:18Z</dcterms:created>
  <dcterms:modified xsi:type="dcterms:W3CDTF">2026-03-27T09:47:02Z</dcterms:modified>
</cp:coreProperties>
</file>